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5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53"/>
  </p:notesMasterIdLst>
  <p:sldIdLst>
    <p:sldId id="365" r:id="rId2"/>
    <p:sldId id="358" r:id="rId3"/>
    <p:sldId id="359" r:id="rId4"/>
    <p:sldId id="285" r:id="rId5"/>
    <p:sldId id="388" r:id="rId6"/>
    <p:sldId id="366" r:id="rId7"/>
    <p:sldId id="367" r:id="rId8"/>
    <p:sldId id="368" r:id="rId9"/>
    <p:sldId id="510" r:id="rId10"/>
    <p:sldId id="511" r:id="rId11"/>
    <p:sldId id="512" r:id="rId12"/>
    <p:sldId id="413" r:id="rId13"/>
    <p:sldId id="414" r:id="rId14"/>
    <p:sldId id="482" r:id="rId15"/>
    <p:sldId id="483" r:id="rId16"/>
    <p:sldId id="438" r:id="rId17"/>
    <p:sldId id="439" r:id="rId18"/>
    <p:sldId id="461" r:id="rId19"/>
    <p:sldId id="462" r:id="rId20"/>
    <p:sldId id="463" r:id="rId21"/>
    <p:sldId id="464" r:id="rId22"/>
    <p:sldId id="468" r:id="rId23"/>
    <p:sldId id="469" r:id="rId24"/>
    <p:sldId id="470" r:id="rId25"/>
    <p:sldId id="471" r:id="rId26"/>
    <p:sldId id="472" r:id="rId27"/>
    <p:sldId id="473" r:id="rId28"/>
    <p:sldId id="474" r:id="rId29"/>
    <p:sldId id="475" r:id="rId30"/>
    <p:sldId id="484" r:id="rId31"/>
    <p:sldId id="485" r:id="rId32"/>
    <p:sldId id="476" r:id="rId33"/>
    <p:sldId id="477" r:id="rId34"/>
    <p:sldId id="480" r:id="rId35"/>
    <p:sldId id="481" r:id="rId36"/>
    <p:sldId id="488" r:id="rId37"/>
    <p:sldId id="489" r:id="rId38"/>
    <p:sldId id="486" r:id="rId39"/>
    <p:sldId id="487" r:id="rId40"/>
    <p:sldId id="478" r:id="rId41"/>
    <p:sldId id="479" r:id="rId42"/>
    <p:sldId id="562" r:id="rId43"/>
    <p:sldId id="563" r:id="rId44"/>
    <p:sldId id="555" r:id="rId45"/>
    <p:sldId id="556" r:id="rId46"/>
    <p:sldId id="557" r:id="rId47"/>
    <p:sldId id="558" r:id="rId48"/>
    <p:sldId id="559" r:id="rId49"/>
    <p:sldId id="560" r:id="rId50"/>
    <p:sldId id="561" r:id="rId51"/>
    <p:sldId id="554" r:id="rId52"/>
  </p:sldIdLst>
  <p:sldSz cx="12192000" cy="6858000"/>
  <p:notesSz cx="6858000" cy="9144000"/>
  <p:embeddedFontLst>
    <p:embeddedFont>
      <p:font typeface="华文新魏" pitchFamily="2" charset="-122"/>
      <p:regular r:id="rId54"/>
    </p:embeddedFont>
    <p:embeddedFont>
      <p:font typeface="华文中宋" pitchFamily="2" charset="-122"/>
      <p:regular r:id="rId55"/>
    </p:embeddedFont>
    <p:embeddedFont>
      <p:font typeface="微软雅黑 Light" charset="-122"/>
      <p:regular r:id="rId56"/>
    </p:embeddedFont>
    <p:embeddedFont>
      <p:font typeface="华文细黑" pitchFamily="2" charset="-122"/>
      <p:regular r:id="rId57"/>
    </p:embeddedFont>
    <p:embeddedFont>
      <p:font typeface="Impact" pitchFamily="34" charset="0"/>
      <p:regular r:id="rId58"/>
    </p:embeddedFont>
    <p:embeddedFont>
      <p:font typeface="微软雅黑" pitchFamily="34" charset="-122"/>
      <p:regular r:id="rId59"/>
      <p:bold r:id="rId60"/>
    </p:embeddedFont>
    <p:embeddedFont>
      <p:font typeface="Calibri" pitchFamily="34" charset="0"/>
      <p:regular r:id="rId61"/>
      <p:bold r:id="rId62"/>
      <p:italic r:id="rId63"/>
      <p:boldItalic r:id="rId64"/>
    </p:embeddedFont>
  </p:embeddedFontLst>
  <p:custDataLst>
    <p:tags r:id="rId65"/>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2948"/>
    <a:srgbClr val="25557B"/>
    <a:srgbClr val="FF6600"/>
    <a:srgbClr val="FF9900"/>
    <a:srgbClr val="99FFCC"/>
    <a:srgbClr val="DEDEDE"/>
    <a:srgbClr val="87CB3D"/>
    <a:srgbClr val="93D05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767" autoAdjust="0"/>
    <p:restoredTop sz="93943" autoAdjust="0"/>
  </p:normalViewPr>
  <p:slideViewPr>
    <p:cSldViewPr snapToGrid="0">
      <p:cViewPr varScale="1">
        <p:scale>
          <a:sx n="107" d="100"/>
          <a:sy n="107" d="100"/>
        </p:scale>
        <p:origin x="-468" y="-78"/>
      </p:cViewPr>
      <p:guideLst>
        <p:guide orient="horz" pos="2112"/>
        <p:guide pos="3901"/>
      </p:guideLst>
    </p:cSldViewPr>
  </p:slid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63" Type="http://schemas.openxmlformats.org/officeDocument/2006/relationships/font" Target="fonts/font10.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font" Target="fonts/font5.fntdata"/><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61"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7.fntdata"/><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6.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6B98FF4B-52C4-4B46-982E-CD3E4CC765DF}" type="datetimeFigureOut">
              <a:rPr lang="zh-CN" altLang="en-US"/>
              <a:pPr>
                <a:defRPr/>
              </a:pPr>
              <a:t>2019/6/28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E167227B-E10B-4E73-8A26-2A94E2021F7B}" type="slidenum">
              <a:rPr lang="zh-CN" altLang="en-US"/>
              <a:pPr>
                <a:defRPr/>
              </a:pPr>
              <a:t>‹#›</a:t>
            </a:fld>
            <a:endParaRPr lang="zh-CN" altLang="en-US"/>
          </a:p>
        </p:txBody>
      </p:sp>
    </p:spTree>
    <p:extLst>
      <p:ext uri="{BB962C8B-B14F-4D97-AF65-F5344CB8AC3E}">
        <p14:creationId xmlns="" xmlns:p14="http://schemas.microsoft.com/office/powerpoint/2010/main" val="402091318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p:cNvSpPr>
          <p:nvPr>
            <p:ph type="sldImg"/>
          </p:nvPr>
        </p:nvSpPr>
        <p:spPr bwMode="auto">
          <a:noFill/>
          <a:ln>
            <a:solidFill>
              <a:srgbClr val="000000"/>
            </a:solidFill>
            <a:miter lim="800000"/>
          </a:ln>
        </p:spPr>
      </p:sp>
      <p:sp>
        <p:nvSpPr>
          <p:cNvPr id="819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819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6189AF74-7B1E-4AC7-AC3D-0397097CD6C3}" type="slidenum">
              <a:rPr lang="zh-CN" altLang="en-US"/>
              <a:pPr fontAlgn="base">
                <a:spcBef>
                  <a:spcPct val="0"/>
                </a:spcBef>
                <a:spcAft>
                  <a:spcPct val="0"/>
                </a:spcAft>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bwMode="auto">
          <a:noFill/>
          <a:ln>
            <a:solidFill>
              <a:srgbClr val="000000"/>
            </a:solidFill>
            <a:miter lim="800000"/>
          </a:ln>
        </p:spPr>
      </p:sp>
      <p:sp>
        <p:nvSpPr>
          <p:cNvPr id="2662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662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D87E3A01-C06C-4473-B4A5-A8EF32BBD6A1}" type="slidenum">
              <a:rPr lang="zh-CN" altLang="en-US"/>
              <a:pPr fontAlgn="base">
                <a:spcBef>
                  <a:spcPct val="0"/>
                </a:spcBef>
                <a:spcAft>
                  <a:spcPct val="0"/>
                </a:spcAft>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ln>
        </p:spPr>
      </p:sp>
      <p:sp>
        <p:nvSpPr>
          <p:cNvPr id="2867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867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8589FA51-7D73-48E9-B061-748DB79627D6}" type="slidenum">
              <a:rPr lang="zh-CN" altLang="en-US"/>
              <a:pPr fontAlgn="base">
                <a:spcBef>
                  <a:spcPct val="0"/>
                </a:spcBef>
                <a:spcAft>
                  <a:spcPct val="0"/>
                </a:spcAft>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noFill/>
          <a:ln>
            <a:solidFill>
              <a:srgbClr val="000000"/>
            </a:solidFill>
            <a:miter lim="800000"/>
          </a:ln>
        </p:spPr>
      </p:sp>
      <p:sp>
        <p:nvSpPr>
          <p:cNvPr id="3072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072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6D653F5F-4606-43C2-ADD1-43CAC72D8801}" type="slidenum">
              <a:rPr lang="zh-CN" altLang="en-US"/>
              <a:pPr fontAlgn="base">
                <a:spcBef>
                  <a:spcPct val="0"/>
                </a:spcBef>
                <a:spcAft>
                  <a:spcPct val="0"/>
                </a:spcAft>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ln>
        </p:spPr>
      </p:sp>
      <p:sp>
        <p:nvSpPr>
          <p:cNvPr id="3277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277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918EB024-CFB7-4F82-8CEB-62A6A2D4E729}" type="slidenum">
              <a:rPr lang="zh-CN" altLang="en-US"/>
              <a:pPr fontAlgn="base">
                <a:spcBef>
                  <a:spcPct val="0"/>
                </a:spcBef>
                <a:spcAft>
                  <a:spcPct val="0"/>
                </a:spcAft>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bwMode="auto">
          <a:noFill/>
          <a:ln>
            <a:solidFill>
              <a:srgbClr val="000000"/>
            </a:solidFill>
            <a:miter lim="800000"/>
          </a:ln>
        </p:spPr>
      </p:sp>
      <p:sp>
        <p:nvSpPr>
          <p:cNvPr id="49154" name="备注占位符 2"/>
          <p:cNvSpPr>
            <a:spLocks noGrp="1"/>
          </p:cNvSpPr>
          <p:nvPr>
            <p:ph type="body" idx="1"/>
          </p:nvPr>
        </p:nvSpPr>
        <p:spPr bwMode="auto">
          <a:noFill/>
        </p:spPr>
        <p:txBody>
          <a:bodyPr wrap="square" numCol="1" anchor="t" anchorCtr="0" compatLnSpc="1"/>
          <a:lstStyle/>
          <a:p>
            <a:pPr>
              <a:spcBef>
                <a:spcPct val="0"/>
              </a:spcBef>
            </a:pPr>
            <a:endParaRPr lang="zh-CN" altLang="en-US" dirty="0" smtClean="0"/>
          </a:p>
        </p:txBody>
      </p:sp>
      <p:sp>
        <p:nvSpPr>
          <p:cNvPr id="4915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29971729-5795-448B-A1AC-FC3D36A75549}" type="slidenum">
              <a:rPr lang="zh-CN" altLang="en-US"/>
              <a:pPr fontAlgn="base">
                <a:spcBef>
                  <a:spcPct val="0"/>
                </a:spcBef>
                <a:spcAft>
                  <a:spcPct val="0"/>
                </a:spcAft>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bwMode="auto">
          <a:noFill/>
          <a:ln>
            <a:solidFill>
              <a:srgbClr val="000000"/>
            </a:solidFill>
            <a:miter lim="800000"/>
          </a:ln>
        </p:spPr>
      </p:sp>
      <p:sp>
        <p:nvSpPr>
          <p:cNvPr id="5120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120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E0F049A0-9100-4C79-A32E-AFB64BB9DC18}" type="slidenum">
              <a:rPr lang="zh-CN" altLang="en-US"/>
              <a:pPr fontAlgn="base">
                <a:spcBef>
                  <a:spcPct val="0"/>
                </a:spcBef>
                <a:spcAft>
                  <a:spcPct val="0"/>
                </a:spcAft>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ln>
        </p:spPr>
      </p:sp>
      <p:sp>
        <p:nvSpPr>
          <p:cNvPr id="5325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325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AAC3A272-F3F2-4F51-9713-3BD1BCAA8CB8}" type="slidenum">
              <a:rPr lang="zh-CN" altLang="en-US"/>
              <a:pPr fontAlgn="base">
                <a:spcBef>
                  <a:spcPct val="0"/>
                </a:spcBef>
                <a:spcAft>
                  <a:spcPct val="0"/>
                </a:spcAft>
              </a:pPr>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bwMode="auto">
          <a:noFill/>
          <a:ln>
            <a:solidFill>
              <a:srgbClr val="000000"/>
            </a:solidFill>
            <a:miter lim="800000"/>
          </a:ln>
        </p:spPr>
      </p:sp>
      <p:sp>
        <p:nvSpPr>
          <p:cNvPr id="5529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529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DA3CB52D-B456-4B41-AC74-43A879A37522}" type="slidenum">
              <a:rPr lang="zh-CN" altLang="en-US"/>
              <a:pPr fontAlgn="base">
                <a:spcBef>
                  <a:spcPct val="0"/>
                </a:spcBef>
                <a:spcAft>
                  <a:spcPct val="0"/>
                </a:spcAft>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bwMode="auto">
          <a:noFill/>
          <a:ln>
            <a:solidFill>
              <a:srgbClr val="000000"/>
            </a:solidFill>
            <a:miter lim="800000"/>
          </a:ln>
        </p:spPr>
      </p:sp>
      <p:sp>
        <p:nvSpPr>
          <p:cNvPr id="5734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734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79A2D3CA-F4A1-4797-95C0-C0FFCC95ADFC}" type="slidenum">
              <a:rPr lang="zh-CN" altLang="en-US"/>
              <a:pPr fontAlgn="base">
                <a:spcBef>
                  <a:spcPct val="0"/>
                </a:spcBef>
                <a:spcAft>
                  <a:spcPct val="0"/>
                </a:spcAft>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bwMode="auto">
          <a:noFill/>
          <a:ln>
            <a:solidFill>
              <a:srgbClr val="000000"/>
            </a:solidFill>
            <a:miter lim="800000"/>
          </a:ln>
        </p:spPr>
      </p:sp>
      <p:sp>
        <p:nvSpPr>
          <p:cNvPr id="5939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939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C48F8408-F04F-4084-8CCC-553F8CA596C2}" type="slidenum">
              <a:rPr lang="zh-CN" altLang="en-US"/>
              <a:pPr fontAlgn="base">
                <a:spcBef>
                  <a:spcPct val="0"/>
                </a:spcBef>
                <a:spcAft>
                  <a:spcPct val="0"/>
                </a:spcAft>
              </a:pPr>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p:cNvSpPr>
          <p:nvPr>
            <p:ph type="sldImg"/>
          </p:nvPr>
        </p:nvSpPr>
        <p:spPr bwMode="auto">
          <a:noFill/>
          <a:ln>
            <a:solidFill>
              <a:srgbClr val="000000"/>
            </a:solidFill>
            <a:miter lim="800000"/>
          </a:ln>
        </p:spPr>
      </p:sp>
      <p:sp>
        <p:nvSpPr>
          <p:cNvPr id="1024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024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92510DEE-4B87-4882-82EA-20C3E63CFE32}" type="slidenum">
              <a:rPr lang="zh-CN" altLang="en-US"/>
              <a:pPr fontAlgn="base">
                <a:spcBef>
                  <a:spcPct val="0"/>
                </a:spcBef>
                <a:spcAft>
                  <a:spcPct val="0"/>
                </a:spcAft>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bwMode="auto">
          <a:noFill/>
          <a:ln>
            <a:solidFill>
              <a:srgbClr val="000000"/>
            </a:solidFill>
            <a:miter lim="800000"/>
          </a:ln>
        </p:spPr>
      </p:sp>
      <p:sp>
        <p:nvSpPr>
          <p:cNvPr id="6144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144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9CA728CA-8BF0-40C7-AE0A-0435E920ED61}" type="slidenum">
              <a:rPr lang="zh-CN" altLang="en-US"/>
              <a:pPr fontAlgn="base">
                <a:spcBef>
                  <a:spcPct val="0"/>
                </a:spcBef>
                <a:spcAft>
                  <a:spcPct val="0"/>
                </a:spcAft>
              </a:pPr>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ln>
        </p:spPr>
      </p:sp>
      <p:sp>
        <p:nvSpPr>
          <p:cNvPr id="634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8781F71A-F855-4C97-9FD7-D2D6FB795B2D}" type="slidenum">
              <a:rPr lang="zh-CN" altLang="en-US"/>
              <a:pPr fontAlgn="base">
                <a:spcBef>
                  <a:spcPct val="0"/>
                </a:spcBef>
                <a:spcAft>
                  <a:spcPct val="0"/>
                </a:spcAft>
              </a:pPr>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ln>
        </p:spPr>
      </p:sp>
      <p:sp>
        <p:nvSpPr>
          <p:cNvPr id="6553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D325B18B-C858-414F-9CFA-B3CD73C6778F}" type="slidenum">
              <a:rPr lang="zh-CN" altLang="en-US"/>
              <a:pPr fontAlgn="base">
                <a:spcBef>
                  <a:spcPct val="0"/>
                </a:spcBef>
                <a:spcAft>
                  <a:spcPct val="0"/>
                </a:spcAft>
              </a:pPr>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bwMode="auto">
          <a:noFill/>
          <a:ln>
            <a:solidFill>
              <a:srgbClr val="000000"/>
            </a:solidFill>
            <a:miter lim="800000"/>
          </a:ln>
        </p:spPr>
      </p:sp>
      <p:sp>
        <p:nvSpPr>
          <p:cNvPr id="6758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758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C1644C5-D135-472B-B58C-44E727C5E0C7}" type="slidenum">
              <a:rPr lang="zh-CN" altLang="en-US"/>
              <a:pPr fontAlgn="base">
                <a:spcBef>
                  <a:spcPct val="0"/>
                </a:spcBef>
                <a:spcAft>
                  <a:spcPct val="0"/>
                </a:spcAft>
              </a:pPr>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ln>
        </p:spPr>
      </p:sp>
      <p:sp>
        <p:nvSpPr>
          <p:cNvPr id="6963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E9541569-99DB-485B-BB0B-ACECD73B7DC8}" type="slidenum">
              <a:rPr lang="zh-CN" altLang="en-US"/>
              <a:pPr fontAlgn="base">
                <a:spcBef>
                  <a:spcPct val="0"/>
                </a:spcBef>
                <a:spcAft>
                  <a:spcPct val="0"/>
                </a:spcAft>
              </a:pPr>
              <a:t>24</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p:cNvSpPr>
          <p:nvPr>
            <p:ph type="sldImg"/>
          </p:nvPr>
        </p:nvSpPr>
        <p:spPr bwMode="auto">
          <a:noFill/>
          <a:ln>
            <a:solidFill>
              <a:srgbClr val="000000"/>
            </a:solidFill>
            <a:miter lim="800000"/>
          </a:ln>
        </p:spPr>
      </p:sp>
      <p:sp>
        <p:nvSpPr>
          <p:cNvPr id="7168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7168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27DFF614-43B3-4BC6-B194-6491576C3D75}" type="slidenum">
              <a:rPr lang="zh-CN" altLang="en-US"/>
              <a:pPr fontAlgn="base">
                <a:spcBef>
                  <a:spcPct val="0"/>
                </a:spcBef>
                <a:spcAft>
                  <a:spcPct val="0"/>
                </a:spcAft>
              </a:pPr>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p:cNvSpPr>
          <p:nvPr>
            <p:ph type="sldImg"/>
          </p:nvPr>
        </p:nvSpPr>
        <p:spPr bwMode="auto">
          <a:noFill/>
          <a:ln>
            <a:solidFill>
              <a:srgbClr val="000000"/>
            </a:solidFill>
            <a:miter lim="800000"/>
          </a:ln>
        </p:spPr>
      </p:sp>
      <p:sp>
        <p:nvSpPr>
          <p:cNvPr id="7373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7011E76D-C966-429F-B754-162D745E17D0}" type="slidenum">
              <a:rPr lang="zh-CN" altLang="en-US"/>
              <a:pPr fontAlgn="base">
                <a:spcBef>
                  <a:spcPct val="0"/>
                </a:spcBef>
                <a:spcAft>
                  <a:spcPct val="0"/>
                </a:spcAft>
              </a:pPr>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p:cNvSpPr>
          <p:nvPr>
            <p:ph type="sldImg"/>
          </p:nvPr>
        </p:nvSpPr>
        <p:spPr bwMode="auto">
          <a:noFill/>
          <a:ln>
            <a:solidFill>
              <a:srgbClr val="000000"/>
            </a:solidFill>
            <a:miter lim="800000"/>
          </a:ln>
        </p:spPr>
      </p:sp>
      <p:sp>
        <p:nvSpPr>
          <p:cNvPr id="7577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7577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EB372E06-5969-4ECA-9E1C-309F3B1C5D24}" type="slidenum">
              <a:rPr lang="zh-CN" altLang="en-US"/>
              <a:pPr fontAlgn="base">
                <a:spcBef>
                  <a:spcPct val="0"/>
                </a:spcBef>
                <a:spcAft>
                  <a:spcPct val="0"/>
                </a:spcAft>
              </a:pPr>
              <a:t>27</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ln>
        </p:spPr>
      </p:sp>
      <p:sp>
        <p:nvSpPr>
          <p:cNvPr id="7782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7782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6A6C72CA-88DC-4A2C-9641-451D0E7FAA57}" type="slidenum">
              <a:rPr lang="zh-CN" altLang="en-US"/>
              <a:pPr fontAlgn="base">
                <a:spcBef>
                  <a:spcPct val="0"/>
                </a:spcBef>
                <a:spcAft>
                  <a:spcPct val="0"/>
                </a:spcAft>
              </a:pPr>
              <a:t>28</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幻灯片图像占位符 1"/>
          <p:cNvSpPr>
            <a:spLocks noGrp="1" noRot="1" noChangeAspect="1"/>
          </p:cNvSpPr>
          <p:nvPr>
            <p:ph type="sldImg"/>
          </p:nvPr>
        </p:nvSpPr>
        <p:spPr bwMode="auto">
          <a:noFill/>
          <a:ln>
            <a:solidFill>
              <a:srgbClr val="000000"/>
            </a:solidFill>
            <a:miter lim="800000"/>
          </a:ln>
        </p:spPr>
      </p:sp>
      <p:sp>
        <p:nvSpPr>
          <p:cNvPr id="7987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7987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F32837DB-8AF0-4E6D-9665-B52863301792}" type="slidenum">
              <a:rPr lang="zh-CN" altLang="en-US"/>
              <a:pPr fontAlgn="base">
                <a:spcBef>
                  <a:spcPct val="0"/>
                </a:spcBef>
                <a:spcAft>
                  <a:spcPct val="0"/>
                </a:spcAft>
              </a:pPr>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4E358125-D67F-47EC-ACD0-4E7D66CEEAD9}" type="slidenum">
              <a:rPr lang="zh-CN" altLang="en-US"/>
              <a:pPr fontAlgn="base">
                <a:spcBef>
                  <a:spcPct val="0"/>
                </a:spcBef>
                <a:spcAft>
                  <a:spcPct val="0"/>
                </a:spcAft>
              </a:pPr>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幻灯片图像占位符 1"/>
          <p:cNvSpPr>
            <a:spLocks noGrp="1" noRot="1" noChangeAspect="1"/>
          </p:cNvSpPr>
          <p:nvPr>
            <p:ph type="sldImg"/>
          </p:nvPr>
        </p:nvSpPr>
        <p:spPr bwMode="auto">
          <a:noFill/>
          <a:ln>
            <a:solidFill>
              <a:srgbClr val="000000"/>
            </a:solidFill>
            <a:miter lim="800000"/>
          </a:ln>
        </p:spPr>
      </p:sp>
      <p:sp>
        <p:nvSpPr>
          <p:cNvPr id="8192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8192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984A90E4-004C-4F7A-AB9F-5650DB6D291D}" type="slidenum">
              <a:rPr lang="zh-CN" altLang="en-US"/>
              <a:pPr fontAlgn="base">
                <a:spcBef>
                  <a:spcPct val="0"/>
                </a:spcBef>
                <a:spcAft>
                  <a:spcPct val="0"/>
                </a:spcAft>
              </a:pPr>
              <a:t>30</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p:cNvSpPr>
          <p:nvPr>
            <p:ph type="sldImg"/>
          </p:nvPr>
        </p:nvSpPr>
        <p:spPr bwMode="auto">
          <a:noFill/>
          <a:ln>
            <a:solidFill>
              <a:srgbClr val="000000"/>
            </a:solidFill>
            <a:miter lim="800000"/>
          </a:ln>
        </p:spPr>
      </p:sp>
      <p:sp>
        <p:nvSpPr>
          <p:cNvPr id="8397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8397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F88F8882-1600-4712-B592-471A4BCA5E77}" type="slidenum">
              <a:rPr lang="zh-CN" altLang="en-US"/>
              <a:pPr fontAlgn="base">
                <a:spcBef>
                  <a:spcPct val="0"/>
                </a:spcBef>
                <a:spcAft>
                  <a:spcPct val="0"/>
                </a:spcAft>
              </a:pPr>
              <a:t>31</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p:cNvSpPr>
          <p:nvPr>
            <p:ph type="sldImg"/>
          </p:nvPr>
        </p:nvSpPr>
        <p:spPr bwMode="auto">
          <a:noFill/>
          <a:ln>
            <a:solidFill>
              <a:srgbClr val="000000"/>
            </a:solidFill>
            <a:miter lim="800000"/>
          </a:ln>
        </p:spPr>
      </p:sp>
      <p:sp>
        <p:nvSpPr>
          <p:cNvPr id="8601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8601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59AB82F4-D8DC-495A-9675-DCC55EBCD633}" type="slidenum">
              <a:rPr lang="zh-CN" altLang="en-US"/>
              <a:pPr fontAlgn="base">
                <a:spcBef>
                  <a:spcPct val="0"/>
                </a:spcBef>
                <a:spcAft>
                  <a:spcPct val="0"/>
                </a:spcAft>
              </a:pPr>
              <a:t>32</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p:cNvSpPr>
          <p:nvPr>
            <p:ph type="sldImg"/>
          </p:nvPr>
        </p:nvSpPr>
        <p:spPr bwMode="auto">
          <a:noFill/>
          <a:ln>
            <a:solidFill>
              <a:srgbClr val="000000"/>
            </a:solidFill>
            <a:miter lim="800000"/>
          </a:ln>
        </p:spPr>
      </p:sp>
      <p:sp>
        <p:nvSpPr>
          <p:cNvPr id="8806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8806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2FB14A52-C802-41DC-8C70-1F17503C5FBE}" type="slidenum">
              <a:rPr lang="zh-CN" altLang="en-US"/>
              <a:pPr fontAlgn="base">
                <a:spcBef>
                  <a:spcPct val="0"/>
                </a:spcBef>
                <a:spcAft>
                  <a:spcPct val="0"/>
                </a:spcAft>
              </a:pPr>
              <a:t>33</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p:cNvSpPr>
          <p:nvPr>
            <p:ph type="sldImg"/>
          </p:nvPr>
        </p:nvSpPr>
        <p:spPr bwMode="auto">
          <a:noFill/>
          <a:ln>
            <a:solidFill>
              <a:srgbClr val="000000"/>
            </a:solidFill>
            <a:miter lim="800000"/>
          </a:ln>
        </p:spPr>
      </p:sp>
      <p:sp>
        <p:nvSpPr>
          <p:cNvPr id="9011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9011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FC36A9EC-D370-4586-9CCA-B531847045AD}" type="slidenum">
              <a:rPr lang="zh-CN" altLang="en-US"/>
              <a:pPr fontAlgn="base">
                <a:spcBef>
                  <a:spcPct val="0"/>
                </a:spcBef>
                <a:spcAft>
                  <a:spcPct val="0"/>
                </a:spcAft>
              </a:pPr>
              <a:t>34</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幻灯片图像占位符 1"/>
          <p:cNvSpPr>
            <a:spLocks noGrp="1" noRot="1" noChangeAspect="1"/>
          </p:cNvSpPr>
          <p:nvPr>
            <p:ph type="sldImg"/>
          </p:nvPr>
        </p:nvSpPr>
        <p:spPr bwMode="auto">
          <a:noFill/>
          <a:ln>
            <a:solidFill>
              <a:srgbClr val="000000"/>
            </a:solidFill>
            <a:miter lim="800000"/>
          </a:ln>
        </p:spPr>
      </p:sp>
      <p:sp>
        <p:nvSpPr>
          <p:cNvPr id="9216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9216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A81B0B41-802F-4588-B228-29D198DA217A}" type="slidenum">
              <a:rPr lang="zh-CN" altLang="en-US"/>
              <a:pPr fontAlgn="base">
                <a:spcBef>
                  <a:spcPct val="0"/>
                </a:spcBef>
                <a:spcAft>
                  <a:spcPct val="0"/>
                </a:spcAft>
              </a:pPr>
              <a:t>35</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幻灯片图像占位符 1"/>
          <p:cNvSpPr>
            <a:spLocks noGrp="1" noRot="1" noChangeAspect="1"/>
          </p:cNvSpPr>
          <p:nvPr>
            <p:ph type="sldImg"/>
          </p:nvPr>
        </p:nvSpPr>
        <p:spPr bwMode="auto">
          <a:noFill/>
          <a:ln>
            <a:solidFill>
              <a:srgbClr val="000000"/>
            </a:solidFill>
            <a:miter lim="800000"/>
          </a:ln>
        </p:spPr>
      </p:sp>
      <p:sp>
        <p:nvSpPr>
          <p:cNvPr id="9421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9421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BBD8728E-92D8-4F9D-8F9B-7821B0C92A23}" type="slidenum">
              <a:rPr lang="zh-CN" altLang="en-US"/>
              <a:pPr fontAlgn="base">
                <a:spcBef>
                  <a:spcPct val="0"/>
                </a:spcBef>
                <a:spcAft>
                  <a:spcPct val="0"/>
                </a:spcAft>
              </a:pPr>
              <a:t>36</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幻灯片图像占位符 1"/>
          <p:cNvSpPr>
            <a:spLocks noGrp="1" noRot="1" noChangeAspect="1"/>
          </p:cNvSpPr>
          <p:nvPr>
            <p:ph type="sldImg"/>
          </p:nvPr>
        </p:nvSpPr>
        <p:spPr bwMode="auto">
          <a:noFill/>
          <a:ln>
            <a:solidFill>
              <a:srgbClr val="000000"/>
            </a:solidFill>
            <a:miter lim="800000"/>
          </a:ln>
        </p:spPr>
      </p:sp>
      <p:sp>
        <p:nvSpPr>
          <p:cNvPr id="9625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9625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EAA43464-4084-4A7F-AF02-47D66889BEEC}" type="slidenum">
              <a:rPr lang="zh-CN" altLang="en-US"/>
              <a:pPr fontAlgn="base">
                <a:spcBef>
                  <a:spcPct val="0"/>
                </a:spcBef>
                <a:spcAft>
                  <a:spcPct val="0"/>
                </a:spcAft>
              </a:pPr>
              <a:t>37</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幻灯片图像占位符 1"/>
          <p:cNvSpPr>
            <a:spLocks noGrp="1" noRot="1" noChangeAspect="1"/>
          </p:cNvSpPr>
          <p:nvPr>
            <p:ph type="sldImg"/>
          </p:nvPr>
        </p:nvSpPr>
        <p:spPr bwMode="auto">
          <a:noFill/>
          <a:ln>
            <a:solidFill>
              <a:srgbClr val="000000"/>
            </a:solidFill>
            <a:miter lim="800000"/>
          </a:ln>
        </p:spPr>
      </p:sp>
      <p:sp>
        <p:nvSpPr>
          <p:cNvPr id="9830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9830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6C443497-60DA-4F11-8207-254613ADCE81}" type="slidenum">
              <a:rPr lang="zh-CN" altLang="en-US"/>
              <a:pPr fontAlgn="base">
                <a:spcBef>
                  <a:spcPct val="0"/>
                </a:spcBef>
                <a:spcAft>
                  <a:spcPct val="0"/>
                </a:spcAft>
              </a:pPr>
              <a:t>38</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幻灯片图像占位符 1"/>
          <p:cNvSpPr>
            <a:spLocks noGrp="1" noRot="1" noChangeAspect="1"/>
          </p:cNvSpPr>
          <p:nvPr>
            <p:ph type="sldImg"/>
          </p:nvPr>
        </p:nvSpPr>
        <p:spPr bwMode="auto">
          <a:noFill/>
          <a:ln>
            <a:solidFill>
              <a:srgbClr val="000000"/>
            </a:solidFill>
            <a:miter lim="800000"/>
          </a:ln>
        </p:spPr>
      </p:sp>
      <p:sp>
        <p:nvSpPr>
          <p:cNvPr id="10035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0035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88BEC0E-171A-40EC-A4DC-C3BD26BC015C}" type="slidenum">
              <a:rPr lang="zh-CN" altLang="en-US"/>
              <a:pPr fontAlgn="base">
                <a:spcBef>
                  <a:spcPct val="0"/>
                </a:spcBef>
                <a:spcAft>
                  <a:spcPct val="0"/>
                </a:spcAft>
              </a:pPr>
              <a:t>39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p:cNvSpPr>
          <p:nvPr>
            <p:ph type="sldImg"/>
          </p:nvPr>
        </p:nvSpPr>
        <p:spPr bwMode="auto">
          <a:noFill/>
          <a:ln>
            <a:solidFill>
              <a:srgbClr val="000000"/>
            </a:solidFill>
            <a:miter lim="800000"/>
          </a:ln>
        </p:spPr>
      </p:sp>
      <p:sp>
        <p:nvSpPr>
          <p:cNvPr id="1433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433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8852D0E3-77A0-40E6-8C38-33C8D09F6DE4}" type="slidenum">
              <a:rPr lang="zh-CN" altLang="en-US"/>
              <a:pPr fontAlgn="base">
                <a:spcBef>
                  <a:spcPct val="0"/>
                </a:spcBef>
                <a:spcAft>
                  <a:spcPct val="0"/>
                </a:spcAft>
              </a:pPr>
              <a:t>4</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幻灯片图像占位符 1"/>
          <p:cNvSpPr>
            <a:spLocks noGrp="1" noRot="1" noChangeAspect="1"/>
          </p:cNvSpPr>
          <p:nvPr>
            <p:ph type="sldImg"/>
          </p:nvPr>
        </p:nvSpPr>
        <p:spPr bwMode="auto">
          <a:noFill/>
          <a:ln>
            <a:solidFill>
              <a:srgbClr val="000000"/>
            </a:solidFill>
            <a:miter lim="800000"/>
          </a:ln>
        </p:spPr>
      </p:sp>
      <p:sp>
        <p:nvSpPr>
          <p:cNvPr id="10240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0240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F1960415-445F-4173-A8E2-B58BE8D1912A}" type="slidenum">
              <a:rPr lang="zh-CN" altLang="en-US"/>
              <a:pPr fontAlgn="base">
                <a:spcBef>
                  <a:spcPct val="0"/>
                </a:spcBef>
                <a:spcAft>
                  <a:spcPct val="0"/>
                </a:spcAft>
              </a:pPr>
              <a:t>40</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幻灯片图像占位符 1"/>
          <p:cNvSpPr>
            <a:spLocks noGrp="1" noRot="1" noChangeAspect="1"/>
          </p:cNvSpPr>
          <p:nvPr>
            <p:ph type="sldImg"/>
          </p:nvPr>
        </p:nvSpPr>
        <p:spPr bwMode="auto">
          <a:noFill/>
          <a:ln>
            <a:solidFill>
              <a:srgbClr val="000000"/>
            </a:solidFill>
            <a:miter lim="800000"/>
          </a:ln>
        </p:spPr>
      </p:sp>
      <p:sp>
        <p:nvSpPr>
          <p:cNvPr id="10445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0445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D138903E-DD9B-491C-B139-35E633A8EA09}" type="slidenum">
              <a:rPr lang="zh-CN" altLang="en-US"/>
              <a:pPr fontAlgn="base">
                <a:spcBef>
                  <a:spcPct val="0"/>
                </a:spcBef>
                <a:spcAft>
                  <a:spcPct val="0"/>
                </a:spcAft>
              </a:pPr>
              <a:t>41</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幻灯片图像占位符 1"/>
          <p:cNvSpPr>
            <a:spLocks noGrp="1" noRot="1" noChangeAspect="1"/>
          </p:cNvSpPr>
          <p:nvPr>
            <p:ph type="sldImg"/>
          </p:nvPr>
        </p:nvSpPr>
        <p:spPr bwMode="auto">
          <a:noFill/>
          <a:ln>
            <a:solidFill>
              <a:srgbClr val="000000"/>
            </a:solidFill>
            <a:miter lim="800000"/>
          </a:ln>
        </p:spPr>
      </p:sp>
      <p:sp>
        <p:nvSpPr>
          <p:cNvPr id="10240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0240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F1960415-445F-4173-A8E2-B58BE8D1912A}" type="slidenum">
              <a:rPr lang="zh-CN" altLang="en-US"/>
              <a:pPr fontAlgn="base">
                <a:spcBef>
                  <a:spcPct val="0"/>
                </a:spcBef>
                <a:spcAft>
                  <a:spcPct val="0"/>
                </a:spcAft>
              </a:pPr>
              <a:t>42</a:t>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ln>
        </p:spPr>
      </p:sp>
      <p:sp>
        <p:nvSpPr>
          <p:cNvPr id="4505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76C5654D-5556-4BF0-8D0A-B75EDB3352F2}" type="slidenum">
              <a:rPr lang="zh-CN" altLang="en-US"/>
              <a:pPr fontAlgn="base">
                <a:spcBef>
                  <a:spcPct val="0"/>
                </a:spcBef>
                <a:spcAft>
                  <a:spcPct val="0"/>
                </a:spcAft>
              </a:pPr>
              <a:t>43</a:t>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bwMode="auto">
          <a:noFill/>
          <a:ln>
            <a:solidFill>
              <a:srgbClr val="000000"/>
            </a:solidFill>
            <a:miter lim="800000"/>
          </a:ln>
        </p:spPr>
      </p:sp>
      <p:sp>
        <p:nvSpPr>
          <p:cNvPr id="4301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301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60D20FA0-9B70-454E-83EA-788AD52CCE4A}" type="slidenum">
              <a:rPr lang="zh-CN" altLang="en-US"/>
              <a:pPr fontAlgn="base">
                <a:spcBef>
                  <a:spcPct val="0"/>
                </a:spcBef>
                <a:spcAft>
                  <a:spcPct val="0"/>
                </a:spcAft>
              </a:pPr>
              <a:t>44</a:t>
            </a:fld>
            <a:endParaRPr lang="en-US"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ln>
        </p:spPr>
      </p:sp>
      <p:sp>
        <p:nvSpPr>
          <p:cNvPr id="4505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76C5654D-5556-4BF0-8D0A-B75EDB3352F2}" type="slidenum">
              <a:rPr lang="zh-CN" altLang="en-US"/>
              <a:pPr fontAlgn="base">
                <a:spcBef>
                  <a:spcPct val="0"/>
                </a:spcBef>
                <a:spcAft>
                  <a:spcPct val="0"/>
                </a:spcAft>
              </a:pPr>
              <a:t>45</a:t>
            </a:fld>
            <a:endParaRPr lang="en-US"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bwMode="auto">
          <a:noFill/>
          <a:ln>
            <a:solidFill>
              <a:srgbClr val="000000"/>
            </a:solidFill>
            <a:miter lim="800000"/>
          </a:ln>
        </p:spPr>
      </p:sp>
      <p:sp>
        <p:nvSpPr>
          <p:cNvPr id="4710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710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4739F54-C72A-4A7D-8D3E-77AAF2E492B1}" type="slidenum">
              <a:rPr lang="zh-CN" altLang="en-US"/>
              <a:pPr fontAlgn="base">
                <a:spcBef>
                  <a:spcPct val="0"/>
                </a:spcBef>
                <a:spcAft>
                  <a:spcPct val="0"/>
                </a:spcAft>
              </a:pPr>
              <a:t>46</a:t>
            </a:fld>
            <a:endParaRPr lang="en-US"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ln>
        </p:spPr>
      </p:sp>
      <p:sp>
        <p:nvSpPr>
          <p:cNvPr id="3481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481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951737A7-E4F9-4200-A245-12EA565C74E1}" type="slidenum">
              <a:rPr lang="zh-CN" altLang="en-US"/>
              <a:pPr fontAlgn="base">
                <a:spcBef>
                  <a:spcPct val="0"/>
                </a:spcBef>
                <a:spcAft>
                  <a:spcPct val="0"/>
                </a:spcAft>
              </a:pPr>
              <a:t>47</a:t>
            </a:fld>
            <a:endParaRPr lang="en-US"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ln>
        </p:spPr>
      </p:sp>
      <p:sp>
        <p:nvSpPr>
          <p:cNvPr id="3686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686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4DC23FA-119B-439D-990F-62DFDEB50317}" type="slidenum">
              <a:rPr lang="zh-CN" altLang="en-US"/>
              <a:pPr fontAlgn="base">
                <a:spcBef>
                  <a:spcPct val="0"/>
                </a:spcBef>
                <a:spcAft>
                  <a:spcPct val="0"/>
                </a:spcAft>
              </a:pPr>
              <a:t>48</a:t>
            </a:fld>
            <a:endParaRPr lang="en-US"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bwMode="auto">
          <a:noFill/>
          <a:ln>
            <a:solidFill>
              <a:srgbClr val="000000"/>
            </a:solidFill>
            <a:miter lim="800000"/>
          </a:ln>
        </p:spPr>
      </p:sp>
      <p:sp>
        <p:nvSpPr>
          <p:cNvPr id="3891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891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2BAAABA8-9B42-4D61-9D41-C8D62E69BAC0}" type="slidenum">
              <a:rPr lang="zh-CN" altLang="en-US"/>
              <a:pPr fontAlgn="base">
                <a:spcBef>
                  <a:spcPct val="0"/>
                </a:spcBef>
                <a:spcAft>
                  <a:spcPct val="0"/>
                </a:spcAft>
              </a:pPr>
              <a:t>49</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bwMode="auto">
          <a:noFill/>
          <a:ln>
            <a:solidFill>
              <a:srgbClr val="000000"/>
            </a:solidFill>
            <a:miter lim="800000"/>
          </a:ln>
        </p:spPr>
      </p:sp>
      <p:sp>
        <p:nvSpPr>
          <p:cNvPr id="1638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638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CBA020FE-2197-4924-A32B-F7A8AD74A98E}" type="slidenum">
              <a:rPr lang="zh-CN" altLang="en-US"/>
              <a:pPr fontAlgn="base">
                <a:spcBef>
                  <a:spcPct val="0"/>
                </a:spcBef>
                <a:spcAft>
                  <a:spcPct val="0"/>
                </a:spcAft>
              </a:pPr>
              <a:t>5</a:t>
            </a:fld>
            <a:endParaRPr lang="en-US" altLang="zh-CN"/>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ln>
        </p:spPr>
      </p:sp>
      <p:sp>
        <p:nvSpPr>
          <p:cNvPr id="4096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096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4D37843B-6A34-4533-8BDA-1EC1416D1A9C}" type="slidenum">
              <a:rPr lang="zh-CN" altLang="en-US"/>
              <a:pPr fontAlgn="base">
                <a:spcBef>
                  <a:spcPct val="0"/>
                </a:spcBef>
                <a:spcAft>
                  <a:spcPct val="0"/>
                </a:spcAft>
              </a:pPr>
              <a:t>50</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bwMode="auto">
          <a:noFill/>
          <a:ln>
            <a:solidFill>
              <a:srgbClr val="000000"/>
            </a:solidFill>
            <a:miter lim="800000"/>
          </a:ln>
        </p:spPr>
      </p:sp>
      <p:sp>
        <p:nvSpPr>
          <p:cNvPr id="1843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843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7F26179E-7591-4B82-9800-6DDA288CCA2B}" type="slidenum">
              <a:rPr lang="zh-CN" altLang="en-US"/>
              <a:pPr fontAlgn="base">
                <a:spcBef>
                  <a:spcPct val="0"/>
                </a:spcBef>
                <a:spcAft>
                  <a:spcPct val="0"/>
                </a:spcAft>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bwMode="auto">
          <a:noFill/>
          <a:ln>
            <a:solidFill>
              <a:srgbClr val="000000"/>
            </a:solidFill>
            <a:miter lim="800000"/>
          </a:ln>
        </p:spPr>
      </p:sp>
      <p:sp>
        <p:nvSpPr>
          <p:cNvPr id="2048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048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BF130F33-1983-4554-835A-678787A75FBC}" type="slidenum">
              <a:rPr lang="zh-CN" altLang="en-US"/>
              <a:pPr fontAlgn="base">
                <a:spcBef>
                  <a:spcPct val="0"/>
                </a:spcBef>
                <a:spcAft>
                  <a:spcPct val="0"/>
                </a:spcAft>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bwMode="auto">
          <a:noFill/>
          <a:ln>
            <a:solidFill>
              <a:srgbClr val="000000"/>
            </a:solidFill>
            <a:miter lim="800000"/>
          </a:ln>
        </p:spPr>
      </p:sp>
      <p:sp>
        <p:nvSpPr>
          <p:cNvPr id="2253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253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75AAAEAD-8792-4493-A96A-143C42D55160}" type="slidenum">
              <a:rPr lang="zh-CN" altLang="en-US"/>
              <a:pPr fontAlgn="base">
                <a:spcBef>
                  <a:spcPct val="0"/>
                </a:spcBef>
                <a:spcAft>
                  <a:spcPct val="0"/>
                </a:spcAft>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bwMode="auto">
          <a:noFill/>
          <a:ln>
            <a:solidFill>
              <a:srgbClr val="000000"/>
            </a:solidFill>
            <a:miter lim="800000"/>
          </a:ln>
        </p:spPr>
      </p:sp>
      <p:sp>
        <p:nvSpPr>
          <p:cNvPr id="2457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457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2AD4AB0C-9C6C-4A56-B14F-C25C5445E3E5}" type="slidenum">
              <a:rPr lang="zh-CN" altLang="en-US"/>
              <a:pPr fontAlgn="base">
                <a:spcBef>
                  <a:spcPct val="0"/>
                </a:spcBef>
                <a:spcAft>
                  <a:spcPct val="0"/>
                </a:spcAft>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wrap="square" lIns="91440" tIns="45720" rIns="91440" bIns="45720" numCol="1" anchor="t" anchorCtr="0" compatLnSpc="1"/>
          <a:lstStyle>
            <a:lvl1pPr>
              <a:defRPr/>
            </a:lvl1pPr>
          </a:lstStyle>
          <a:p>
            <a:fld id="{66EB7DC7-20B1-4EA2-BD28-944BF1C06176}" type="datetimeFigureOut">
              <a:rPr lang="zh-CN" altLang="en-US"/>
              <a:pPr/>
              <a:t>2019/6/28</a:t>
            </a:fld>
            <a:endParaRPr lang="en-US" altLang="zh-CN"/>
          </a:p>
        </p:txBody>
      </p:sp>
      <p:sp>
        <p:nvSpPr>
          <p:cNvPr id="3" name="页脚占位符 2"/>
          <p:cNvSpPr>
            <a:spLocks noGrp="1"/>
          </p:cNvSpPr>
          <p:nvPr>
            <p:ph type="ftr" sz="quarter" idx="11"/>
          </p:nvPr>
        </p:nvSpPr>
        <p:spPr>
          <a:xfrm>
            <a:off x="4038600" y="6356350"/>
            <a:ext cx="4114800" cy="365125"/>
          </a:xfrm>
          <a:prstGeom prst="rect">
            <a:avLst/>
          </a:prstGeom>
        </p:spPr>
        <p:txBody>
          <a:bodyPr vert="horz" wrap="square" lIns="91440" tIns="45720" rIns="91440" bIns="45720" numCol="1" anchor="t" anchorCtr="0" compatLnSpc="1"/>
          <a:lstStyle>
            <a:lvl1pPr>
              <a:defRPr/>
            </a:lvl1p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a:defRPr/>
            </a:lvl1pPr>
          </a:lstStyle>
          <a:p>
            <a:fld id="{CC65CE95-45B5-47CC-B9EB-87937563CAF3}" type="slidenum">
              <a:rPr lang="zh-CN" altLang="en-US"/>
              <a:pPr/>
              <a:t>‹#›</a:t>
            </a:fld>
            <a:endParaRPr lang="en-US" altLang="zh-CN"/>
          </a:p>
        </p:txBody>
      </p:sp>
    </p:spTree>
  </p:cSld>
  <p:clrMapOvr>
    <a:masterClrMapping/>
  </p:clrMapOvr>
  <p:transition spd="slow" advTm="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cSld>
  <p:clrMapOvr>
    <a:masterClrMapping/>
  </p:clrMapOvr>
  <p:transition spd="slow" advTm="2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Tree>
  </p:cSld>
  <p:clrMapOvr>
    <a:masterClrMapping/>
  </p:clrMapOvr>
  <p:transition spd="slow" advTm="2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slow" advTm="2000">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advTm="2000">
    <p:fade/>
  </p:transition>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4338638"/>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pic>
        <p:nvPicPr>
          <p:cNvPr id="7170" name="图片 1"/>
          <p:cNvPicPr>
            <a:picLocks noChangeAspect="1"/>
          </p:cNvPicPr>
          <p:nvPr/>
        </p:nvPicPr>
        <p:blipFill>
          <a:blip r:embed="rId4"/>
          <a:srcRect/>
          <a:stretch>
            <a:fillRect/>
          </a:stretch>
        </p:blipFill>
        <p:spPr bwMode="auto">
          <a:xfrm>
            <a:off x="0" y="4602163"/>
            <a:ext cx="3260725" cy="2379662"/>
          </a:xfrm>
          <a:prstGeom prst="rect">
            <a:avLst/>
          </a:prstGeom>
          <a:noFill/>
          <a:ln w="9525">
            <a:noFill/>
            <a:miter lim="800000"/>
            <a:headEnd/>
            <a:tailEnd/>
          </a:ln>
        </p:spPr>
      </p:pic>
      <p:sp>
        <p:nvSpPr>
          <p:cNvPr id="7171" name="文本框 80"/>
          <p:cNvSpPr txBox="1">
            <a:spLocks noChangeArrowheads="1"/>
          </p:cNvSpPr>
          <p:nvPr/>
        </p:nvSpPr>
        <p:spPr bwMode="auto">
          <a:xfrm>
            <a:off x="4157663" y="4884738"/>
            <a:ext cx="3876675" cy="831850"/>
          </a:xfrm>
          <a:prstGeom prst="rect">
            <a:avLst/>
          </a:prstGeom>
          <a:noFill/>
          <a:ln w="9525">
            <a:noFill/>
            <a:miter lim="800000"/>
          </a:ln>
        </p:spPr>
        <p:txBody>
          <a:bodyPr wrap="none">
            <a:spAutoFit/>
          </a:bodyPr>
          <a:lstStyle/>
          <a:p>
            <a:pPr algn="ctr"/>
            <a:r>
              <a:rPr lang="zh-CN" altLang="en-US" sz="2400">
                <a:solidFill>
                  <a:srgbClr val="000000"/>
                </a:solidFill>
                <a:latin typeface="华文新魏" panose="02010800040101010101" charset="-122"/>
                <a:ea typeface="华文新魏" panose="02010800040101010101" charset="-122"/>
              </a:rPr>
              <a:t>上海电子信息职业技术学院</a:t>
            </a:r>
            <a:endParaRPr lang="en-US" altLang="zh-CN" sz="2400">
              <a:solidFill>
                <a:srgbClr val="000000"/>
              </a:solidFill>
              <a:latin typeface="华文新魏" panose="02010800040101010101" charset="-122"/>
              <a:ea typeface="华文新魏" panose="02010800040101010101" charset="-122"/>
            </a:endParaRPr>
          </a:p>
          <a:p>
            <a:pPr algn="ctr"/>
            <a:r>
              <a:rPr lang="zh-CN" altLang="en-US" sz="2400">
                <a:solidFill>
                  <a:srgbClr val="000000"/>
                </a:solidFill>
                <a:latin typeface="华文新魏" panose="02010800040101010101" charset="-122"/>
                <a:ea typeface="华文新魏" panose="02010800040101010101" charset="-122"/>
              </a:rPr>
              <a:t>学术委员会秘书处</a:t>
            </a:r>
          </a:p>
        </p:txBody>
      </p:sp>
      <p:sp>
        <p:nvSpPr>
          <p:cNvPr id="7172" name="文本框 81"/>
          <p:cNvSpPr txBox="1">
            <a:spLocks noChangeArrowheads="1"/>
          </p:cNvSpPr>
          <p:nvPr/>
        </p:nvSpPr>
        <p:spPr bwMode="auto">
          <a:xfrm>
            <a:off x="5237163" y="5768975"/>
            <a:ext cx="1717675" cy="461963"/>
          </a:xfrm>
          <a:prstGeom prst="rect">
            <a:avLst/>
          </a:prstGeom>
          <a:noFill/>
          <a:ln w="9525">
            <a:noFill/>
            <a:miter lim="800000"/>
          </a:ln>
        </p:spPr>
        <p:txBody>
          <a:bodyPr wrap="none">
            <a:spAutoFit/>
          </a:bodyPr>
          <a:lstStyle/>
          <a:p>
            <a:pPr algn="ctr"/>
            <a:r>
              <a:rPr lang="en-US" altLang="zh-CN" sz="2400">
                <a:solidFill>
                  <a:srgbClr val="000000"/>
                </a:solidFill>
                <a:latin typeface="华文新魏" panose="02010800040101010101" charset="-122"/>
                <a:ea typeface="华文新魏" panose="02010800040101010101" charset="-122"/>
              </a:rPr>
              <a:t>2019.06.27</a:t>
            </a:r>
            <a:endParaRPr lang="zh-CN" altLang="en-US" sz="2400">
              <a:solidFill>
                <a:srgbClr val="000000"/>
              </a:solidFill>
              <a:latin typeface="华文新魏" panose="02010800040101010101" charset="-122"/>
              <a:ea typeface="华文新魏" panose="02010800040101010101" charset="-122"/>
            </a:endParaRPr>
          </a:p>
        </p:txBody>
      </p:sp>
      <p:sp>
        <p:nvSpPr>
          <p:cNvPr id="3" name="矩形 2"/>
          <p:cNvSpPr/>
          <p:nvPr/>
        </p:nvSpPr>
        <p:spPr>
          <a:xfrm>
            <a:off x="0" y="0"/>
            <a:ext cx="12192000" cy="4338638"/>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7174" name="文本框 78"/>
          <p:cNvSpPr txBox="1">
            <a:spLocks noChangeArrowheads="1"/>
          </p:cNvSpPr>
          <p:nvPr/>
        </p:nvSpPr>
        <p:spPr bwMode="auto">
          <a:xfrm>
            <a:off x="469900" y="1752600"/>
            <a:ext cx="11215688" cy="2122488"/>
          </a:xfrm>
          <a:prstGeom prst="rect">
            <a:avLst/>
          </a:prstGeom>
          <a:noFill/>
          <a:ln w="9525">
            <a:noFill/>
            <a:miter lim="800000"/>
          </a:ln>
        </p:spPr>
        <p:txBody>
          <a:bodyPr>
            <a:spAutoFit/>
          </a:bodyPr>
          <a:lstStyle/>
          <a:p>
            <a:pPr algn="ctr"/>
            <a:r>
              <a:rPr lang="zh-CN" altLang="en-US" sz="6600" dirty="0">
                <a:solidFill>
                  <a:schemeClr val="bg1"/>
                </a:solidFill>
                <a:latin typeface="华文中宋" panose="02010600040101010101" charset="-122"/>
                <a:ea typeface="华文中宋" panose="02010600040101010101" charset="-122"/>
              </a:rPr>
              <a:t>第四届学术委员会委员人选</a:t>
            </a:r>
            <a:endParaRPr lang="en-US" altLang="zh-CN" sz="6600" dirty="0">
              <a:solidFill>
                <a:schemeClr val="bg1"/>
              </a:solidFill>
              <a:latin typeface="华文中宋" panose="02010600040101010101" charset="-122"/>
              <a:ea typeface="华文中宋" panose="02010600040101010101" charset="-122"/>
            </a:endParaRPr>
          </a:p>
          <a:p>
            <a:pPr algn="ctr"/>
            <a:r>
              <a:rPr lang="zh-CN" altLang="en-US" sz="6600" dirty="0">
                <a:solidFill>
                  <a:schemeClr val="bg1"/>
                </a:solidFill>
                <a:latin typeface="华文中宋" panose="02010600040101010101" charset="-122"/>
                <a:ea typeface="华文中宋" panose="02010600040101010101" charset="-122"/>
              </a:rPr>
              <a:t>基本情况</a:t>
            </a:r>
          </a:p>
        </p:txBody>
      </p:sp>
      <p:pic>
        <p:nvPicPr>
          <p:cNvPr id="7175" name="图片 9" descr="微信图片_20180319134109.png"/>
          <p:cNvPicPr>
            <a:picLocks noChangeAspect="1"/>
          </p:cNvPicPr>
          <p:nvPr/>
        </p:nvPicPr>
        <p:blipFill>
          <a:blip r:embed="rId5"/>
          <a:srcRect/>
          <a:stretch>
            <a:fillRect/>
          </a:stretch>
        </p:blipFill>
        <p:spPr bwMode="auto">
          <a:xfrm>
            <a:off x="88900" y="98425"/>
            <a:ext cx="1685925" cy="1685925"/>
          </a:xfrm>
          <a:prstGeom prst="rect">
            <a:avLst/>
          </a:prstGeom>
          <a:noFill/>
          <a:ln w="9525">
            <a:noFill/>
            <a:miter lim="800000"/>
            <a:headEnd/>
            <a:tailEnd/>
          </a:ln>
        </p:spPr>
      </p:pic>
    </p:spTree>
  </p:cSld>
  <p:clrMapOvr>
    <a:masterClrMapping/>
  </p:clrMapOvr>
  <p:transition spd="slow" advTm="2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25603"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25604"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25605"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5278438" y="2732088"/>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15" name="Freeform 50"/>
          <p:cNvSpPr/>
          <p:nvPr/>
        </p:nvSpPr>
        <p:spPr>
          <a:xfrm rot="16200000">
            <a:off x="2309812" y="10604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2149475" y="1308100"/>
            <a:ext cx="1162050" cy="15875"/>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309812" y="1006476"/>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9" name="Freeform 152"/>
          <p:cNvSpPr>
            <a:spLocks noEditPoints="1"/>
          </p:cNvSpPr>
          <p:nvPr/>
        </p:nvSpPr>
        <p:spPr bwMode="auto">
          <a:xfrm>
            <a:off x="4075113"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2668588" y="1106488"/>
            <a:ext cx="296862"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nvGrpSpPr>
          <p:cNvPr id="25613" name="Group 33"/>
          <p:cNvGrpSpPr/>
          <p:nvPr/>
        </p:nvGrpSpPr>
        <p:grpSpPr bwMode="auto">
          <a:xfrm>
            <a:off x="6659563" y="3157538"/>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25614" name="Group 93"/>
          <p:cNvGrpSpPr/>
          <p:nvPr/>
        </p:nvGrpSpPr>
        <p:grpSpPr bwMode="auto">
          <a:xfrm>
            <a:off x="4719638" y="1333500"/>
            <a:ext cx="541337" cy="534988"/>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475" y="4271123"/>
              <a:ext cx="199437" cy="29336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25615" name="矩形 70"/>
          <p:cNvSpPr>
            <a:spLocks noChangeArrowheads="1"/>
          </p:cNvSpPr>
          <p:nvPr/>
        </p:nvSpPr>
        <p:spPr bwMode="auto">
          <a:xfrm>
            <a:off x="5449888" y="1371600"/>
            <a:ext cx="1511300" cy="461665"/>
          </a:xfrm>
          <a:prstGeom prst="rect">
            <a:avLst/>
          </a:prstGeom>
          <a:noFill/>
          <a:ln w="9525">
            <a:noFill/>
            <a:miter lim="800000"/>
          </a:ln>
        </p:spPr>
        <p:txBody>
          <a:bodyPr>
            <a:spAutoFit/>
          </a:bodyPr>
          <a:lstStyle/>
          <a:p>
            <a:pPr>
              <a:lnSpc>
                <a:spcPct val="120000"/>
              </a:lnSpc>
            </a:pPr>
            <a:r>
              <a:rPr lang="zh-CN" altLang="en-US" sz="2000" b="1" dirty="0">
                <a:solidFill>
                  <a:srgbClr val="25557B"/>
                </a:solidFill>
                <a:latin typeface="方正韵动中黑简体"/>
                <a:ea typeface="方正韵动中黑简体"/>
                <a:cs typeface="方正韵动中黑简体"/>
              </a:rPr>
              <a:t>论著</a:t>
            </a:r>
          </a:p>
        </p:txBody>
      </p:sp>
      <p:sp>
        <p:nvSpPr>
          <p:cNvPr id="25617"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主要荣誉、获奖</a:t>
            </a:r>
            <a:endParaRPr lang="en-US" sz="2800" b="1" dirty="0">
              <a:solidFill>
                <a:srgbClr val="FF0000"/>
              </a:solidFill>
              <a:latin typeface="Open Sans"/>
              <a:ea typeface="Open Sans"/>
              <a:cs typeface="Open Sans"/>
            </a:endParaRPr>
          </a:p>
        </p:txBody>
      </p:sp>
      <p:sp>
        <p:nvSpPr>
          <p:cNvPr id="25618" name="TextBox 23"/>
          <p:cNvSpPr txBox="1">
            <a:spLocks noChangeArrowheads="1"/>
          </p:cNvSpPr>
          <p:nvPr/>
        </p:nvSpPr>
        <p:spPr bwMode="auto">
          <a:xfrm>
            <a:off x="4008438" y="785813"/>
            <a:ext cx="3373437"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graphicFrame>
        <p:nvGraphicFramePr>
          <p:cNvPr id="2" name="表格 1"/>
          <p:cNvGraphicFramePr/>
          <p:nvPr>
            <p:extLst>
              <p:ext uri="{D42A27DB-BD31-4B8C-83A1-F6EECF244321}">
                <p14:modId xmlns="" xmlns:p14="http://schemas.microsoft.com/office/powerpoint/2010/main" val="2874173864"/>
              </p:ext>
            </p:extLst>
          </p:nvPr>
        </p:nvGraphicFramePr>
        <p:xfrm>
          <a:off x="322264" y="2549525"/>
          <a:ext cx="4287444" cy="3678758"/>
        </p:xfrm>
        <a:graphic>
          <a:graphicData uri="http://schemas.openxmlformats.org/drawingml/2006/table">
            <a:tbl>
              <a:tblPr firstRow="1" bandRow="1">
                <a:tableStyleId>{5940675A-B579-460E-94D1-54222C63F5DA}</a:tableStyleId>
              </a:tblPr>
              <a:tblGrid>
                <a:gridCol w="1653405"/>
                <a:gridCol w="665568"/>
                <a:gridCol w="1968471"/>
              </a:tblGrid>
              <a:tr h="901133">
                <a:tc>
                  <a:txBody>
                    <a:bodyPr/>
                    <a:lstStyle/>
                    <a:p>
                      <a:pPr algn="ctr">
                        <a:buClrTx/>
                        <a:buSzTx/>
                        <a:buNone/>
                      </a:pPr>
                      <a:r>
                        <a:rPr lang="zh-CN" altLang="en-US" sz="1600" b="1" dirty="0">
                          <a:solidFill>
                            <a:schemeClr val="tx1"/>
                          </a:solidFill>
                          <a:latin typeface="微软雅黑" pitchFamily="34" charset="-122"/>
                          <a:ea typeface="微软雅黑" pitchFamily="34" charset="-122"/>
                        </a:rPr>
                        <a:t>上海市"育才奖"</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2009</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上海市教委、上海市教育发展基金会</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0755">
                <a:tc>
                  <a:txBody>
                    <a:bodyPr/>
                    <a:lstStyle/>
                    <a:p>
                      <a:pPr algn="ctr">
                        <a:buClrTx/>
                        <a:buSzTx/>
                        <a:buNone/>
                      </a:pPr>
                      <a:r>
                        <a:rPr lang="zh-CN" altLang="en-US" sz="1600" b="1" dirty="0">
                          <a:solidFill>
                            <a:schemeClr val="tx1"/>
                          </a:solidFill>
                          <a:latin typeface="微软雅黑" pitchFamily="34" charset="-122"/>
                          <a:ea typeface="微软雅黑" pitchFamily="34" charset="-122"/>
                        </a:rPr>
                        <a:t>上海市语言文字工作先进个人</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2009</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上海市教委、上海市语言文字工作委员会</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1133">
                <a:tc>
                  <a:txBody>
                    <a:bodyPr/>
                    <a:lstStyle/>
                    <a:p>
                      <a:pPr algn="ctr">
                        <a:buClrTx/>
                        <a:buSzTx/>
                        <a:buNone/>
                      </a:pPr>
                      <a:r>
                        <a:rPr lang="zh-CN" altLang="en-US" sz="1600" b="1" dirty="0">
                          <a:solidFill>
                            <a:schemeClr val="tx1"/>
                          </a:solidFill>
                          <a:latin typeface="微软雅黑" pitchFamily="34" charset="-122"/>
                          <a:ea typeface="微软雅黑" pitchFamily="34" charset="-122"/>
                        </a:rPr>
                        <a:t>上海建工集团先进工作者、优秀论文一等奖、先进科技工作者</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2010</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上海建工集团</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0755">
                <a:tc>
                  <a:txBody>
                    <a:bodyPr/>
                    <a:lstStyle/>
                    <a:p>
                      <a:pPr algn="ctr">
                        <a:buClrTx/>
                        <a:buSzTx/>
                        <a:buNone/>
                      </a:pPr>
                      <a:r>
                        <a:rPr lang="zh-CN" altLang="en-US" sz="1600" b="1" dirty="0">
                          <a:solidFill>
                            <a:schemeClr val="tx1"/>
                          </a:solidFill>
                          <a:latin typeface="微软雅黑" pitchFamily="34" charset="-122"/>
                          <a:ea typeface="微软雅黑" pitchFamily="34" charset="-122"/>
                        </a:rPr>
                        <a:t>上海市教学成果二等奖</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2013</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上海市教委、上海市教育发展基金会</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0755">
                <a:tc>
                  <a:txBody>
                    <a:bodyPr/>
                    <a:lstStyle/>
                    <a:p>
                      <a:pPr algn="ctr">
                        <a:buClrTx/>
                        <a:buSzTx/>
                        <a:buNone/>
                      </a:pPr>
                      <a:r>
                        <a:rPr lang="zh-CN" altLang="en-US" sz="1600" b="1" dirty="0">
                          <a:solidFill>
                            <a:schemeClr val="tx1"/>
                          </a:solidFill>
                          <a:latin typeface="微软雅黑" pitchFamily="34" charset="-122"/>
                          <a:ea typeface="微软雅黑" pitchFamily="34" charset="-122"/>
                        </a:rPr>
                        <a:t>上海市教育系统三八红旗手</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2015</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ClrTx/>
                        <a:buSzTx/>
                        <a:buNone/>
                      </a:pPr>
                      <a:r>
                        <a:rPr lang="zh-CN" altLang="en-US" sz="1600" b="1" dirty="0">
                          <a:solidFill>
                            <a:schemeClr val="tx1"/>
                          </a:solidFill>
                          <a:latin typeface="微软雅黑" pitchFamily="34" charset="-122"/>
                          <a:ea typeface="微软雅黑" pitchFamily="34" charset="-122"/>
                        </a:rPr>
                        <a:t>中国教育工会上海市委员会</a:t>
                      </a:r>
                    </a:p>
                  </a:txBody>
                  <a:tcPr marL="68580" marR="68580" marT="0" marB="0"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5719" name="Group 119"/>
          <p:cNvGraphicFramePr>
            <a:graphicFrameLocks noGrp="1"/>
          </p:cNvGraphicFramePr>
          <p:nvPr>
            <p:extLst>
              <p:ext uri="{D42A27DB-BD31-4B8C-83A1-F6EECF244321}">
                <p14:modId xmlns="" xmlns:p14="http://schemas.microsoft.com/office/powerpoint/2010/main" val="2377152628"/>
              </p:ext>
            </p:extLst>
          </p:nvPr>
        </p:nvGraphicFramePr>
        <p:xfrm>
          <a:off x="5105400" y="1874202"/>
          <a:ext cx="6781801" cy="4896714"/>
        </p:xfrm>
        <a:graphic>
          <a:graphicData uri="http://schemas.openxmlformats.org/drawingml/2006/table">
            <a:tbl>
              <a:tblPr/>
              <a:tblGrid>
                <a:gridCol w="3369297"/>
                <a:gridCol w="1875934"/>
                <a:gridCol w="1536570"/>
              </a:tblGrid>
              <a:tr h="26375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名称</a:t>
                      </a:r>
                    </a:p>
                  </a:txBody>
                  <a:tcPr marL="68580" marR="68580" marT="0" marB="0" anchor="ctr" anchorCtr="1" horzOverflow="overflow">
                    <a:lnL w="1905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905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刊物或出版社</a:t>
                      </a:r>
                    </a:p>
                  </a:txBody>
                  <a:tcPr marL="68580" marR="68580"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905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本人承担部分</a:t>
                      </a:r>
                    </a:p>
                  </a:txBody>
                  <a:tcPr marL="68580" marR="68580" marT="0" marB="0" anchor="ctr" anchorCtr="1" horzOverflow="overflow">
                    <a:lnL w="12700" cap="flat" cmpd="sng" algn="ctr">
                      <a:solidFill>
                        <a:srgbClr val="080000"/>
                      </a:solidFill>
                      <a:prstDash val="solid"/>
                      <a:round/>
                      <a:headEnd type="none" w="med" len="med"/>
                      <a:tailEnd type="none" w="med" len="med"/>
                    </a:lnL>
                    <a:lnR w="19050" cap="flat" cmpd="sng" algn="ctr">
                      <a:solidFill>
                        <a:srgbClr val="080000"/>
                      </a:solidFill>
                      <a:prstDash val="solid"/>
                      <a:round/>
                      <a:headEnd type="none" w="med" len="med"/>
                      <a:tailEnd type="none" w="med" len="med"/>
                    </a:lnR>
                    <a:lnT w="1905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44025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中国经济转型背景下的制造业人力资本积累研究</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2016年2月</a:t>
                      </a:r>
                      <a:endPar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中国人力资源开发</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905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cs typeface="方正兰亭准黑_GBK"/>
                        </a:rPr>
                        <a:t>第一作者</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660379">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中国城乡居民金融资产持有不平等状况分析—基于中、东、西三地的实证研究</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2015年6月</a:t>
                      </a:r>
                      <a:endPar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开发研究</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cs typeface="方正兰亭准黑_GBK"/>
                        </a:rPr>
                        <a:t>第一作者</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44025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中国企业伦理失衡现状及其理性建构</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2015年12月</a:t>
                      </a:r>
                      <a:endPar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商业经济研究</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独立完成</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44025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经济新常态下人力资本需求变动和对策研究</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2015年12月</a:t>
                      </a:r>
                      <a:endPar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中国商论</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cs typeface="方正兰亭准黑_GBK"/>
                        </a:rPr>
                        <a:t>第一作者</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44025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浅析协同竞争下的我国企业生态系统构建 </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2013年9月</a:t>
                      </a:r>
                      <a:endPar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科学管理研究</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cs typeface="方正兰亭准黑_GBK"/>
                        </a:rPr>
                        <a:t>第一作者</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44025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21世纪实用英语综合教程:4</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2015年5月</a:t>
                      </a:r>
                      <a:endPar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复旦大学出版社</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参编</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367211">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国际商务谈判</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2016年5月</a:t>
                      </a:r>
                      <a:endPar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北京大学出版社 </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主编</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44025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一种新型组合教学法在护理学教学中的应用研究 </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卫生职业教育</a:t>
                      </a:r>
                      <a:endPar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2016年14期</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第二作者</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44025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 谈建筑产业化背景下建筑工程技术专业人才培养</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山西建筑</a:t>
                      </a:r>
                      <a:endPar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2016年27期</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方正兰亭准黑_GBK"/>
                        </a:rPr>
                        <a:t>第二作者</a:t>
                      </a:r>
                    </a:p>
                  </a:txBody>
                  <a:tcPr marL="17779" marR="17779" marT="0" marB="0" anchor="ctr" anchorCtr="1"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advTm="2000">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27651"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27652"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27653"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5278438" y="2732088"/>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29" name="Freeform 152"/>
          <p:cNvSpPr>
            <a:spLocks noEditPoints="1"/>
          </p:cNvSpPr>
          <p:nvPr/>
        </p:nvSpPr>
        <p:spPr bwMode="auto">
          <a:xfrm>
            <a:off x="4075113"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nvGrpSpPr>
          <p:cNvPr id="27657" name="Group 33"/>
          <p:cNvGrpSpPr/>
          <p:nvPr/>
        </p:nvGrpSpPr>
        <p:grpSpPr bwMode="auto">
          <a:xfrm>
            <a:off x="6659563" y="3157538"/>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27658" name="Group 93"/>
          <p:cNvGrpSpPr/>
          <p:nvPr/>
        </p:nvGrpSpPr>
        <p:grpSpPr bwMode="auto">
          <a:xfrm>
            <a:off x="1779588" y="1390650"/>
            <a:ext cx="541337" cy="534988"/>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475" y="4271123"/>
              <a:ext cx="199437" cy="29336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27659" name="矩形 70"/>
          <p:cNvSpPr>
            <a:spLocks noChangeArrowheads="1"/>
          </p:cNvSpPr>
          <p:nvPr/>
        </p:nvSpPr>
        <p:spPr bwMode="auto">
          <a:xfrm>
            <a:off x="2562225" y="1428750"/>
            <a:ext cx="1985963" cy="423065"/>
          </a:xfrm>
          <a:prstGeom prst="rect">
            <a:avLst/>
          </a:prstGeom>
          <a:noFill/>
          <a:ln w="9525">
            <a:noFill/>
            <a:miter lim="800000"/>
          </a:ln>
        </p:spPr>
        <p:txBody>
          <a:bodyPr>
            <a:spAutoFit/>
          </a:bodyPr>
          <a:lstStyle/>
          <a:p>
            <a:pPr>
              <a:lnSpc>
                <a:spcPct val="120000"/>
              </a:lnSpc>
            </a:pPr>
            <a:r>
              <a:rPr lang="zh-CN" altLang="en-US" sz="2000" b="1" dirty="0">
                <a:solidFill>
                  <a:srgbClr val="0D0D0D"/>
                </a:solidFill>
                <a:latin typeface="方正韵动中黑简体"/>
                <a:ea typeface="方正韵动中黑简体"/>
                <a:cs typeface="方正韵动中黑简体"/>
              </a:rPr>
              <a:t>主要科研项目</a:t>
            </a:r>
          </a:p>
        </p:txBody>
      </p:sp>
      <p:sp>
        <p:nvSpPr>
          <p:cNvPr id="27660" name="TextBox 23"/>
          <p:cNvSpPr txBox="1">
            <a:spLocks noChangeArrowheads="1"/>
          </p:cNvSpPr>
          <p:nvPr/>
        </p:nvSpPr>
        <p:spPr bwMode="auto">
          <a:xfrm>
            <a:off x="1346200" y="811213"/>
            <a:ext cx="3373438" cy="523875"/>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graphicFrame>
        <p:nvGraphicFramePr>
          <p:cNvPr id="27754" name="Group 106"/>
          <p:cNvGraphicFramePr>
            <a:graphicFrameLocks noGrp="1"/>
          </p:cNvGraphicFramePr>
          <p:nvPr>
            <p:extLst>
              <p:ext uri="{D42A27DB-BD31-4B8C-83A1-F6EECF244321}">
                <p14:modId xmlns="" xmlns:p14="http://schemas.microsoft.com/office/powerpoint/2010/main" val="4019224872"/>
              </p:ext>
            </p:extLst>
          </p:nvPr>
        </p:nvGraphicFramePr>
        <p:xfrm>
          <a:off x="653142" y="2035467"/>
          <a:ext cx="11122104" cy="5143239"/>
        </p:xfrm>
        <a:graphic>
          <a:graphicData uri="http://schemas.openxmlformats.org/drawingml/2006/table">
            <a:tbl>
              <a:tblPr/>
              <a:tblGrid>
                <a:gridCol w="902975"/>
                <a:gridCol w="816976"/>
                <a:gridCol w="4274448"/>
                <a:gridCol w="2898873"/>
                <a:gridCol w="1983552"/>
                <a:gridCol w="245280"/>
              </a:tblGrid>
              <a:tr h="55586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开题  时间  </a:t>
                      </a:r>
                    </a:p>
                  </a:txBody>
                  <a:tcPr marL="68580" marR="68580" marT="0" marB="0" anchor="ctr" horzOverflow="overflow">
                    <a:lnL w="1905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905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结题  时间  </a:t>
                      </a: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课题名称</a:t>
                      </a: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课题来源</a:t>
                      </a:r>
                    </a:p>
                  </a:txBody>
                  <a:tcPr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本人承担任务及     完成任务情况</a:t>
                      </a:r>
                    </a:p>
                  </a:txBody>
                  <a:tcPr anchor="ctr" horzOverflow="overflow">
                    <a:lnL w="12700" cap="flat" cmpd="sng" algn="ctr">
                      <a:solidFill>
                        <a:srgbClr val="080000"/>
                      </a:solidFill>
                      <a:prstDash val="solid"/>
                      <a:round/>
                      <a:headEnd type="none" w="med" len="med"/>
                      <a:tailEnd type="none" w="med" len="med"/>
                    </a:lnL>
                    <a:lnR w="19050" cap="flat" cmpd="sng" algn="ctr">
                      <a:solidFill>
                        <a:srgbClr val="080000"/>
                      </a:solidFill>
                      <a:prstDash val="solid"/>
                      <a:round/>
                      <a:headEnd type="none" w="med" len="med"/>
                      <a:tailEnd type="none" w="med" len="med"/>
                    </a:lnR>
                    <a:lnT w="1905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rgbClr val="080000"/>
                      </a:solidFill>
                      <a:prstDash val="solid"/>
                      <a:round/>
                      <a:headEnd type="none" w="med" len="med"/>
                      <a:tailEnd type="none" w="med" len="med"/>
                    </a:lnL>
                    <a:lnR>
                      <a:noFill/>
                    </a:lnR>
                    <a:lnT>
                      <a:noFill/>
                    </a:lnT>
                    <a:lnB>
                      <a:noFill/>
                    </a:lnB>
                    <a:lnTlToBr>
                      <a:noFill/>
                    </a:lnTlToBr>
                    <a:lnBlToTr>
                      <a:noFill/>
                    </a:lnBlToTr>
                    <a:solidFill>
                      <a:srgbClr val="FFFFFF"/>
                    </a:solidFill>
                  </a:tcPr>
                </a:tc>
              </a:tr>
              <a:tr h="32131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2013.6</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方正兰亭准黑_GBK"/>
                          <a:ea typeface="方正兰亭准黑_GBK"/>
                          <a:cs typeface="方正兰亭准黑_GBK"/>
                        </a:rPr>
                        <a:t>2014.6</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方正兰亭准黑_GBK"/>
                          <a:ea typeface="方正兰亭准黑_GBK"/>
                          <a:cs typeface="方正兰亭准黑_GBK"/>
                        </a:rPr>
                        <a:t>地下空间实训基地建设及实践教学研究 </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中国建设教育协会</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结题</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r h="341369">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2014.6</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方正兰亭准黑_GBK"/>
                          <a:ea typeface="方正兰亭准黑_GBK"/>
                          <a:cs typeface="方正兰亭准黑_GBK"/>
                        </a:rPr>
                        <a:t>2015.6</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方正兰亭准黑_GBK"/>
                          <a:ea typeface="方正兰亭准黑_GBK"/>
                          <a:cs typeface="方正兰亭准黑_GBK"/>
                        </a:rPr>
                        <a:t>中国“智造”与技能型人力资本积累路径研究</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 上海市高职高专教学研究会 </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负责人、结题</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r h="4681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2014.12</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2015.12</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上海经济转型背景下的高技能人才需求和培养研究</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上海市职业教育协会 </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第二完成人、结题</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r h="4681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方正兰亭准黑_GBK"/>
                          <a:ea typeface="方正兰亭准黑_GBK"/>
                          <a:cs typeface="方正兰亭准黑_GBK"/>
                        </a:rPr>
                        <a:t>2014．4</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2015.4</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高校人才培养机制创新-中美高校人才培养模式比较研究zzgj41-15</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上海市高等教育学会 </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第二完成人、结题</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r h="4681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2014.4</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2015.4</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适应建筑产业化发展需求的建筑类高职人才培养模式研究课题批准号</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上海市高等教育学会二等奖</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第二完成人、结题</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r h="24669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方正兰亭准黑_GBK"/>
                          <a:ea typeface="方正兰亭准黑_GBK"/>
                          <a:cs typeface="方正兰亭准黑_GBK"/>
                        </a:rPr>
                        <a:t>2014.12</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2015.12</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适应建筑产业化发展需求的人才培养模式需求 </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方正兰亭准黑_GBK"/>
                          <a:ea typeface="方正兰亭准黑_GBK"/>
                          <a:cs typeface="方正兰亭准黑_GBK"/>
                        </a:rPr>
                        <a:t>上海市职业教育协会</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第二完成人、结题</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r h="28003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2013.10</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2014.10</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方正兰亭准黑_GBK"/>
                          <a:ea typeface="方正兰亭准黑_GBK"/>
                          <a:cs typeface="方正兰亭准黑_GBK"/>
                        </a:rPr>
                        <a:t>海外人才校企合作“对接”培养的探索与实践</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上海市教学成果二等奖 </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第二完成人、完成</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r h="4681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2015</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2016</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适应建筑产业化发展需求的建筑类高职人才培养模式研究</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中国建设教育协会优秀课题二等奖</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第二完成人，结题</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r h="4681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2015</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2016</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高校人才培养机制创新-中美高校人才培养模式比较研究</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上海市高等教育学会</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第二完成人，结题</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r h="4681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2018.11</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2019.11</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中国智造背景下上海高职院校应对人力资本需求变化的探索与实践 </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上海市高职高专教学研究会</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方正兰亭准黑_GBK"/>
                          <a:ea typeface="方正兰亭准黑_GBK"/>
                          <a:cs typeface="方正兰亭准黑_GBK"/>
                        </a:rPr>
                        <a:t>课题负责人</a:t>
                      </a:r>
                    </a:p>
                  </a:txBody>
                  <a:tcPr marL="17779" marR="17779"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p>
                  </a:txBody>
                  <a:tcPr/>
                </a:tc>
              </a:tr>
            </a:tbl>
          </a:graphicData>
        </a:graphic>
      </p:graphicFrame>
    </p:spTree>
  </p:cSld>
  <p:clrMapOvr>
    <a:masterClrMapping/>
  </p:clrMapOvr>
  <p:transition spd="slow" advTm="2000">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2969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29700"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2970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29703"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29704"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方林中</a:t>
              </a: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党委院部</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1972.05</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本科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教授、高级工程师</a:t>
              </a:r>
            </a:p>
          </p:txBody>
        </p:sp>
        <p:sp>
          <p:nvSpPr>
            <p:cNvPr id="45" name="TextBox 17"/>
            <p:cNvSpPr txBox="1"/>
            <p:nvPr/>
          </p:nvSpPr>
          <p:spPr>
            <a:xfrm>
              <a:off x="7050531" y="2311265"/>
              <a:ext cx="3241623" cy="6046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181733" y="3573027"/>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机械制造及其自动化</a:t>
              </a:r>
            </a:p>
          </p:txBody>
        </p:sp>
        <p:sp>
          <p:nvSpPr>
            <p:cNvPr id="48" name="TextBox 19"/>
            <p:cNvSpPr txBox="1"/>
            <p:nvPr/>
          </p:nvSpPr>
          <p:spPr>
            <a:xfrm>
              <a:off x="7068235" y="3589677"/>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sz="1600" dirty="0">
                  <a:solidFill>
                    <a:schemeClr val="tx1">
                      <a:lumMod val="75000"/>
                      <a:lumOff val="25000"/>
                    </a:schemeClr>
                  </a:solidFill>
                  <a:latin typeface="微软雅黑" panose="020B0503020204020204" pitchFamily="34" charset="-122"/>
                  <a:ea typeface="微软雅黑" panose="020B0503020204020204" pitchFamily="34" charset="-122"/>
                </a:rPr>
                <a:t>数字化技术</a:t>
              </a:r>
            </a:p>
          </p:txBody>
        </p:sp>
      </p:grpSp>
      <p:sp>
        <p:nvSpPr>
          <p:cNvPr id="129" name="Oval 63"/>
          <p:cNvSpPr>
            <a:spLocks noChangeAspect="1"/>
          </p:cNvSpPr>
          <p:nvPr/>
        </p:nvSpPr>
        <p:spPr>
          <a:xfrm>
            <a:off x="5810250" y="4740275"/>
            <a:ext cx="146050"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4154488" y="6361113"/>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956300"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29709" name="Group 35"/>
          <p:cNvGrpSpPr/>
          <p:nvPr/>
        </p:nvGrpSpPr>
        <p:grpSpPr bwMode="auto">
          <a:xfrm>
            <a:off x="461963" y="4679950"/>
            <a:ext cx="1239837" cy="266700"/>
            <a:chOff x="769938" y="2456536"/>
            <a:chExt cx="1613466" cy="345642"/>
          </a:xfrm>
        </p:grpSpPr>
        <p:sp>
          <p:nvSpPr>
            <p:cNvPr id="116" name="Notched Right Arrow 32"/>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672" y="2534717"/>
              <a:ext cx="187997"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29710" name="TextBox 129"/>
          <p:cNvSpPr txBox="1">
            <a:spLocks noChangeArrowheads="1"/>
          </p:cNvSpPr>
          <p:nvPr/>
        </p:nvSpPr>
        <p:spPr bwMode="auto">
          <a:xfrm>
            <a:off x="-9525" y="5160963"/>
            <a:ext cx="2370138" cy="1033462"/>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1991.09-1995.07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合肥联合大学职业技术教育系机械制造工艺及设备专业学习   </a:t>
            </a:r>
          </a:p>
        </p:txBody>
      </p:sp>
      <p:cxnSp>
        <p:nvCxnSpPr>
          <p:cNvPr id="135" name="Straight Connector 74"/>
          <p:cNvCxnSpPr>
            <a:stCxn id="141" idx="7"/>
          </p:cNvCxnSpPr>
          <p:nvPr/>
        </p:nvCxnSpPr>
        <p:spPr>
          <a:xfrm flipH="1">
            <a:off x="1057275" y="4310063"/>
            <a:ext cx="9525" cy="50641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9712" name="Group 68"/>
          <p:cNvGrpSpPr/>
          <p:nvPr/>
        </p:nvGrpSpPr>
        <p:grpSpPr bwMode="auto">
          <a:xfrm>
            <a:off x="850900" y="3789363"/>
            <a:ext cx="428625" cy="431800"/>
            <a:chOff x="1295010" y="1424373"/>
            <a:chExt cx="558911" cy="558911"/>
          </a:xfrm>
        </p:grpSpPr>
        <p:sp>
          <p:nvSpPr>
            <p:cNvPr id="141" name="Teardrop 64"/>
            <p:cNvSpPr/>
            <p:nvPr/>
          </p:nvSpPr>
          <p:spPr>
            <a:xfrm rot="8100000">
              <a:off x="1295010" y="1424373"/>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283" y="1576430"/>
              <a:ext cx="306366" cy="2465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538" y="3956050"/>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29714"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29715" name="TextBox 23"/>
          <p:cNvSpPr txBox="1">
            <a:spLocks noChangeArrowheads="1"/>
          </p:cNvSpPr>
          <p:nvPr/>
        </p:nvSpPr>
        <p:spPr bwMode="auto">
          <a:xfrm>
            <a:off x="5154613" y="3392488"/>
            <a:ext cx="2335212"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29716" name="Group 52"/>
          <p:cNvGrpSpPr/>
          <p:nvPr/>
        </p:nvGrpSpPr>
        <p:grpSpPr bwMode="auto">
          <a:xfrm>
            <a:off x="6192838" y="4376738"/>
            <a:ext cx="4378325" cy="1592262"/>
            <a:chOff x="2244725" y="1243013"/>
            <a:chExt cx="5264150" cy="4351338"/>
          </a:xfrm>
        </p:grpSpPr>
        <p:sp>
          <p:nvSpPr>
            <p:cNvPr id="200" name="Freeform 5"/>
            <p:cNvSpPr/>
            <p:nvPr/>
          </p:nvSpPr>
          <p:spPr bwMode="auto">
            <a:xfrm>
              <a:off x="5897946" y="1603093"/>
              <a:ext cx="944798" cy="2294975"/>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08872" y="3386145"/>
              <a:ext cx="2595810" cy="2208206"/>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1246" cy="4229865"/>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5977" y="1277720"/>
              <a:ext cx="482898" cy="620379"/>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8926" y="1603093"/>
              <a:ext cx="211865" cy="295006"/>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5199" y="1243013"/>
              <a:ext cx="200412" cy="190886"/>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29717" name="Freeform 79"/>
          <p:cNvSpPr>
            <a:spLocks noEditPoints="1"/>
          </p:cNvSpPr>
          <p:nvPr/>
        </p:nvSpPr>
        <p:spPr bwMode="auto">
          <a:xfrm>
            <a:off x="7131050" y="3770313"/>
            <a:ext cx="358775" cy="406400"/>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12" name="矩形 211"/>
          <p:cNvSpPr/>
          <p:nvPr/>
        </p:nvSpPr>
        <p:spPr>
          <a:xfrm>
            <a:off x="5867400" y="4210050"/>
            <a:ext cx="3084513" cy="5207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1995.07-2002.07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安徽省贵池市职业教育中心教师</a:t>
            </a:r>
          </a:p>
        </p:txBody>
      </p:sp>
      <p:grpSp>
        <p:nvGrpSpPr>
          <p:cNvPr id="29719" name="组合 2"/>
          <p:cNvGrpSpPr/>
          <p:nvPr/>
        </p:nvGrpSpPr>
        <p:grpSpPr bwMode="auto">
          <a:xfrm>
            <a:off x="2076450" y="3770313"/>
            <a:ext cx="2454275" cy="2090737"/>
            <a:chOff x="5549" y="5958"/>
            <a:chExt cx="3863" cy="3292"/>
          </a:xfrm>
        </p:grpSpPr>
        <p:grpSp>
          <p:nvGrpSpPr>
            <p:cNvPr id="29722" name="Group 36"/>
            <p:cNvGrpSpPr/>
            <p:nvPr/>
          </p:nvGrpSpPr>
          <p:grpSpPr bwMode="auto">
            <a:xfrm>
              <a:off x="6400" y="7433"/>
              <a:ext cx="1954" cy="420"/>
              <a:chOff x="769938" y="2456536"/>
              <a:chExt cx="1613466" cy="345642"/>
            </a:xfrm>
          </p:grpSpPr>
          <p:sp>
            <p:nvSpPr>
              <p:cNvPr id="119" name="Notched Right Arrow 37"/>
              <p:cNvSpPr/>
              <p:nvPr/>
            </p:nvSpPr>
            <p:spPr>
              <a:xfrm>
                <a:off x="770813" y="2456352"/>
                <a:ext cx="1613457" cy="345590"/>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2631" y="2534521"/>
                <a:ext cx="189818" cy="1892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29723" name="Group 72"/>
            <p:cNvGrpSpPr/>
            <p:nvPr/>
          </p:nvGrpSpPr>
          <p:grpSpPr bwMode="auto">
            <a:xfrm>
              <a:off x="7014" y="8571"/>
              <a:ext cx="677" cy="679"/>
              <a:chOff x="2786729" y="3449350"/>
              <a:chExt cx="558911" cy="558911"/>
            </a:xfrm>
          </p:grpSpPr>
          <p:sp>
            <p:nvSpPr>
              <p:cNvPr id="153" name="Teardrop 97"/>
              <p:cNvSpPr/>
              <p:nvPr/>
            </p:nvSpPr>
            <p:spPr>
              <a:xfrm rot="18900000">
                <a:off x="2786103" y="3448611"/>
                <a:ext cx="559034" cy="55965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5572" y="3615272"/>
                <a:ext cx="222788" cy="220156"/>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29724" name="组合 174"/>
            <p:cNvGrpSpPr/>
            <p:nvPr/>
          </p:nvGrpSpPr>
          <p:grpSpPr bwMode="auto">
            <a:xfrm>
              <a:off x="5549" y="5958"/>
              <a:ext cx="3863" cy="1647"/>
              <a:chOff x="-1186949" y="2604660"/>
              <a:chExt cx="3842730" cy="2491876"/>
            </a:xfrm>
          </p:grpSpPr>
          <p:sp>
            <p:nvSpPr>
              <p:cNvPr id="29726" name="TextBox 105"/>
              <p:cNvSpPr txBox="1">
                <a:spLocks noChangeArrowheads="1"/>
              </p:cNvSpPr>
              <p:nvPr/>
            </p:nvSpPr>
            <p:spPr bwMode="auto">
              <a:xfrm>
                <a:off x="-1186949" y="2604660"/>
                <a:ext cx="3842730" cy="1759595"/>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2001.03-2004.05  同济大学机械制造及其自动化专业学习，获工学硕士学位</a:t>
                </a:r>
              </a:p>
            </p:txBody>
          </p:sp>
          <p:sp>
            <p:nvSpPr>
              <p:cNvPr id="2" name="矩形 1"/>
              <p:cNvSpPr/>
              <p:nvPr/>
            </p:nvSpPr>
            <p:spPr>
              <a:xfrm>
                <a:off x="1455239" y="4756544"/>
                <a:ext cx="183934" cy="340368"/>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6" y="7685"/>
              <a:ext cx="10" cy="777"/>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9720" name="Shape 50"/>
          <p:cNvSpPr/>
          <p:nvPr/>
        </p:nvSpPr>
        <p:spPr bwMode="auto">
          <a:xfrm>
            <a:off x="9572625" y="5160963"/>
            <a:ext cx="344488" cy="373062"/>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4" name="矩形 3"/>
          <p:cNvSpPr/>
          <p:nvPr/>
        </p:nvSpPr>
        <p:spPr>
          <a:xfrm>
            <a:off x="8210550" y="5838825"/>
            <a:ext cx="3859213"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2002.07-至今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上海电子信息职业技术学院机电工程系助教、讲师、副教授，副校长</a:t>
            </a:r>
          </a:p>
        </p:txBody>
      </p:sp>
    </p:spTree>
  </p:cSld>
  <p:clrMapOvr>
    <a:masterClrMapping/>
  </p:clrMapOvr>
  <p:transition spd="slow" advTm="2000">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31747"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31748"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31749"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31" name="Freeform 152"/>
          <p:cNvSpPr>
            <a:spLocks noEditPoints="1"/>
          </p:cNvSpPr>
          <p:nvPr/>
        </p:nvSpPr>
        <p:spPr bwMode="auto">
          <a:xfrm>
            <a:off x="2305050" y="3040516"/>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nvGrpSpPr>
          <p:cNvPr id="31752" name="Group 96"/>
          <p:cNvGrpSpPr/>
          <p:nvPr/>
        </p:nvGrpSpPr>
        <p:grpSpPr bwMode="auto">
          <a:xfrm>
            <a:off x="1089478" y="1947635"/>
            <a:ext cx="525463" cy="533400"/>
            <a:chOff x="3425803" y="3384456"/>
            <a:chExt cx="469021" cy="455593"/>
          </a:xfrm>
        </p:grpSpPr>
        <p:sp>
          <p:nvSpPr>
            <p:cNvPr id="56" name="Oval 97"/>
            <p:cNvSpPr>
              <a:spLocks noChangeAspect="1"/>
            </p:cNvSpPr>
            <p:nvPr/>
          </p:nvSpPr>
          <p:spPr>
            <a:xfrm>
              <a:off x="3425803" y="3384456"/>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7" name="Freeform 5"/>
            <p:cNvSpPr>
              <a:spLocks noEditPoints="1"/>
            </p:cNvSpPr>
            <p:nvPr/>
          </p:nvSpPr>
          <p:spPr bwMode="auto">
            <a:xfrm>
              <a:off x="3520741" y="3471236"/>
              <a:ext cx="279145" cy="27932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76" name="矩形 75"/>
          <p:cNvSpPr/>
          <p:nvPr/>
        </p:nvSpPr>
        <p:spPr>
          <a:xfrm>
            <a:off x="1948317" y="1959428"/>
            <a:ext cx="9155112" cy="1505027"/>
          </a:xfrm>
          <a:prstGeom prst="rect">
            <a:avLst/>
          </a:prstGeom>
        </p:spPr>
        <p:txBody>
          <a:bodyPr wrap="square">
            <a:spAutoFit/>
          </a:bodyPr>
          <a:lstStyle/>
          <a:p>
            <a:pPr fontAlgn="auto">
              <a:spcBef>
                <a:spcPts val="0"/>
              </a:spcBef>
              <a:spcAft>
                <a:spcPts val="0"/>
              </a:spcAft>
              <a:defRPr/>
            </a:pPr>
            <a:r>
              <a:rPr lang="zh-CN" altLang="en-US" b="1" dirty="0">
                <a:latin typeface="方正兰亭准黑_GBK" panose="02000000000000000000" pitchFamily="2" charset="-122"/>
                <a:ea typeface="方正兰亭准黑_GBK" panose="02000000000000000000" pitchFamily="2" charset="-122"/>
              </a:rPr>
              <a:t>1</a:t>
            </a:r>
            <a:r>
              <a:rPr lang="zh-CN" altLang="en-US" b="1" dirty="0" smtClean="0">
                <a:latin typeface="方正兰亭准黑_GBK" panose="02000000000000000000" pitchFamily="2" charset="-122"/>
                <a:ea typeface="方正兰亭准黑_GBK" panose="02000000000000000000" pitchFamily="2" charset="-122"/>
              </a:rPr>
              <a:t>.实用新型（申请中）：一</a:t>
            </a:r>
            <a:r>
              <a:rPr lang="zh-CN" altLang="en-US" b="1" dirty="0">
                <a:latin typeface="方正兰亭准黑_GBK" panose="02000000000000000000" pitchFamily="2" charset="-122"/>
                <a:ea typeface="方正兰亭准黑_GBK" panose="02000000000000000000" pitchFamily="2" charset="-122"/>
              </a:rPr>
              <a:t>种履带式机器人	 </a:t>
            </a:r>
            <a:endParaRPr lang="en-US" altLang="zh-CN" b="1" dirty="0" smtClean="0">
              <a:latin typeface="方正兰亭准黑_GBK" panose="02000000000000000000" pitchFamily="2" charset="-122"/>
              <a:ea typeface="方正兰亭准黑_GBK" panose="02000000000000000000" pitchFamily="2" charset="-122"/>
            </a:endParaRPr>
          </a:p>
          <a:p>
            <a:pPr fontAlgn="auto">
              <a:spcBef>
                <a:spcPts val="0"/>
              </a:spcBef>
              <a:spcAft>
                <a:spcPts val="0"/>
              </a:spcAft>
              <a:defRPr/>
            </a:pPr>
            <a:r>
              <a:rPr lang="zh-CN" altLang="en-US" b="1" dirty="0" smtClean="0">
                <a:latin typeface="方正兰亭准黑_GBK" panose="02000000000000000000" pitchFamily="2" charset="-122"/>
                <a:ea typeface="方正兰亭准黑_GBK" panose="02000000000000000000" pitchFamily="2" charset="-122"/>
              </a:rPr>
              <a:t> </a:t>
            </a:r>
            <a:r>
              <a:rPr lang="zh-CN" altLang="en-US" b="1" dirty="0">
                <a:latin typeface="方正兰亭准黑_GBK" panose="02000000000000000000" pitchFamily="2" charset="-122"/>
                <a:ea typeface="方正兰亭准黑_GBK" panose="02000000000000000000" pitchFamily="2" charset="-122"/>
              </a:rPr>
              <a:t>	</a:t>
            </a:r>
          </a:p>
          <a:p>
            <a:pPr fontAlgn="auto">
              <a:spcBef>
                <a:spcPts val="0"/>
              </a:spcBef>
              <a:spcAft>
                <a:spcPts val="0"/>
              </a:spcAft>
              <a:defRPr/>
            </a:pPr>
            <a:r>
              <a:rPr lang="zh-CN" altLang="en-US" b="1" dirty="0">
                <a:latin typeface="方正兰亭准黑_GBK" panose="02000000000000000000" pitchFamily="2" charset="-122"/>
                <a:ea typeface="方正兰亭准黑_GBK" panose="02000000000000000000" pitchFamily="2" charset="-122"/>
              </a:rPr>
              <a:t>2</a:t>
            </a:r>
            <a:r>
              <a:rPr lang="zh-CN" altLang="en-US" b="1" dirty="0" smtClean="0">
                <a:latin typeface="方正兰亭准黑_GBK" panose="02000000000000000000" pitchFamily="2" charset="-122"/>
                <a:ea typeface="方正兰亭准黑_GBK" panose="02000000000000000000" pitchFamily="2" charset="-122"/>
              </a:rPr>
              <a:t>.发明专利（申请中）：一</a:t>
            </a:r>
            <a:r>
              <a:rPr lang="zh-CN" altLang="en-US" b="1" dirty="0">
                <a:latin typeface="方正兰亭准黑_GBK" panose="02000000000000000000" pitchFamily="2" charset="-122"/>
                <a:ea typeface="方正兰亭准黑_GBK" panose="02000000000000000000" pitchFamily="2" charset="-122"/>
              </a:rPr>
              <a:t>种智能物品管理系统	</a:t>
            </a:r>
          </a:p>
          <a:p>
            <a:pPr fontAlgn="auto">
              <a:lnSpc>
                <a:spcPct val="210000"/>
              </a:lnSpc>
              <a:spcBef>
                <a:spcPts val="0"/>
              </a:spcBef>
              <a:spcAft>
                <a:spcPts val="0"/>
              </a:spcAft>
              <a:defRPr/>
            </a:pPr>
            <a:r>
              <a:rPr lang="zh-CN" altLang="en-US" b="1" dirty="0">
                <a:latin typeface="方正兰亭准黑_GBK" panose="02000000000000000000" pitchFamily="2" charset="-122"/>
                <a:ea typeface="方正兰亭准黑_GBK" panose="02000000000000000000" pitchFamily="2" charset="-122"/>
              </a:rPr>
              <a:t>3</a:t>
            </a:r>
            <a:r>
              <a:rPr lang="zh-CN" altLang="en-US" b="1" dirty="0" smtClean="0">
                <a:latin typeface="方正兰亭准黑_GBK" panose="02000000000000000000" pitchFamily="2" charset="-122"/>
                <a:ea typeface="方正兰亭准黑_GBK" panose="02000000000000000000" pitchFamily="2" charset="-122"/>
              </a:rPr>
              <a:t>.横向课题：悬挂式</a:t>
            </a:r>
            <a:r>
              <a:rPr lang="zh-CN" altLang="en-US" b="1" dirty="0">
                <a:latin typeface="方正兰亭准黑_GBK" panose="02000000000000000000" pitchFamily="2" charset="-122"/>
                <a:ea typeface="方正兰亭准黑_GBK" panose="02000000000000000000" pitchFamily="2" charset="-122"/>
              </a:rPr>
              <a:t>移动机器人</a:t>
            </a:r>
            <a:r>
              <a:rPr lang="zh-CN" altLang="en-US" b="1" dirty="0" smtClean="0">
                <a:latin typeface="方正兰亭准黑_GBK" panose="02000000000000000000" pitchFamily="2" charset="-122"/>
                <a:ea typeface="方正兰亭准黑_GBK" panose="02000000000000000000" pitchFamily="2" charset="-122"/>
              </a:rPr>
              <a:t>底盘</a:t>
            </a:r>
            <a:endParaRPr lang="zh-CN" altLang="en-US" b="1" dirty="0">
              <a:latin typeface="方正兰亭准黑_GBK" panose="02000000000000000000" pitchFamily="2" charset="-122"/>
              <a:ea typeface="方正兰亭准黑_GBK" panose="02000000000000000000" pitchFamily="2" charset="-122"/>
            </a:endParaRPr>
          </a:p>
        </p:txBody>
      </p:sp>
      <p:sp>
        <p:nvSpPr>
          <p:cNvPr id="31754" name="TextBox 23"/>
          <p:cNvSpPr txBox="1">
            <a:spLocks noChangeArrowheads="1"/>
          </p:cNvSpPr>
          <p:nvPr/>
        </p:nvSpPr>
        <p:spPr bwMode="auto">
          <a:xfrm>
            <a:off x="2533650" y="906463"/>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Tree>
  </p:cSld>
  <p:clrMapOvr>
    <a:masterClrMapping/>
  </p:clrMapOvr>
  <p:transition spd="slow" advTm="2000">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48131"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48132"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48133"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48135"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48136" name="组合 48"/>
          <p:cNvGrpSpPr/>
          <p:nvPr/>
        </p:nvGrpSpPr>
        <p:grpSpPr bwMode="auto">
          <a:xfrm>
            <a:off x="4127500" y="917575"/>
            <a:ext cx="7942263" cy="2241551"/>
            <a:chOff x="1539384" y="1601071"/>
            <a:chExt cx="9688078" cy="3103938"/>
          </a:xfrm>
        </p:grpSpPr>
        <p:sp>
          <p:nvSpPr>
            <p:cNvPr id="46" name="文本框 34"/>
            <p:cNvSpPr txBox="1"/>
            <p:nvPr/>
          </p:nvSpPr>
          <p:spPr>
            <a:xfrm>
              <a:off x="4889449" y="1994560"/>
              <a:ext cx="313705" cy="430858"/>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707"/>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9428"/>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3985"/>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26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3"/>
              <a:ext cx="0" cy="30797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597"/>
              <a:ext cx="3239687" cy="607317"/>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邵瑛</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179"/>
              <a:ext cx="4174994" cy="60671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电子技术与工程</a:t>
              </a:r>
            </a:p>
          </p:txBody>
        </p:sp>
        <p:sp>
          <p:nvSpPr>
            <p:cNvPr id="22" name="TextBox 17"/>
            <p:cNvSpPr txBox="1"/>
            <p:nvPr/>
          </p:nvSpPr>
          <p:spPr>
            <a:xfrm>
              <a:off x="2221016" y="2335289"/>
              <a:ext cx="3239687" cy="60891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1972.11</a:t>
              </a:r>
            </a:p>
          </p:txBody>
        </p:sp>
        <p:sp>
          <p:nvSpPr>
            <p:cNvPr id="37" name="文本框 34"/>
            <p:cNvSpPr txBox="1"/>
            <p:nvPr/>
          </p:nvSpPr>
          <p:spPr>
            <a:xfrm>
              <a:off x="9720901" y="1970378"/>
              <a:ext cx="313705" cy="430858"/>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328"/>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049"/>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49805"/>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083"/>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18"/>
              <a:ext cx="3241623" cy="608916"/>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0800"/>
              <a:ext cx="4176931" cy="60891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高级工程师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108"/>
              <a:ext cx="3241623" cy="50999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70255" y="3552495"/>
              <a:ext cx="4664917" cy="60671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应用电子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Box 19"/>
            <p:cNvSpPr txBox="1"/>
            <p:nvPr/>
          </p:nvSpPr>
          <p:spPr>
            <a:xfrm>
              <a:off x="7068235" y="3508843"/>
              <a:ext cx="3845797" cy="608916"/>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嵌入式应用</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nvGrpSpPr>
          <p:cNvPr id="48138" name="组合 154"/>
          <p:cNvGrpSpPr/>
          <p:nvPr/>
        </p:nvGrpSpPr>
        <p:grpSpPr bwMode="auto">
          <a:xfrm>
            <a:off x="430213" y="5403850"/>
            <a:ext cx="1235075" cy="1154113"/>
            <a:chOff x="976702" y="4605888"/>
            <a:chExt cx="2140218" cy="1993257"/>
          </a:xfrm>
        </p:grpSpPr>
        <p:sp>
          <p:nvSpPr>
            <p:cNvPr id="48187" name="TextBox 155"/>
            <p:cNvSpPr txBox="1">
              <a:spLocks noChangeArrowheads="1"/>
            </p:cNvSpPr>
            <p:nvPr/>
          </p:nvSpPr>
          <p:spPr bwMode="auto">
            <a:xfrm>
              <a:off x="976702" y="4605888"/>
              <a:ext cx="2133538" cy="850506"/>
            </a:xfrm>
            <a:prstGeom prst="rect">
              <a:avLst/>
            </a:prstGeom>
            <a:noFill/>
            <a:ln w="9525">
              <a:noFill/>
              <a:miter lim="800000"/>
            </a:ln>
          </p:spPr>
          <p:txBody>
            <a:bodyPr wrap="none" lIns="0" tIns="0" rIns="0" bIns="0">
              <a:spAutoFit/>
            </a:bodyPr>
            <a:lstStyle/>
            <a:p>
              <a:pPr algn="ctr"/>
              <a:r>
                <a:rPr lang="zh-CN" altLang="en-US" sz="1600" b="1">
                  <a:solidFill>
                    <a:schemeClr val="accent1"/>
                  </a:solidFill>
                  <a:latin typeface="微软雅黑" panose="020B0503020204020204" pitchFamily="34" charset="-122"/>
                  <a:ea typeface="微软雅黑" panose="020B0503020204020204" pitchFamily="34" charset="-122"/>
                </a:rPr>
                <a:t>南京理工大学</a:t>
              </a:r>
              <a:endParaRPr lang="en-US" altLang="zh-CN" sz="1600" b="1">
                <a:solidFill>
                  <a:schemeClr val="accent1"/>
                </a:solidFill>
                <a:latin typeface="微软雅黑" panose="020B0503020204020204" pitchFamily="34" charset="-122"/>
                <a:ea typeface="微软雅黑" panose="020B0503020204020204" pitchFamily="34" charset="-122"/>
              </a:endParaRPr>
            </a:p>
            <a:p>
              <a:pPr algn="ctr"/>
              <a:r>
                <a:rPr lang="zh-CN" altLang="en-US" sz="1600" b="1">
                  <a:solidFill>
                    <a:schemeClr val="accent1"/>
                  </a:solidFill>
                  <a:latin typeface="微软雅黑" panose="020B0503020204020204" pitchFamily="34" charset="-122"/>
                  <a:ea typeface="微软雅黑" panose="020B0503020204020204" pitchFamily="34" charset="-122"/>
                </a:rPr>
                <a:t> 计算机系</a:t>
              </a:r>
              <a:endParaRPr lang="en-US" sz="1600" b="1">
                <a:solidFill>
                  <a:schemeClr val="accent1"/>
                </a:solidFill>
                <a:latin typeface="微软雅黑" panose="020B0503020204020204" pitchFamily="34" charset="-122"/>
                <a:ea typeface="微软雅黑" panose="020B0503020204020204" pitchFamily="34" charset="-122"/>
              </a:endParaRPr>
            </a:p>
          </p:txBody>
        </p:sp>
        <p:sp>
          <p:nvSpPr>
            <p:cNvPr id="159" name="矩形 158"/>
            <p:cNvSpPr/>
            <p:nvPr/>
          </p:nvSpPr>
          <p:spPr>
            <a:xfrm>
              <a:off x="2932607" y="6261908"/>
              <a:ext cx="184313" cy="337237"/>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grpSp>
        <p:nvGrpSpPr>
          <p:cNvPr id="48139" name="组合 159"/>
          <p:cNvGrpSpPr/>
          <p:nvPr/>
        </p:nvGrpSpPr>
        <p:grpSpPr bwMode="auto">
          <a:xfrm>
            <a:off x="2022475" y="5395913"/>
            <a:ext cx="1830388" cy="1135062"/>
            <a:chOff x="-254120" y="4529216"/>
            <a:chExt cx="3171034" cy="1962598"/>
          </a:xfrm>
        </p:grpSpPr>
        <p:sp>
          <p:nvSpPr>
            <p:cNvPr id="161" name="TextBox 105"/>
            <p:cNvSpPr txBox="1"/>
            <p:nvPr/>
          </p:nvSpPr>
          <p:spPr>
            <a:xfrm>
              <a:off x="-254120" y="4529216"/>
              <a:ext cx="2134191" cy="850917"/>
            </a:xfrm>
            <a:prstGeom prst="rect">
              <a:avLst/>
            </a:prstGeom>
            <a:noFill/>
          </p:spPr>
          <p:txBody>
            <a:bodyPr wrap="none" lIns="0" tIns="0" rIns="0" bIns="0">
              <a:spAutoFit/>
            </a:bodyPr>
            <a:lstStyle/>
            <a:p>
              <a:pPr algn="ctr" fontAlgn="auto">
                <a:spcBef>
                  <a:spcPts val="0"/>
                </a:spcBef>
                <a:spcAft>
                  <a:spcPts val="0"/>
                </a:spcAft>
                <a:defRPr/>
              </a:pPr>
              <a:r>
                <a:rPr lang="zh-CN" altLang="en-US" sz="1600" b="1" dirty="0">
                  <a:solidFill>
                    <a:schemeClr val="accent3"/>
                  </a:solidFill>
                  <a:latin typeface="微软雅黑" panose="020B0503020204020204" pitchFamily="34" charset="-122"/>
                  <a:ea typeface="微软雅黑" panose="020B0503020204020204" pitchFamily="34" charset="-122"/>
                </a:rPr>
                <a:t>南京农业大</a:t>
              </a:r>
              <a:r>
                <a:rPr lang="zh-CN" altLang="zh-CN" sz="1600" b="1" dirty="0">
                  <a:solidFill>
                    <a:schemeClr val="accent3"/>
                  </a:solidFill>
                  <a:latin typeface="微软雅黑" panose="020B0503020204020204" pitchFamily="34" charset="-122"/>
                  <a:ea typeface="微软雅黑" panose="020B0503020204020204" pitchFamily="34" charset="-122"/>
                </a:rPr>
                <a:t>学</a:t>
              </a:r>
              <a:endParaRPr lang="en-US" altLang="zh-CN" sz="1600" b="1" dirty="0">
                <a:solidFill>
                  <a:schemeClr val="accent3"/>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600" b="1" dirty="0">
                  <a:solidFill>
                    <a:schemeClr val="accent3"/>
                  </a:solidFill>
                  <a:latin typeface="微软雅黑" panose="020B0503020204020204" pitchFamily="34" charset="-122"/>
                  <a:ea typeface="微软雅黑" panose="020B0503020204020204" pitchFamily="34" charset="-122"/>
                </a:rPr>
                <a:t>工学院</a:t>
              </a:r>
              <a:endParaRPr lang="en-US" altLang="zh-CN" sz="1600" b="1" dirty="0">
                <a:solidFill>
                  <a:schemeClr val="accent3"/>
                </a:solidFill>
                <a:latin typeface="微软雅黑" panose="020B0503020204020204" pitchFamily="34" charset="-122"/>
                <a:ea typeface="微软雅黑" panose="020B0503020204020204" pitchFamily="34" charset="-122"/>
              </a:endParaRPr>
            </a:p>
          </p:txBody>
        </p:sp>
        <p:sp>
          <p:nvSpPr>
            <p:cNvPr id="164" name="矩形 163"/>
            <p:cNvSpPr/>
            <p:nvPr/>
          </p:nvSpPr>
          <p:spPr>
            <a:xfrm>
              <a:off x="2732647" y="6154193"/>
              <a:ext cx="184267" cy="337621"/>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48141" name="组合 215"/>
          <p:cNvGrpSpPr/>
          <p:nvPr/>
        </p:nvGrpSpPr>
        <p:grpSpPr bwMode="auto">
          <a:xfrm>
            <a:off x="-115888" y="3789363"/>
            <a:ext cx="3702051" cy="1489075"/>
            <a:chOff x="-115410" y="3789751"/>
            <a:chExt cx="3701989" cy="1489331"/>
          </a:xfrm>
        </p:grpSpPr>
        <p:grpSp>
          <p:nvGrpSpPr>
            <p:cNvPr id="48168" name="Group 35"/>
            <p:cNvGrpSpPr/>
            <p:nvPr/>
          </p:nvGrpSpPr>
          <p:grpSpPr bwMode="auto">
            <a:xfrm>
              <a:off x="461639" y="4679759"/>
              <a:ext cx="1241025" cy="266767"/>
              <a:chOff x="769938" y="2456536"/>
              <a:chExt cx="1613466" cy="345642"/>
            </a:xfrm>
          </p:grpSpPr>
          <p:sp>
            <p:nvSpPr>
              <p:cNvPr id="116" name="Notched Right Arrow 32"/>
              <p:cNvSpPr/>
              <p:nvPr/>
            </p:nvSpPr>
            <p:spPr>
              <a:xfrm>
                <a:off x="770968" y="2457485"/>
                <a:ext cx="1611894" cy="345615"/>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3008" y="2535659"/>
                <a:ext cx="187814" cy="18926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48169" name="Group 40"/>
            <p:cNvGrpSpPr/>
            <p:nvPr/>
          </p:nvGrpSpPr>
          <p:grpSpPr bwMode="auto">
            <a:xfrm>
              <a:off x="2067317" y="4715270"/>
              <a:ext cx="1241025" cy="266767"/>
              <a:chOff x="769938" y="2456536"/>
              <a:chExt cx="1613466" cy="345642"/>
            </a:xfrm>
          </p:grpSpPr>
          <p:sp>
            <p:nvSpPr>
              <p:cNvPr id="122" name="Notched Right Arrow 41"/>
              <p:cNvSpPr/>
              <p:nvPr/>
            </p:nvSpPr>
            <p:spPr>
              <a:xfrm>
                <a:off x="770002" y="2456733"/>
                <a:ext cx="1613959" cy="345615"/>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2043" y="2534908"/>
                <a:ext cx="189877" cy="18926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48170" name="TextBox 129"/>
            <p:cNvSpPr txBox="1">
              <a:spLocks noChangeArrowheads="1"/>
            </p:cNvSpPr>
            <p:nvPr/>
          </p:nvSpPr>
          <p:spPr bwMode="auto">
            <a:xfrm>
              <a:off x="-115410" y="5015104"/>
              <a:ext cx="2370338" cy="246221"/>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1991.9-1995.6</a:t>
              </a:r>
              <a:endParaRPr lang="en-US" altLang="en-US" sz="1600" b="1">
                <a:solidFill>
                  <a:schemeClr val="accent1"/>
                </a:solidFill>
                <a:latin typeface="微软雅黑" panose="020B0503020204020204" pitchFamily="34" charset="-122"/>
                <a:ea typeface="微软雅黑" panose="020B0503020204020204" pitchFamily="34" charset="-122"/>
              </a:endParaRPr>
            </a:p>
          </p:txBody>
        </p:sp>
        <p:sp>
          <p:nvSpPr>
            <p:cNvPr id="132" name="TextBox 131"/>
            <p:cNvSpPr txBox="1"/>
            <p:nvPr/>
          </p:nvSpPr>
          <p:spPr>
            <a:xfrm>
              <a:off x="1881633" y="5032977"/>
              <a:ext cx="1704946" cy="246105"/>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2000.9-2003.6</a:t>
              </a:r>
              <a:endParaRPr lang="en-US" altLang="en-US" sz="1600" b="1" dirty="0">
                <a:solidFill>
                  <a:schemeClr val="accent3"/>
                </a:solidFill>
                <a:latin typeface="微软雅黑" panose="020B0503020204020204" pitchFamily="34" charset="-122"/>
                <a:ea typeface="微软雅黑" panose="020B0503020204020204" pitchFamily="34" charset="-122"/>
              </a:endParaRPr>
            </a:p>
          </p:txBody>
        </p:sp>
        <p:cxnSp>
          <p:nvCxnSpPr>
            <p:cNvPr id="135" name="Straight Connector 74"/>
            <p:cNvCxnSpPr>
              <a:stCxn id="141" idx="7"/>
            </p:cNvCxnSpPr>
            <p:nvPr/>
          </p:nvCxnSpPr>
          <p:spPr>
            <a:xfrm flipH="1">
              <a:off x="1057733" y="4308952"/>
              <a:ext cx="7938" cy="508087"/>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a:stCxn id="144" idx="7"/>
            </p:cNvCxnSpPr>
            <p:nvPr/>
          </p:nvCxnSpPr>
          <p:spPr>
            <a:xfrm flipH="1">
              <a:off x="2665844" y="4332769"/>
              <a:ext cx="7937" cy="506499"/>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8174" name="Group 68"/>
            <p:cNvGrpSpPr/>
            <p:nvPr/>
          </p:nvGrpSpPr>
          <p:grpSpPr bwMode="auto">
            <a:xfrm>
              <a:off x="850517" y="3789751"/>
              <a:ext cx="429896" cy="431369"/>
              <a:chOff x="1295010" y="1424373"/>
              <a:chExt cx="558911" cy="558911"/>
            </a:xfrm>
          </p:grpSpPr>
          <p:sp>
            <p:nvSpPr>
              <p:cNvPr id="141" name="Teardrop 64"/>
              <p:cNvSpPr/>
              <p:nvPr/>
            </p:nvSpPr>
            <p:spPr>
              <a:xfrm rot="8100000">
                <a:off x="1294045" y="1424373"/>
                <a:ext cx="559313" cy="55956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19942" y="1576608"/>
                <a:ext cx="307520" cy="246867"/>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48175" name="Group 75"/>
            <p:cNvGrpSpPr/>
            <p:nvPr/>
          </p:nvGrpSpPr>
          <p:grpSpPr bwMode="auto">
            <a:xfrm>
              <a:off x="2458342" y="3812590"/>
              <a:ext cx="429896" cy="431369"/>
              <a:chOff x="4279638" y="1408107"/>
              <a:chExt cx="558911" cy="558912"/>
            </a:xfrm>
          </p:grpSpPr>
          <p:sp>
            <p:nvSpPr>
              <p:cNvPr id="144" name="Teardrop 87"/>
              <p:cNvSpPr/>
              <p:nvPr/>
            </p:nvSpPr>
            <p:spPr>
              <a:xfrm rot="8100000">
                <a:off x="4279044" y="1407317"/>
                <a:ext cx="559314" cy="55956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3836" y="1598638"/>
                <a:ext cx="266241" cy="19955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982" y="3956467"/>
              <a:ext cx="106360" cy="195297"/>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48142"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48143" name="TextBox 23"/>
          <p:cNvSpPr txBox="1">
            <a:spLocks noChangeArrowheads="1"/>
          </p:cNvSpPr>
          <p:nvPr/>
        </p:nvSpPr>
        <p:spPr bwMode="auto">
          <a:xfrm>
            <a:off x="5024438" y="3373438"/>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48144" name="Group 52"/>
          <p:cNvGrpSpPr/>
          <p:nvPr/>
        </p:nvGrpSpPr>
        <p:grpSpPr bwMode="auto">
          <a:xfrm>
            <a:off x="7031038" y="4048125"/>
            <a:ext cx="4205287" cy="2252663"/>
            <a:chOff x="2244725" y="1243013"/>
            <a:chExt cx="5264150" cy="4351338"/>
          </a:xfrm>
        </p:grpSpPr>
        <p:sp>
          <p:nvSpPr>
            <p:cNvPr id="200" name="Freeform 5"/>
            <p:cNvSpPr/>
            <p:nvPr/>
          </p:nvSpPr>
          <p:spPr bwMode="auto">
            <a:xfrm>
              <a:off x="5897239" y="1604858"/>
              <a:ext cx="943930" cy="2293728"/>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09664" y="3386484"/>
              <a:ext cx="2593325" cy="2207867"/>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2291"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5981" y="1276745"/>
              <a:ext cx="482894" cy="619429"/>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9182" y="1604858"/>
              <a:ext cx="212632" cy="291317"/>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5903" y="1243013"/>
              <a:ext cx="198722" cy="193189"/>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48145" name="Freeform 79"/>
          <p:cNvSpPr>
            <a:spLocks noEditPoints="1"/>
          </p:cNvSpPr>
          <p:nvPr/>
        </p:nvSpPr>
        <p:spPr bwMode="auto">
          <a:xfrm>
            <a:off x="7466013" y="3527425"/>
            <a:ext cx="358775" cy="406400"/>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12" name="矩形 211"/>
          <p:cNvSpPr/>
          <p:nvPr/>
        </p:nvSpPr>
        <p:spPr>
          <a:xfrm>
            <a:off x="6273800" y="3994150"/>
            <a:ext cx="3084513" cy="954088"/>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1995.7-2000.9</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中国电子科技集团公司第</a:t>
            </a:r>
            <a:r>
              <a:rPr lang="en-US" altLang="zh-CN" sz="1400" b="1" dirty="0">
                <a:solidFill>
                  <a:schemeClr val="tx1">
                    <a:lumMod val="60000"/>
                    <a:lumOff val="40000"/>
                  </a:schemeClr>
                </a:solidFill>
                <a:latin typeface="+mn-ea"/>
                <a:ea typeface="+mn-ea"/>
                <a:cs typeface="+mn-ea"/>
                <a:sym typeface="+mn-ea"/>
              </a:rPr>
              <a:t>39</a:t>
            </a:r>
            <a:r>
              <a:rPr lang="zh-CN" altLang="en-US" sz="1400" b="1" dirty="0">
                <a:solidFill>
                  <a:schemeClr val="tx1">
                    <a:lumMod val="60000"/>
                    <a:lumOff val="40000"/>
                  </a:schemeClr>
                </a:solidFill>
                <a:latin typeface="+mn-ea"/>
                <a:ea typeface="+mn-ea"/>
                <a:cs typeface="+mn-ea"/>
                <a:sym typeface="+mn-ea"/>
              </a:rPr>
              <a:t>研究所自动控制室 助理工程师</a:t>
            </a:r>
            <a:endParaRPr lang="zh-CN" altLang="en-US" sz="1400" b="1" dirty="0">
              <a:solidFill>
                <a:schemeClr val="tx1">
                  <a:lumMod val="60000"/>
                  <a:lumOff val="40000"/>
                </a:schemeClr>
              </a:solidFill>
              <a:latin typeface="+mn-ea"/>
              <a:ea typeface="+mn-ea"/>
              <a:cs typeface="+mn-ea"/>
            </a:endParaRPr>
          </a:p>
          <a:p>
            <a:pPr algn="ctr" fontAlgn="auto">
              <a:spcBef>
                <a:spcPts val="0"/>
              </a:spcBef>
              <a:spcAft>
                <a:spcPts val="0"/>
              </a:spcAft>
              <a:defRPr/>
            </a:pPr>
            <a:endParaRPr lang="zh-CN" altLang="en-US" sz="1400" b="1" dirty="0">
              <a:solidFill>
                <a:schemeClr val="tx1">
                  <a:lumMod val="60000"/>
                  <a:lumOff val="40000"/>
                </a:schemeClr>
              </a:solidFill>
              <a:latin typeface="+mn-ea"/>
              <a:ea typeface="+mn-ea"/>
              <a:cs typeface="+mn-ea"/>
            </a:endParaRPr>
          </a:p>
        </p:txBody>
      </p:sp>
      <p:sp>
        <p:nvSpPr>
          <p:cNvPr id="48147" name="Shape 50"/>
          <p:cNvSpPr/>
          <p:nvPr/>
        </p:nvSpPr>
        <p:spPr bwMode="auto">
          <a:xfrm>
            <a:off x="10250488" y="5349875"/>
            <a:ext cx="344487" cy="374650"/>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3" name="矩形 2"/>
          <p:cNvSpPr/>
          <p:nvPr/>
        </p:nvSpPr>
        <p:spPr>
          <a:xfrm>
            <a:off x="8631238" y="5734050"/>
            <a:ext cx="3560762" cy="1123950"/>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2003.7-</a:t>
            </a:r>
            <a:r>
              <a:rPr lang="zh-CN" altLang="en-US" sz="1400" b="1" dirty="0">
                <a:solidFill>
                  <a:schemeClr val="tx1">
                    <a:lumMod val="60000"/>
                    <a:lumOff val="40000"/>
                  </a:schemeClr>
                </a:solidFill>
                <a:latin typeface="+mn-ea"/>
                <a:ea typeface="+mn-ea"/>
                <a:cs typeface="+mn-ea"/>
                <a:sym typeface="+mn-ea"/>
              </a:rPr>
              <a:t>至今</a:t>
            </a:r>
            <a:endParaRPr lang="en-US" altLang="zh-CN"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a:t>
            </a:r>
            <a:endParaRPr lang="en-US" altLang="zh-CN"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电子技术与工程学院</a:t>
            </a:r>
            <a:endParaRPr lang="en-US" altLang="zh-CN"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历任教师、系副主任、院长</a:t>
            </a:r>
            <a:endParaRPr lang="zh-CN" altLang="en-US" sz="1400" b="1" dirty="0">
              <a:solidFill>
                <a:schemeClr val="tx1">
                  <a:lumMod val="60000"/>
                  <a:lumOff val="40000"/>
                </a:schemeClr>
              </a:solidFill>
              <a:latin typeface="+mn-ea"/>
              <a:ea typeface="+mn-ea"/>
              <a:cs typeface="+mn-ea"/>
            </a:endParaRPr>
          </a:p>
          <a:p>
            <a:pPr algn="ctr" fontAlgn="auto">
              <a:spcBef>
                <a:spcPts val="0"/>
              </a:spcBef>
              <a:spcAft>
                <a:spcPts val="0"/>
              </a:spcAft>
              <a:defRPr/>
            </a:pPr>
            <a:endParaRPr lang="zh-CN" altLang="en-US" sz="1100"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p:txBody>
      </p:sp>
      <p:sp>
        <p:nvSpPr>
          <p:cNvPr id="81" name="Oval 63"/>
          <p:cNvSpPr>
            <a:spLocks noChangeAspect="1"/>
          </p:cNvSpPr>
          <p:nvPr/>
        </p:nvSpPr>
        <p:spPr>
          <a:xfrm>
            <a:off x="5667375" y="4730750"/>
            <a:ext cx="146050"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82" name="矩形 81"/>
          <p:cNvSpPr/>
          <p:nvPr/>
        </p:nvSpPr>
        <p:spPr>
          <a:xfrm>
            <a:off x="5857875" y="5483225"/>
            <a:ext cx="106363"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48151" name="组合 82"/>
          <p:cNvGrpSpPr/>
          <p:nvPr/>
        </p:nvGrpSpPr>
        <p:grpSpPr bwMode="auto">
          <a:xfrm>
            <a:off x="3581400" y="3937000"/>
            <a:ext cx="1931988" cy="1927225"/>
            <a:chOff x="5793" y="6214"/>
            <a:chExt cx="3043" cy="3036"/>
          </a:xfrm>
        </p:grpSpPr>
        <p:grpSp>
          <p:nvGrpSpPr>
            <p:cNvPr id="48152" name="Group 36"/>
            <p:cNvGrpSpPr/>
            <p:nvPr/>
          </p:nvGrpSpPr>
          <p:grpSpPr bwMode="auto">
            <a:xfrm>
              <a:off x="6400" y="7433"/>
              <a:ext cx="1954" cy="420"/>
              <a:chOff x="769938" y="2456536"/>
              <a:chExt cx="1613466" cy="345642"/>
            </a:xfrm>
          </p:grpSpPr>
          <p:sp>
            <p:nvSpPr>
              <p:cNvPr id="92" name="Notched Right Arrow 37"/>
              <p:cNvSpPr/>
              <p:nvPr/>
            </p:nvSpPr>
            <p:spPr>
              <a:xfrm>
                <a:off x="770434" y="2455632"/>
                <a:ext cx="1612492" cy="345756"/>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93" name="Oval 39"/>
              <p:cNvSpPr>
                <a:spLocks noChangeAspect="1"/>
              </p:cNvSpPr>
              <p:nvPr/>
            </p:nvSpPr>
            <p:spPr>
              <a:xfrm>
                <a:off x="1482738" y="2533839"/>
                <a:ext cx="187884" cy="189343"/>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48153" name="Group 72"/>
            <p:cNvGrpSpPr/>
            <p:nvPr/>
          </p:nvGrpSpPr>
          <p:grpSpPr bwMode="auto">
            <a:xfrm>
              <a:off x="7014" y="8571"/>
              <a:ext cx="677" cy="679"/>
              <a:chOff x="2786729" y="3449350"/>
              <a:chExt cx="558911" cy="558911"/>
            </a:xfrm>
          </p:grpSpPr>
          <p:sp>
            <p:nvSpPr>
              <p:cNvPr id="90" name="Teardrop 97"/>
              <p:cNvSpPr/>
              <p:nvPr/>
            </p:nvSpPr>
            <p:spPr>
              <a:xfrm rot="18900000">
                <a:off x="2786068" y="3448342"/>
                <a:ext cx="559417" cy="55991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91" name="Freeform 105"/>
              <p:cNvSpPr>
                <a:spLocks noEditPoints="1"/>
              </p:cNvSpPr>
              <p:nvPr/>
            </p:nvSpPr>
            <p:spPr bwMode="auto">
              <a:xfrm>
                <a:off x="2965660" y="3615084"/>
                <a:ext cx="222941" cy="220261"/>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48154" name="组合 174"/>
            <p:cNvGrpSpPr/>
            <p:nvPr/>
          </p:nvGrpSpPr>
          <p:grpSpPr bwMode="auto">
            <a:xfrm>
              <a:off x="5793" y="6214"/>
              <a:ext cx="3043" cy="1392"/>
              <a:chOff x="-943018" y="2993927"/>
              <a:chExt cx="3018098" cy="2102609"/>
            </a:xfrm>
          </p:grpSpPr>
          <p:sp>
            <p:nvSpPr>
              <p:cNvPr id="48156" name="TextBox 105"/>
              <p:cNvSpPr txBox="1">
                <a:spLocks noChangeArrowheads="1"/>
              </p:cNvSpPr>
              <p:nvPr/>
            </p:nvSpPr>
            <p:spPr bwMode="auto">
              <a:xfrm>
                <a:off x="-943018" y="2993927"/>
                <a:ext cx="3018098" cy="1757346"/>
              </a:xfrm>
              <a:prstGeom prst="rect">
                <a:avLst/>
              </a:prstGeom>
              <a:noFill/>
              <a:ln w="9525">
                <a:noFill/>
                <a:miter lim="800000"/>
              </a:ln>
            </p:spPr>
            <p:txBody>
              <a:bodyPr lIns="0" tIns="0" rIns="0" bIns="0">
                <a:spAutoFit/>
              </a:bodyPr>
              <a:lstStyle/>
              <a:p>
                <a:pPr algn="ctr"/>
                <a:r>
                  <a:rPr lang="en-US" altLang="zh-CN" sz="1600" b="1">
                    <a:solidFill>
                      <a:schemeClr val="accent2"/>
                    </a:solidFill>
                    <a:latin typeface="微软雅黑" panose="020B0503020204020204" pitchFamily="34" charset="-122"/>
                    <a:ea typeface="微软雅黑" panose="020B0503020204020204" pitchFamily="34" charset="-122"/>
                  </a:rPr>
                  <a:t>2010.1-2011.9</a:t>
                </a:r>
              </a:p>
              <a:p>
                <a:pPr algn="ctr"/>
                <a:r>
                  <a:rPr lang="zh-CN" altLang="en-US" sz="1600" b="1">
                    <a:solidFill>
                      <a:schemeClr val="accent2"/>
                    </a:solidFill>
                    <a:latin typeface="微软雅黑" panose="020B0503020204020204" pitchFamily="34" charset="-122"/>
                    <a:ea typeface="微软雅黑" panose="020B0503020204020204" pitchFamily="34" charset="-122"/>
                  </a:rPr>
                  <a:t>复旦大学</a:t>
                </a:r>
                <a:endParaRPr lang="en-US" altLang="zh-CN" sz="1600" b="1">
                  <a:solidFill>
                    <a:schemeClr val="accent2"/>
                  </a:solidFill>
                  <a:latin typeface="微软雅黑" panose="020B0503020204020204" pitchFamily="34" charset="-122"/>
                  <a:ea typeface="微软雅黑" panose="020B0503020204020204" pitchFamily="34" charset="-122"/>
                </a:endParaRPr>
              </a:p>
              <a:p>
                <a:pPr algn="ctr"/>
                <a:r>
                  <a:rPr lang="zh-CN" altLang="en-US" sz="1600" b="1">
                    <a:solidFill>
                      <a:schemeClr val="accent2"/>
                    </a:solidFill>
                    <a:latin typeface="微软雅黑" panose="020B0503020204020204" pitchFamily="34" charset="-122"/>
                    <a:ea typeface="微软雅黑" panose="020B0503020204020204" pitchFamily="34" charset="-122"/>
                  </a:rPr>
                  <a:t>计算机科学技术学院</a:t>
                </a:r>
              </a:p>
            </p:txBody>
          </p:sp>
          <p:sp>
            <p:nvSpPr>
              <p:cNvPr id="89" name="矩形 88"/>
              <p:cNvSpPr/>
              <p:nvPr/>
            </p:nvSpPr>
            <p:spPr>
              <a:xfrm>
                <a:off x="1455093" y="4758012"/>
                <a:ext cx="185995" cy="339973"/>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87" name="Straight Connector 95"/>
            <p:cNvCxnSpPr/>
            <p:nvPr/>
          </p:nvCxnSpPr>
          <p:spPr>
            <a:xfrm flipH="1" flipV="1">
              <a:off x="7346" y="7684"/>
              <a:ext cx="10" cy="77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2000">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5017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50180"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5018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5278438" y="2732088"/>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8" name="Freeform 55"/>
          <p:cNvSpPr/>
          <p:nvPr/>
        </p:nvSpPr>
        <p:spPr>
          <a:xfrm rot="16200000">
            <a:off x="3711576" y="31892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3" name="Freeform 52"/>
          <p:cNvSpPr/>
          <p:nvPr/>
        </p:nvSpPr>
        <p:spPr>
          <a:xfrm rot="16200000">
            <a:off x="2643188" y="31797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 name="Freeform 51"/>
          <p:cNvSpPr/>
          <p:nvPr/>
        </p:nvSpPr>
        <p:spPr>
          <a:xfrm rot="16200000">
            <a:off x="1439862" y="31813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63500" y="3422650"/>
            <a:ext cx="6056313" cy="28575"/>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9" name="Freeform 53"/>
          <p:cNvSpPr/>
          <p:nvPr/>
        </p:nvSpPr>
        <p:spPr>
          <a:xfrm rot="16200000">
            <a:off x="1439863" y="3125788"/>
            <a:ext cx="1014412"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0" name="Freeform 68"/>
          <p:cNvSpPr/>
          <p:nvPr/>
        </p:nvSpPr>
        <p:spPr>
          <a:xfrm rot="16200000">
            <a:off x="2643981"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1" name="Freeform 71"/>
          <p:cNvSpPr/>
          <p:nvPr/>
        </p:nvSpPr>
        <p:spPr>
          <a:xfrm rot="16200000">
            <a:off x="3724276" y="31257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2" name="Arc 30"/>
          <p:cNvSpPr/>
          <p:nvPr/>
        </p:nvSpPr>
        <p:spPr>
          <a:xfrm rot="19051047">
            <a:off x="777875" y="2608263"/>
            <a:ext cx="1071563" cy="13731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3" name="Arc 31"/>
          <p:cNvSpPr/>
          <p:nvPr/>
        </p:nvSpPr>
        <p:spPr>
          <a:xfrm rot="19051047">
            <a:off x="2089150" y="2657475"/>
            <a:ext cx="1073150"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4" name="Arc 32"/>
          <p:cNvSpPr/>
          <p:nvPr/>
        </p:nvSpPr>
        <p:spPr>
          <a:xfrm rot="19051047">
            <a:off x="3197225" y="2630488"/>
            <a:ext cx="1071563"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50195" name="Text Placeholder 3"/>
          <p:cNvSpPr txBox="1">
            <a:spLocks noChangeArrowheads="1"/>
          </p:cNvSpPr>
          <p:nvPr/>
        </p:nvSpPr>
        <p:spPr bwMode="auto">
          <a:xfrm>
            <a:off x="519113" y="4062413"/>
            <a:ext cx="506412" cy="246062"/>
          </a:xfrm>
          <a:prstGeom prst="rect">
            <a:avLst/>
          </a:prstGeom>
          <a:noFill/>
          <a:ln w="9525">
            <a:noFill/>
            <a:miter lim="800000"/>
          </a:ln>
        </p:spPr>
        <p:txBody>
          <a:bodyPr wrap="none" lIns="0" tIns="0" rIns="0" bIns="0" anchor="ctr">
            <a:spAutoFit/>
          </a:bodyPr>
          <a:lstStyle/>
          <a:p>
            <a:pPr algn="ctr" defTabSz="1217930">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2011</a:t>
            </a:r>
          </a:p>
        </p:txBody>
      </p:sp>
      <p:sp>
        <p:nvSpPr>
          <p:cNvPr id="50196" name="Text Placeholder 3"/>
          <p:cNvSpPr txBox="1">
            <a:spLocks noChangeArrowheads="1"/>
          </p:cNvSpPr>
          <p:nvPr/>
        </p:nvSpPr>
        <p:spPr bwMode="auto">
          <a:xfrm>
            <a:off x="1611313" y="4051300"/>
            <a:ext cx="693737" cy="246063"/>
          </a:xfrm>
          <a:prstGeom prst="rect">
            <a:avLst/>
          </a:prstGeom>
          <a:noFill/>
          <a:ln w="9525">
            <a:noFill/>
            <a:miter lim="800000"/>
          </a:ln>
        </p:spPr>
        <p:txBody>
          <a:bodyPr lIns="0" tIns="0" rIns="0" bIns="0" anchor="ctr">
            <a:spAutoFit/>
          </a:bodyPr>
          <a:lstStyle/>
          <a:p>
            <a:pPr algn="ctr" defTabSz="1217930">
              <a:spcBef>
                <a:spcPct val="20000"/>
              </a:spcBef>
            </a:pPr>
            <a:r>
              <a:rPr lang="en-US" altLang="zh-CN" sz="1600" b="1">
                <a:solidFill>
                  <a:schemeClr val="accent2"/>
                </a:solidFill>
                <a:latin typeface="微软雅黑" panose="020B0503020204020204" pitchFamily="34" charset="-122"/>
                <a:ea typeface="微软雅黑" panose="020B0503020204020204" pitchFamily="34" charset="-122"/>
              </a:rPr>
              <a:t>2012</a:t>
            </a:r>
          </a:p>
        </p:txBody>
      </p:sp>
      <p:sp>
        <p:nvSpPr>
          <p:cNvPr id="50197" name="Text Placeholder 3"/>
          <p:cNvSpPr txBox="1">
            <a:spLocks noChangeArrowheads="1"/>
          </p:cNvSpPr>
          <p:nvPr/>
        </p:nvSpPr>
        <p:spPr bwMode="auto">
          <a:xfrm>
            <a:off x="2882900" y="4048125"/>
            <a:ext cx="579438" cy="244475"/>
          </a:xfrm>
          <a:prstGeom prst="rect">
            <a:avLst/>
          </a:prstGeom>
          <a:noFill/>
          <a:ln w="9525">
            <a:noFill/>
            <a:miter lim="800000"/>
          </a:ln>
        </p:spPr>
        <p:txBody>
          <a:bodyPr lIns="0" tIns="0" rIns="0" bIns="0">
            <a:spAutoFit/>
          </a:bodyPr>
          <a:lstStyle/>
          <a:p>
            <a:pPr algn="ctr" defTabSz="1217930">
              <a:spcBef>
                <a:spcPct val="20000"/>
              </a:spcBef>
            </a:pPr>
            <a:r>
              <a:rPr lang="en-US" altLang="zh-CN" sz="1600" b="1">
                <a:solidFill>
                  <a:srgbClr val="6B6B6B"/>
                </a:solidFill>
                <a:latin typeface="微软雅黑" panose="020B0503020204020204" pitchFamily="34" charset="-122"/>
                <a:ea typeface="微软雅黑" panose="020B0503020204020204" pitchFamily="34" charset="-122"/>
              </a:rPr>
              <a:t>2013</a:t>
            </a:r>
          </a:p>
        </p:txBody>
      </p:sp>
      <p:sp>
        <p:nvSpPr>
          <p:cNvPr id="28" name="Text Placeholder 3"/>
          <p:cNvSpPr txBox="1"/>
          <p:nvPr/>
        </p:nvSpPr>
        <p:spPr>
          <a:xfrm>
            <a:off x="4002088" y="4067175"/>
            <a:ext cx="460375" cy="225425"/>
          </a:xfrm>
          <a:prstGeom prst="rect">
            <a:avLst/>
          </a:prstGeom>
        </p:spPr>
        <p:txBody>
          <a:bodyPr wrap="none" lIns="0" tIns="0" rIns="0" bIns="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1465" b="1" dirty="0" smtClean="0">
                <a:solidFill>
                  <a:schemeClr val="accent4"/>
                </a:solidFill>
                <a:latin typeface="微软雅黑" panose="020B0503020204020204" pitchFamily="34" charset="-122"/>
                <a:ea typeface="微软雅黑" panose="020B0503020204020204" pitchFamily="34" charset="-122"/>
              </a:rPr>
              <a:t>2016</a:t>
            </a:r>
            <a:endParaRPr lang="en-US" sz="1465" b="1" dirty="0">
              <a:solidFill>
                <a:schemeClr val="accent4"/>
              </a:solidFill>
              <a:latin typeface="微软雅黑" panose="020B0503020204020204" pitchFamily="34" charset="-122"/>
              <a:ea typeface="微软雅黑" panose="020B0503020204020204" pitchFamily="34" charset="-122"/>
            </a:endParaRPr>
          </a:p>
        </p:txBody>
      </p:sp>
      <p:sp>
        <p:nvSpPr>
          <p:cNvPr id="29" name="Freeform 152"/>
          <p:cNvSpPr>
            <a:spLocks noEditPoints="1"/>
          </p:cNvSpPr>
          <p:nvPr/>
        </p:nvSpPr>
        <p:spPr bwMode="auto">
          <a:xfrm>
            <a:off x="4075113"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0" name="Freeform 152"/>
          <p:cNvSpPr>
            <a:spLocks noEditPoints="1"/>
          </p:cNvSpPr>
          <p:nvPr/>
        </p:nvSpPr>
        <p:spPr bwMode="auto">
          <a:xfrm>
            <a:off x="299402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1"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536575" y="4491038"/>
            <a:ext cx="473075" cy="2246312"/>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仪电系统优秀共产党员</a:t>
            </a:r>
          </a:p>
        </p:txBody>
      </p:sp>
      <p:sp>
        <p:nvSpPr>
          <p:cNvPr id="35" name="矩形 34"/>
          <p:cNvSpPr/>
          <p:nvPr/>
        </p:nvSpPr>
        <p:spPr>
          <a:xfrm>
            <a:off x="5437188" y="4254500"/>
            <a:ext cx="522287" cy="2678113"/>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上海市级教学成果奖一等奖</a:t>
            </a:r>
          </a:p>
        </p:txBody>
      </p:sp>
      <p:sp>
        <p:nvSpPr>
          <p:cNvPr id="36" name="矩形 35"/>
          <p:cNvSpPr/>
          <p:nvPr/>
        </p:nvSpPr>
        <p:spPr>
          <a:xfrm>
            <a:off x="5014913" y="4295775"/>
            <a:ext cx="614362" cy="2676525"/>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全国职业院校技能大赛优秀工作者</a:t>
            </a:r>
          </a:p>
        </p:txBody>
      </p:sp>
      <p:grpSp>
        <p:nvGrpSpPr>
          <p:cNvPr id="50207" name="Group 33"/>
          <p:cNvGrpSpPr/>
          <p:nvPr/>
        </p:nvGrpSpPr>
        <p:grpSpPr bwMode="auto">
          <a:xfrm>
            <a:off x="6659563" y="3157538"/>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76" name="矩形 75"/>
          <p:cNvSpPr/>
          <p:nvPr/>
        </p:nvSpPr>
        <p:spPr>
          <a:xfrm>
            <a:off x="6211888" y="1500188"/>
            <a:ext cx="5776912" cy="4708981"/>
          </a:xfrm>
          <a:prstGeom prst="rect">
            <a:avLst/>
          </a:prstGeom>
        </p:spPr>
        <p:txBody>
          <a:bodyPr wrap="square">
            <a:spAutoFit/>
          </a:bodyPr>
          <a:lstStyle/>
          <a:p>
            <a:pPr marL="342900" indent="-342900">
              <a:lnSpc>
                <a:spcPct val="125000"/>
              </a:lnSpc>
              <a:buFont typeface="+mj-lt"/>
              <a:buAutoNum type="arabicPeriod"/>
            </a:pPr>
            <a:r>
              <a:rPr lang="en-US" altLang="zh-CN" sz="1600" b="1" dirty="0">
                <a:latin typeface="微软雅黑" pitchFamily="34" charset="-122"/>
                <a:ea typeface="微软雅黑" pitchFamily="34" charset="-122"/>
                <a:cs typeface="方正兰亭准黑_GBK"/>
              </a:rPr>
              <a:t>2017</a:t>
            </a:r>
            <a:r>
              <a:rPr lang="zh-CN" altLang="en-US" sz="1600" b="1" dirty="0">
                <a:latin typeface="微软雅黑" pitchFamily="34" charset="-122"/>
                <a:ea typeface="微软雅黑" pitchFamily="34" charset="-122"/>
                <a:cs typeface="方正兰亭准黑_GBK"/>
              </a:rPr>
              <a:t>年申请</a:t>
            </a:r>
            <a:r>
              <a:rPr lang="en-US" altLang="zh-CN" sz="1600" b="1" dirty="0">
                <a:latin typeface="微软雅黑" pitchFamily="34" charset="-122"/>
                <a:ea typeface="微软雅黑" pitchFamily="34" charset="-122"/>
                <a:cs typeface="方正兰亭准黑_GBK"/>
              </a:rPr>
              <a:t>2</a:t>
            </a:r>
            <a:r>
              <a:rPr lang="zh-CN" altLang="en-US" sz="1600" b="1" dirty="0">
                <a:latin typeface="微软雅黑" pitchFamily="34" charset="-122"/>
                <a:ea typeface="微软雅黑" pitchFamily="34" charset="-122"/>
                <a:cs typeface="方正兰亭准黑_GBK"/>
              </a:rPr>
              <a:t>项发明专利并获得受理</a:t>
            </a:r>
            <a:r>
              <a:rPr lang="zh-CN" altLang="en-US" sz="1600" b="1" dirty="0" smtClean="0">
                <a:latin typeface="微软雅黑" pitchFamily="34" charset="-122"/>
                <a:ea typeface="微软雅黑" pitchFamily="34" charset="-122"/>
                <a:cs typeface="方正兰亭准黑_GBK"/>
              </a:rPr>
              <a:t>。</a:t>
            </a:r>
            <a:endParaRPr lang="en-US" altLang="zh-CN"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a:latin typeface="微软雅黑" pitchFamily="34" charset="-122"/>
                <a:ea typeface="微软雅黑" pitchFamily="34" charset="-122"/>
                <a:cs typeface="方正兰亭准黑_GBK"/>
              </a:rPr>
              <a:t>指导学生团队获上海市学生科技创新社团称号。</a:t>
            </a:r>
            <a:endParaRPr lang="en-US" altLang="zh-CN"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en-US" altLang="zh-CN" sz="1600" b="1" dirty="0" smtClean="0">
                <a:latin typeface="微软雅黑" pitchFamily="34" charset="-122"/>
                <a:ea typeface="微软雅黑" pitchFamily="34" charset="-122"/>
                <a:cs typeface="方正兰亭准黑_GBK"/>
              </a:rPr>
              <a:t>2015</a:t>
            </a:r>
            <a:r>
              <a:rPr lang="zh-CN" altLang="en-US" sz="1600" b="1" dirty="0">
                <a:latin typeface="微软雅黑" pitchFamily="34" charset="-122"/>
                <a:ea typeface="微软雅黑" pitchFamily="34" charset="-122"/>
                <a:cs typeface="方正兰亭准黑_GBK"/>
              </a:rPr>
              <a:t>、</a:t>
            </a:r>
            <a:r>
              <a:rPr lang="en-US" altLang="zh-CN" sz="1600" b="1" dirty="0">
                <a:latin typeface="微软雅黑" pitchFamily="34" charset="-122"/>
                <a:ea typeface="微软雅黑" pitchFamily="34" charset="-122"/>
                <a:cs typeface="方正兰亭准黑_GBK"/>
              </a:rPr>
              <a:t>2017</a:t>
            </a:r>
            <a:r>
              <a:rPr lang="zh-CN" altLang="en-US" sz="1600" b="1" dirty="0">
                <a:latin typeface="微软雅黑" pitchFamily="34" charset="-122"/>
                <a:ea typeface="微软雅黑" pitchFamily="34" charset="-122"/>
                <a:cs typeface="方正兰亭准黑_GBK"/>
              </a:rPr>
              <a:t>年主持两项中国电子教学学会课题，分别获得中国电子教育学会教学成果二等奖、三等奖。</a:t>
            </a:r>
          </a:p>
          <a:p>
            <a:pPr marL="342900" indent="-342900">
              <a:lnSpc>
                <a:spcPct val="125000"/>
              </a:lnSpc>
              <a:buFont typeface="+mj-lt"/>
              <a:buAutoNum type="arabicPeriod"/>
            </a:pPr>
            <a:r>
              <a:rPr lang="zh-CN" altLang="en-US" sz="1600" b="1" dirty="0">
                <a:latin typeface="微软雅黑" pitchFamily="34" charset="-122"/>
                <a:ea typeface="微软雅黑" pitchFamily="34" charset="-122"/>
                <a:cs typeface="方正兰亭准黑_GBK"/>
              </a:rPr>
              <a:t>横向：</a:t>
            </a:r>
            <a:r>
              <a:rPr lang="en-US" altLang="zh-CN" sz="1600" b="1" dirty="0">
                <a:latin typeface="微软雅黑" pitchFamily="34" charset="-122"/>
                <a:ea typeface="微软雅黑" pitchFamily="34" charset="-122"/>
                <a:cs typeface="方正兰亭准黑_GBK"/>
              </a:rPr>
              <a:t>2015</a:t>
            </a:r>
            <a:r>
              <a:rPr lang="zh-CN" altLang="en-US" sz="1600" b="1" dirty="0">
                <a:latin typeface="微软雅黑" pitchFamily="34" charset="-122"/>
                <a:ea typeface="微软雅黑" pitchFamily="34" charset="-122"/>
                <a:cs typeface="方正兰亭准黑_GBK"/>
              </a:rPr>
              <a:t>年 Android创新开发课题项目《Android App Inventor 学习实践案例库》</a:t>
            </a:r>
          </a:p>
          <a:p>
            <a:pPr marL="342900" indent="-342900">
              <a:lnSpc>
                <a:spcPct val="125000"/>
              </a:lnSpc>
              <a:buFont typeface="+mj-lt"/>
              <a:buAutoNum type="arabicPeriod"/>
            </a:pPr>
            <a:r>
              <a:rPr lang="zh-CN" altLang="en-US" sz="1600" b="1" dirty="0">
                <a:latin typeface="微软雅黑" pitchFamily="34" charset="-122"/>
                <a:ea typeface="微软雅黑" pitchFamily="34" charset="-122"/>
                <a:cs typeface="方正兰亭准黑_GBK"/>
              </a:rPr>
              <a:t>横向：</a:t>
            </a:r>
            <a:r>
              <a:rPr lang="en-US" altLang="zh-CN" sz="1600" b="1" dirty="0">
                <a:latin typeface="微软雅黑" pitchFamily="34" charset="-122"/>
                <a:ea typeface="微软雅黑" pitchFamily="34" charset="-122"/>
                <a:cs typeface="方正兰亭准黑_GBK"/>
              </a:rPr>
              <a:t>2016</a:t>
            </a:r>
            <a:r>
              <a:rPr lang="zh-CN" altLang="en-US" sz="1600" b="1" dirty="0">
                <a:latin typeface="微软雅黑" pitchFamily="34" charset="-122"/>
                <a:ea typeface="微软雅黑" pitchFamily="34" charset="-122"/>
                <a:cs typeface="方正兰亭准黑_GBK"/>
              </a:rPr>
              <a:t>年 Google教材资助项目《App Inventor应用开发案例化教程》</a:t>
            </a:r>
          </a:p>
          <a:p>
            <a:pPr marL="342900" indent="-342900">
              <a:lnSpc>
                <a:spcPct val="125000"/>
              </a:lnSpc>
              <a:buFont typeface="+mj-lt"/>
              <a:buAutoNum type="arabicPeriod"/>
            </a:pPr>
            <a:r>
              <a:rPr lang="zh-CN" altLang="en-US" sz="1600" b="1" dirty="0">
                <a:latin typeface="微软雅黑" pitchFamily="34" charset="-122"/>
                <a:ea typeface="微软雅黑" pitchFamily="34" charset="-122"/>
                <a:cs typeface="方正兰亭准黑_GBK"/>
              </a:rPr>
              <a:t>横向：2015(国内)(上海)“全国高职高专嵌入式智能设计”师资培训班</a:t>
            </a:r>
          </a:p>
          <a:p>
            <a:pPr marL="342900" indent="-342900">
              <a:lnSpc>
                <a:spcPct val="125000"/>
              </a:lnSpc>
              <a:buFont typeface="+mj-lt"/>
              <a:buAutoNum type="arabicPeriod"/>
            </a:pPr>
            <a:r>
              <a:rPr lang="zh-CN" altLang="en-US" sz="1600" b="1" dirty="0">
                <a:latin typeface="微软雅黑" pitchFamily="34" charset="-122"/>
                <a:ea typeface="微软雅黑" pitchFamily="34" charset="-122"/>
                <a:cs typeface="方正兰亭准黑_GBK"/>
              </a:rPr>
              <a:t>横向：</a:t>
            </a:r>
            <a:r>
              <a:rPr lang="en-US" altLang="zh-CN" sz="1600" b="1" dirty="0">
                <a:latin typeface="微软雅黑" pitchFamily="34" charset="-122"/>
                <a:ea typeface="微软雅黑" pitchFamily="34" charset="-122"/>
                <a:cs typeface="方正兰亭准黑_GBK"/>
              </a:rPr>
              <a:t>2016</a:t>
            </a:r>
            <a:r>
              <a:rPr lang="zh-CN" altLang="en-US" sz="1600" b="1" dirty="0">
                <a:latin typeface="微软雅黑" pitchFamily="34" charset="-122"/>
                <a:ea typeface="微软雅黑" pitchFamily="34" charset="-122"/>
                <a:cs typeface="方正兰亭准黑_GBK"/>
              </a:rPr>
              <a:t>年 智能设备Android APP开发案例库</a:t>
            </a:r>
          </a:p>
          <a:p>
            <a:pPr marL="342900" indent="-342900">
              <a:lnSpc>
                <a:spcPct val="125000"/>
              </a:lnSpc>
              <a:buFont typeface="+mj-lt"/>
              <a:buAutoNum type="arabicPeriod"/>
            </a:pPr>
            <a:r>
              <a:rPr lang="zh-CN" altLang="en-US" sz="1600" b="1" dirty="0">
                <a:latin typeface="微软雅黑" pitchFamily="34" charset="-122"/>
                <a:ea typeface="微软雅黑" pitchFamily="34" charset="-122"/>
                <a:cs typeface="方正兰亭准黑_GBK"/>
              </a:rPr>
              <a:t>纵向：</a:t>
            </a:r>
            <a:r>
              <a:rPr lang="en-US" altLang="zh-CN" sz="1600" b="1" dirty="0">
                <a:latin typeface="微软雅黑" pitchFamily="34" charset="-122"/>
                <a:ea typeface="微软雅黑" pitchFamily="34" charset="-122"/>
                <a:cs typeface="方正兰亭准黑_GBK"/>
              </a:rPr>
              <a:t>2018</a:t>
            </a:r>
            <a:r>
              <a:rPr lang="zh-CN" altLang="en-US" sz="1600" b="1" dirty="0">
                <a:latin typeface="微软雅黑" pitchFamily="34" charset="-122"/>
                <a:ea typeface="微软雅黑" pitchFamily="34" charset="-122"/>
                <a:cs typeface="方正兰亭准黑_GBK"/>
              </a:rPr>
              <a:t>年 微电子技术专业国家教学资源库  深圳职业技术学院</a:t>
            </a:r>
          </a:p>
          <a:p>
            <a:pPr marL="342900" indent="-342900">
              <a:lnSpc>
                <a:spcPct val="125000"/>
              </a:lnSpc>
              <a:buFont typeface="+mj-lt"/>
              <a:buAutoNum type="arabicPeriod"/>
            </a:pPr>
            <a:r>
              <a:rPr lang="zh-CN" altLang="en-US" sz="1600" b="1" dirty="0">
                <a:latin typeface="微软雅黑" pitchFamily="34" charset="-122"/>
                <a:ea typeface="微软雅黑" pitchFamily="34" charset="-122"/>
                <a:cs typeface="方正兰亭准黑_GBK"/>
              </a:rPr>
              <a:t>纵向：</a:t>
            </a:r>
            <a:r>
              <a:rPr lang="en-US" altLang="zh-CN" sz="1600" b="1" dirty="0">
                <a:latin typeface="微软雅黑" pitchFamily="34" charset="-122"/>
                <a:ea typeface="微软雅黑" pitchFamily="34" charset="-122"/>
                <a:cs typeface="方正兰亭准黑_GBK"/>
              </a:rPr>
              <a:t>2017</a:t>
            </a:r>
            <a:r>
              <a:rPr lang="zh-CN" altLang="en-US" sz="1600" b="1" dirty="0">
                <a:latin typeface="微软雅黑" pitchFamily="34" charset="-122"/>
                <a:ea typeface="微软雅黑" pitchFamily="34" charset="-122"/>
                <a:cs typeface="方正兰亭准黑_GBK"/>
              </a:rPr>
              <a:t>年 微电子技术专业国家教学资源库  </a:t>
            </a:r>
            <a:r>
              <a:rPr lang="zh-CN" altLang="en-US" sz="1600" b="1" dirty="0" smtClean="0">
                <a:latin typeface="微软雅黑" pitchFamily="34" charset="-122"/>
                <a:ea typeface="微软雅黑" pitchFamily="34" charset="-122"/>
                <a:cs typeface="方正兰亭准黑_GBK"/>
              </a:rPr>
              <a:t>重庆城市管理职业学院</a:t>
            </a:r>
            <a:endParaRPr lang="zh-CN" altLang="en-US" sz="1600" b="1" dirty="0">
              <a:latin typeface="微软雅黑" pitchFamily="34" charset="-122"/>
              <a:ea typeface="微软雅黑" pitchFamily="34" charset="-122"/>
              <a:cs typeface="方正兰亭准黑_GBK"/>
            </a:endParaRPr>
          </a:p>
        </p:txBody>
      </p:sp>
      <p:sp>
        <p:nvSpPr>
          <p:cNvPr id="50209"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主要荣誉、获奖</a:t>
            </a:r>
            <a:endParaRPr lang="en-US" sz="2800" b="1" dirty="0">
              <a:solidFill>
                <a:srgbClr val="FF0000"/>
              </a:solidFill>
              <a:latin typeface="Open Sans"/>
              <a:ea typeface="Open Sans"/>
              <a:cs typeface="Open Sans"/>
            </a:endParaRPr>
          </a:p>
        </p:txBody>
      </p:sp>
      <p:sp>
        <p:nvSpPr>
          <p:cNvPr id="50210" name="TextBox 23"/>
          <p:cNvSpPr txBox="1">
            <a:spLocks noChangeArrowheads="1"/>
          </p:cNvSpPr>
          <p:nvPr/>
        </p:nvSpPr>
        <p:spPr bwMode="auto">
          <a:xfrm>
            <a:off x="5489575" y="906463"/>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主要学术成果</a:t>
            </a:r>
            <a:endParaRPr lang="en-US" sz="2800" b="1">
              <a:solidFill>
                <a:srgbClr val="FF0000"/>
              </a:solidFill>
              <a:latin typeface="Open Sans"/>
              <a:ea typeface="Open Sans"/>
              <a:cs typeface="Open Sans"/>
            </a:endParaRPr>
          </a:p>
        </p:txBody>
      </p:sp>
      <p:sp>
        <p:nvSpPr>
          <p:cNvPr id="4" name="Arc 32"/>
          <p:cNvSpPr/>
          <p:nvPr/>
        </p:nvSpPr>
        <p:spPr>
          <a:xfrm rot="19051047">
            <a:off x="4397375" y="2657475"/>
            <a:ext cx="1071563"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5" name="Freeform 55"/>
          <p:cNvSpPr/>
          <p:nvPr/>
        </p:nvSpPr>
        <p:spPr>
          <a:xfrm rot="16200000">
            <a:off x="4958557" y="3188494"/>
            <a:ext cx="1014412"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6" name="Freeform 71"/>
          <p:cNvSpPr/>
          <p:nvPr/>
        </p:nvSpPr>
        <p:spPr>
          <a:xfrm rot="16200000">
            <a:off x="4971256"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7" name="Freeform 152"/>
          <p:cNvSpPr>
            <a:spLocks noEditPoints="1"/>
          </p:cNvSpPr>
          <p:nvPr/>
        </p:nvSpPr>
        <p:spPr bwMode="auto">
          <a:xfrm>
            <a:off x="5321300"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85" name="Text Placeholder 3"/>
          <p:cNvSpPr txBox="1"/>
          <p:nvPr/>
        </p:nvSpPr>
        <p:spPr>
          <a:xfrm>
            <a:off x="5251450" y="4052888"/>
            <a:ext cx="460375" cy="225425"/>
          </a:xfrm>
          <a:prstGeom prst="rect">
            <a:avLst/>
          </a:prstGeom>
        </p:spPr>
        <p:txBody>
          <a:bodyPr lIns="0" tIns="0" rIns="0" bIns="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1465" b="1" dirty="0" smtClean="0">
                <a:solidFill>
                  <a:schemeClr val="accent4"/>
                </a:solidFill>
                <a:latin typeface="微软雅黑" panose="020B0503020204020204" pitchFamily="34" charset="-122"/>
                <a:ea typeface="微软雅黑" panose="020B0503020204020204" pitchFamily="34" charset="-122"/>
              </a:rPr>
              <a:t>2017</a:t>
            </a:r>
            <a:endParaRPr lang="en-US" sz="1465" b="1" dirty="0">
              <a:solidFill>
                <a:schemeClr val="accent4"/>
              </a:solidFill>
              <a:latin typeface="微软雅黑" panose="020B0503020204020204" pitchFamily="34" charset="-122"/>
              <a:ea typeface="微软雅黑" panose="020B0503020204020204" pitchFamily="34" charset="-122"/>
            </a:endParaRPr>
          </a:p>
        </p:txBody>
      </p:sp>
      <p:sp>
        <p:nvSpPr>
          <p:cNvPr id="86" name="矩形 85"/>
          <p:cNvSpPr/>
          <p:nvPr/>
        </p:nvSpPr>
        <p:spPr>
          <a:xfrm>
            <a:off x="1308100" y="4459288"/>
            <a:ext cx="1047750" cy="1814512"/>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上海市市级精品课程</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上海高校应用电子技术专业市级教学团队</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a:p>
            <a:pPr fontAlgn="auto">
              <a:spcBef>
                <a:spcPts val="0"/>
              </a:spcBef>
              <a:spcAft>
                <a:spcPts val="0"/>
              </a:spcAft>
              <a:defRPr/>
            </a:pPr>
            <a:endPar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p:txBody>
      </p:sp>
      <p:sp>
        <p:nvSpPr>
          <p:cNvPr id="87" name="矩形 86"/>
          <p:cNvSpPr/>
          <p:nvPr/>
        </p:nvSpPr>
        <p:spPr>
          <a:xfrm>
            <a:off x="2711450" y="4395788"/>
            <a:ext cx="831850" cy="2462212"/>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上海市教学成果奖一等奖</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上海市精品课程</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上海市高校市级教学名师</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p:txBody>
      </p:sp>
      <p:sp>
        <p:nvSpPr>
          <p:cNvPr id="68" name="矩形 67"/>
          <p:cNvSpPr/>
          <p:nvPr/>
        </p:nvSpPr>
        <p:spPr>
          <a:xfrm>
            <a:off x="3660775" y="4397375"/>
            <a:ext cx="1046163" cy="2460625"/>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上海高职高专院校重点专业教学设计比武一等奖</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a:p>
            <a:pPr fontAlgn="auto">
              <a:spcBef>
                <a:spcPts val="0"/>
              </a:spcBef>
              <a:spcAft>
                <a:spcPts val="0"/>
              </a:spcAft>
              <a:defRPr/>
            </a:pP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Google</a:t>
            </a: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中国教育合作部最佳合作奖</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p:txBody>
      </p:sp>
    </p:spTree>
  </p:cSld>
  <p:clrMapOvr>
    <a:masterClrMapping/>
  </p:clrMapOvr>
  <p:transition spd="slow" advTm="2000">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52227"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52228"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52229"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52231"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52232" name="组合 48"/>
          <p:cNvGrpSpPr/>
          <p:nvPr/>
        </p:nvGrpSpPr>
        <p:grpSpPr bwMode="auto">
          <a:xfrm>
            <a:off x="4127500" y="917575"/>
            <a:ext cx="7942263" cy="2241549"/>
            <a:chOff x="1539384" y="1601071"/>
            <a:chExt cx="9688078" cy="3103792"/>
          </a:xfrm>
        </p:grpSpPr>
        <p:sp>
          <p:nvSpPr>
            <p:cNvPr id="46" name="文本框 34"/>
            <p:cNvSpPr txBox="1"/>
            <p:nvPr/>
          </p:nvSpPr>
          <p:spPr>
            <a:xfrm>
              <a:off x="4889449" y="1994541"/>
              <a:ext cx="313705" cy="430838"/>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651"/>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9402"/>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3898"/>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334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1"/>
              <a:ext cx="0" cy="30796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592"/>
              <a:ext cx="3239687" cy="60728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胡国胜</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115"/>
              <a:ext cx="4174994" cy="55393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通信与信息工程学院</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17"/>
            <p:cNvSpPr txBox="1"/>
            <p:nvPr/>
          </p:nvSpPr>
          <p:spPr>
            <a:xfrm>
              <a:off x="2221016" y="2335254"/>
              <a:ext cx="3239687" cy="606690"/>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latin typeface="+mn-lt"/>
                  <a:ea typeface="+mn-ea"/>
                </a:rPr>
                <a:t>1965.02</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4"/>
            <p:cNvSpPr txBox="1"/>
            <p:nvPr/>
          </p:nvSpPr>
          <p:spPr>
            <a:xfrm>
              <a:off x="9720901" y="1970361"/>
              <a:ext cx="313705" cy="430838"/>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273"/>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02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49719"/>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6966"/>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96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14"/>
              <a:ext cx="3241623" cy="606690"/>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0737"/>
              <a:ext cx="4176931" cy="606690"/>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075"/>
              <a:ext cx="3241623" cy="606690"/>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博士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181733" y="3572501"/>
              <a:ext cx="4664917" cy="551737"/>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控制理论与控制工程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Box 19"/>
            <p:cNvSpPr txBox="1"/>
            <p:nvPr/>
          </p:nvSpPr>
          <p:spPr>
            <a:xfrm>
              <a:off x="7015121" y="3508755"/>
              <a:ext cx="3845797" cy="1035330"/>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信号处理、机器学习、信息安全</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7338" y="6362700"/>
            <a:ext cx="107950"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4154488" y="6361113"/>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956300"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52237" name="Group 35"/>
          <p:cNvGrpSpPr/>
          <p:nvPr/>
        </p:nvGrpSpPr>
        <p:grpSpPr bwMode="auto">
          <a:xfrm>
            <a:off x="461963" y="4679950"/>
            <a:ext cx="1239837" cy="266700"/>
            <a:chOff x="769938" y="2456536"/>
            <a:chExt cx="1613466" cy="345642"/>
          </a:xfrm>
        </p:grpSpPr>
        <p:sp>
          <p:nvSpPr>
            <p:cNvPr id="116" name="Notched Right Arrow 32"/>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672" y="2534717"/>
              <a:ext cx="187997"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52238" name="Group 40"/>
          <p:cNvGrpSpPr/>
          <p:nvPr/>
        </p:nvGrpSpPr>
        <p:grpSpPr bwMode="auto">
          <a:xfrm>
            <a:off x="2168525" y="4702175"/>
            <a:ext cx="1241425" cy="266700"/>
            <a:chOff x="769938" y="2456536"/>
            <a:chExt cx="1613466" cy="345642"/>
          </a:xfrm>
        </p:grpSpPr>
        <p:sp>
          <p:nvSpPr>
            <p:cNvPr id="122" name="Notched Right Arrow 4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762" y="2534717"/>
              <a:ext cx="189820"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52239" name="TextBox 129"/>
          <p:cNvSpPr txBox="1">
            <a:spLocks noChangeArrowheads="1"/>
          </p:cNvSpPr>
          <p:nvPr/>
        </p:nvSpPr>
        <p:spPr bwMode="auto">
          <a:xfrm>
            <a:off x="-130175" y="5054600"/>
            <a:ext cx="2371725" cy="541338"/>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sym typeface="+mn-ea"/>
              </a:rPr>
              <a:t>1984-1988</a:t>
            </a:r>
          </a:p>
          <a:p>
            <a:pPr algn="ctr">
              <a:spcBef>
                <a:spcPct val="20000"/>
              </a:spcBef>
            </a:pPr>
            <a:r>
              <a:rPr lang="zh-CN" altLang="zh-CN" sz="1600" b="1">
                <a:solidFill>
                  <a:schemeClr val="accent1"/>
                </a:solidFill>
                <a:latin typeface="微软雅黑" panose="020B0503020204020204" pitchFamily="34" charset="-122"/>
                <a:ea typeface="微软雅黑" panose="020B0503020204020204" pitchFamily="34" charset="-122"/>
                <a:sym typeface="+mn-ea"/>
              </a:rPr>
              <a:t>国防科技大学本科</a:t>
            </a:r>
            <a:endParaRPr lang="en-US" altLang="zh-CN" sz="1600" b="1">
              <a:solidFill>
                <a:schemeClr val="accent1"/>
              </a:solidFill>
              <a:latin typeface="微软雅黑" panose="020B0503020204020204" pitchFamily="34" charset="-122"/>
              <a:ea typeface="微软雅黑" panose="020B0503020204020204" pitchFamily="34" charset="-122"/>
              <a:sym typeface="+mn-ea"/>
            </a:endParaRPr>
          </a:p>
        </p:txBody>
      </p:sp>
      <p:sp>
        <p:nvSpPr>
          <p:cNvPr id="132" name="TextBox 131"/>
          <p:cNvSpPr txBox="1"/>
          <p:nvPr/>
        </p:nvSpPr>
        <p:spPr>
          <a:xfrm>
            <a:off x="1714500" y="5087938"/>
            <a:ext cx="2390775" cy="492125"/>
          </a:xfrm>
          <a:prstGeom prst="rect">
            <a:avLst/>
          </a:prstGeom>
          <a:noFill/>
        </p:spPr>
        <p:txBody>
          <a:bodyPr lIns="0" tIns="0" rIns="0" bIns="0" anchor="ctr">
            <a:spAutoFit/>
          </a:bodyPr>
          <a:lstStyle/>
          <a:p>
            <a:pPr algn="ctr" fontAlgn="auto">
              <a:spcBef>
                <a:spcPts val="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sym typeface="+mn-ea"/>
              </a:rPr>
              <a:t>1992-1995</a:t>
            </a:r>
          </a:p>
          <a:p>
            <a:pPr algn="ctr" fontAlgn="auto">
              <a:spcBef>
                <a:spcPts val="0"/>
              </a:spcBef>
              <a:spcAft>
                <a:spcPts val="0"/>
              </a:spcAft>
              <a:defRPr/>
            </a:pPr>
            <a:r>
              <a:rPr lang="zh-CN" altLang="zh-CN" sz="1600" b="1" dirty="0">
                <a:solidFill>
                  <a:schemeClr val="accent3"/>
                </a:solidFill>
                <a:latin typeface="微软雅黑" panose="020B0503020204020204" pitchFamily="34" charset="-122"/>
                <a:ea typeface="微软雅黑" panose="020B0503020204020204" pitchFamily="34" charset="-122"/>
                <a:sym typeface="+mn-ea"/>
              </a:rPr>
              <a:t>中山大学研究生</a:t>
            </a:r>
          </a:p>
        </p:txBody>
      </p:sp>
      <p:cxnSp>
        <p:nvCxnSpPr>
          <p:cNvPr id="135" name="Straight Connector 74"/>
          <p:cNvCxnSpPr>
            <a:stCxn id="141" idx="7"/>
          </p:cNvCxnSpPr>
          <p:nvPr/>
        </p:nvCxnSpPr>
        <p:spPr>
          <a:xfrm flipH="1">
            <a:off x="1057275" y="4310063"/>
            <a:ext cx="9525" cy="50641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2767013" y="4318000"/>
            <a:ext cx="7937" cy="50800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2243" name="Group 68"/>
          <p:cNvGrpSpPr/>
          <p:nvPr/>
        </p:nvGrpSpPr>
        <p:grpSpPr bwMode="auto">
          <a:xfrm>
            <a:off x="850900" y="3789363"/>
            <a:ext cx="428625" cy="431800"/>
            <a:chOff x="1295010" y="1424373"/>
            <a:chExt cx="558911" cy="558911"/>
          </a:xfrm>
        </p:grpSpPr>
        <p:sp>
          <p:nvSpPr>
            <p:cNvPr id="141" name="Teardrop 64"/>
            <p:cNvSpPr/>
            <p:nvPr/>
          </p:nvSpPr>
          <p:spPr>
            <a:xfrm rot="8100000">
              <a:off x="1295010" y="1424373"/>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283" y="1576430"/>
              <a:ext cx="306366" cy="2465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52244" name="Group 75"/>
          <p:cNvGrpSpPr/>
          <p:nvPr/>
        </p:nvGrpSpPr>
        <p:grpSpPr bwMode="auto">
          <a:xfrm>
            <a:off x="2559050" y="3798888"/>
            <a:ext cx="430213" cy="430212"/>
            <a:chOff x="4279638" y="1408107"/>
            <a:chExt cx="558911" cy="558912"/>
          </a:xfrm>
        </p:grpSpPr>
        <p:sp>
          <p:nvSpPr>
            <p:cNvPr id="144" name="Teardrop 87"/>
            <p:cNvSpPr/>
            <p:nvPr/>
          </p:nvSpPr>
          <p:spPr>
            <a:xfrm rot="8100000">
              <a:off x="4279638" y="1408107"/>
              <a:ext cx="558911" cy="5589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319" y="1597849"/>
              <a:ext cx="266049" cy="200053"/>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538" y="3956050"/>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52246"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grpSp>
        <p:nvGrpSpPr>
          <p:cNvPr id="52247" name="组合 2"/>
          <p:cNvGrpSpPr/>
          <p:nvPr/>
        </p:nvGrpSpPr>
        <p:grpSpPr bwMode="auto">
          <a:xfrm>
            <a:off x="3749675" y="4043363"/>
            <a:ext cx="1798638" cy="1830387"/>
            <a:chOff x="5905" y="6367"/>
            <a:chExt cx="2832" cy="2883"/>
          </a:xfrm>
        </p:grpSpPr>
        <p:grpSp>
          <p:nvGrpSpPr>
            <p:cNvPr id="52266" name="Group 36"/>
            <p:cNvGrpSpPr/>
            <p:nvPr/>
          </p:nvGrpSpPr>
          <p:grpSpPr bwMode="auto">
            <a:xfrm>
              <a:off x="6400" y="7433"/>
              <a:ext cx="1954" cy="420"/>
              <a:chOff x="769938" y="2456536"/>
              <a:chExt cx="1613466" cy="345642"/>
            </a:xfrm>
          </p:grpSpPr>
          <p:sp>
            <p:nvSpPr>
              <p:cNvPr id="119" name="Notched Right Arrow 37"/>
              <p:cNvSpPr/>
              <p:nvPr/>
            </p:nvSpPr>
            <p:spPr>
              <a:xfrm>
                <a:off x="769865" y="2455866"/>
                <a:ext cx="1614007" cy="345702"/>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1928" y="2534060"/>
                <a:ext cx="189883" cy="189313"/>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52267" name="Group 72"/>
            <p:cNvGrpSpPr/>
            <p:nvPr/>
          </p:nvGrpSpPr>
          <p:grpSpPr bwMode="auto">
            <a:xfrm>
              <a:off x="7014" y="8571"/>
              <a:ext cx="677" cy="679"/>
              <a:chOff x="2786729" y="3449350"/>
              <a:chExt cx="558911" cy="558911"/>
            </a:xfrm>
          </p:grpSpPr>
          <p:sp>
            <p:nvSpPr>
              <p:cNvPr id="153" name="Teardrop 97"/>
              <p:cNvSpPr/>
              <p:nvPr/>
            </p:nvSpPr>
            <p:spPr>
              <a:xfrm rot="18900000">
                <a:off x="2787392" y="3448429"/>
                <a:ext cx="559226" cy="55983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6922" y="3615145"/>
                <a:ext cx="222865" cy="220227"/>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52268" name="组合 174"/>
            <p:cNvGrpSpPr/>
            <p:nvPr/>
          </p:nvGrpSpPr>
          <p:grpSpPr bwMode="auto">
            <a:xfrm>
              <a:off x="5905" y="6367"/>
              <a:ext cx="2832" cy="1237"/>
              <a:chOff x="-832856" y="3224569"/>
              <a:chExt cx="2817140" cy="1871967"/>
            </a:xfrm>
          </p:grpSpPr>
          <p:sp>
            <p:nvSpPr>
              <p:cNvPr id="52270" name="TextBox 105"/>
              <p:cNvSpPr txBox="1">
                <a:spLocks noChangeArrowheads="1"/>
              </p:cNvSpPr>
              <p:nvPr/>
            </p:nvSpPr>
            <p:spPr bwMode="auto">
              <a:xfrm>
                <a:off x="-832856" y="3224569"/>
                <a:ext cx="2817140" cy="1173316"/>
              </a:xfrm>
              <a:prstGeom prst="rect">
                <a:avLst/>
              </a:prstGeom>
              <a:noFill/>
              <a:ln w="9525">
                <a:noFill/>
                <a:miter lim="800000"/>
              </a:ln>
            </p:spPr>
            <p:txBody>
              <a:bodyPr lIns="0" tIns="0" rIns="0" bIns="0">
                <a:spAutoFit/>
              </a:bodyPr>
              <a:lstStyle/>
              <a:p>
                <a:pPr algn="ctr"/>
                <a:r>
                  <a:rPr lang="en-US" altLang="zh-CN" sz="1600" b="1">
                    <a:solidFill>
                      <a:schemeClr val="accent2"/>
                    </a:solidFill>
                    <a:latin typeface="微软雅黑" panose="020B0503020204020204" pitchFamily="34" charset="-122"/>
                    <a:ea typeface="微软雅黑" panose="020B0503020204020204" pitchFamily="34" charset="-122"/>
                  </a:rPr>
                  <a:t>1999-2002</a:t>
                </a:r>
              </a:p>
              <a:p>
                <a:pPr algn="ctr"/>
                <a:r>
                  <a:rPr lang="zh-CN" altLang="zh-CN" sz="1600" b="1">
                    <a:solidFill>
                      <a:schemeClr val="accent2"/>
                    </a:solidFill>
                    <a:latin typeface="微软雅黑" panose="020B0503020204020204" pitchFamily="34" charset="-122"/>
                    <a:ea typeface="微软雅黑" panose="020B0503020204020204" pitchFamily="34" charset="-122"/>
                  </a:rPr>
                  <a:t>华南理工大学博士</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2" name="矩形 1"/>
              <p:cNvSpPr/>
              <p:nvPr/>
            </p:nvSpPr>
            <p:spPr>
              <a:xfrm>
                <a:off x="1454671" y="4757062"/>
                <a:ext cx="186484" cy="340554"/>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5" y="7685"/>
              <a:ext cx="12" cy="77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9" name="Oval 63"/>
          <p:cNvSpPr>
            <a:spLocks noChangeAspect="1"/>
          </p:cNvSpPr>
          <p:nvPr/>
        </p:nvSpPr>
        <p:spPr>
          <a:xfrm>
            <a:off x="6753225" y="4740275"/>
            <a:ext cx="146050"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80" name="矩形 79"/>
          <p:cNvSpPr/>
          <p:nvPr/>
        </p:nvSpPr>
        <p:spPr>
          <a:xfrm>
            <a:off x="6489700"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52250" name="TextBox 23"/>
          <p:cNvSpPr txBox="1">
            <a:spLocks noChangeArrowheads="1"/>
          </p:cNvSpPr>
          <p:nvPr/>
        </p:nvSpPr>
        <p:spPr bwMode="auto">
          <a:xfrm>
            <a:off x="5603875" y="3506788"/>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52251" name="Group 52"/>
          <p:cNvGrpSpPr/>
          <p:nvPr/>
        </p:nvGrpSpPr>
        <p:grpSpPr bwMode="auto">
          <a:xfrm>
            <a:off x="6072188" y="4252913"/>
            <a:ext cx="5486400" cy="2252662"/>
            <a:chOff x="2244725" y="1243013"/>
            <a:chExt cx="5264150" cy="4351338"/>
          </a:xfrm>
        </p:grpSpPr>
        <p:sp>
          <p:nvSpPr>
            <p:cNvPr id="83" name="Freeform 5"/>
            <p:cNvSpPr/>
            <p:nvPr/>
          </p:nvSpPr>
          <p:spPr bwMode="auto">
            <a:xfrm>
              <a:off x="5897338" y="1604858"/>
              <a:ext cx="944379" cy="2293729"/>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4" name="Freeform 6"/>
            <p:cNvSpPr/>
            <p:nvPr/>
          </p:nvSpPr>
          <p:spPr bwMode="auto">
            <a:xfrm>
              <a:off x="2409230" y="3386483"/>
              <a:ext cx="2593995" cy="2207868"/>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5" name="Freeform 7"/>
            <p:cNvSpPr/>
            <p:nvPr/>
          </p:nvSpPr>
          <p:spPr bwMode="auto">
            <a:xfrm>
              <a:off x="2244725" y="1243013"/>
              <a:ext cx="5241302"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6" name="Freeform 8"/>
            <p:cNvSpPr/>
            <p:nvPr/>
          </p:nvSpPr>
          <p:spPr bwMode="auto">
            <a:xfrm>
              <a:off x="7026023" y="1276743"/>
              <a:ext cx="482852" cy="61943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7" name="Freeform 9"/>
            <p:cNvSpPr/>
            <p:nvPr/>
          </p:nvSpPr>
          <p:spPr bwMode="auto">
            <a:xfrm>
              <a:off x="6838671" y="1604858"/>
              <a:ext cx="213247" cy="291315"/>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8" name="Freeform 10"/>
            <p:cNvSpPr/>
            <p:nvPr/>
          </p:nvSpPr>
          <p:spPr bwMode="auto">
            <a:xfrm>
              <a:off x="6415223" y="1243013"/>
              <a:ext cx="199538" cy="193187"/>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52252" name="Freeform 77"/>
          <p:cNvSpPr>
            <a:spLocks noEditPoints="1"/>
          </p:cNvSpPr>
          <p:nvPr/>
        </p:nvSpPr>
        <p:spPr bwMode="auto">
          <a:xfrm>
            <a:off x="6699250" y="4833938"/>
            <a:ext cx="409575" cy="355600"/>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52253" name="Freeform 79"/>
          <p:cNvSpPr>
            <a:spLocks noEditPoints="1"/>
          </p:cNvSpPr>
          <p:nvPr/>
        </p:nvSpPr>
        <p:spPr bwMode="auto">
          <a:xfrm>
            <a:off x="9110663" y="3989388"/>
            <a:ext cx="358775" cy="404812"/>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92" name="矩形 91"/>
          <p:cNvSpPr/>
          <p:nvPr/>
        </p:nvSpPr>
        <p:spPr>
          <a:xfrm>
            <a:off x="5759450" y="5265738"/>
            <a:ext cx="2478088" cy="523875"/>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1988-1992</a:t>
            </a: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铜陵新华印刷厂</a:t>
            </a:r>
            <a:endParaRPr lang="zh-CN" altLang="en-US" sz="1400" b="1" dirty="0">
              <a:solidFill>
                <a:schemeClr val="tx1">
                  <a:lumMod val="60000"/>
                  <a:lumOff val="40000"/>
                </a:schemeClr>
              </a:solidFill>
              <a:latin typeface="+mn-ea"/>
              <a:ea typeface="+mn-ea"/>
              <a:cs typeface="+mn-ea"/>
              <a:sym typeface="+mn-ea"/>
            </a:endParaRPr>
          </a:p>
        </p:txBody>
      </p:sp>
      <p:sp>
        <p:nvSpPr>
          <p:cNvPr id="93" name="矩形 92"/>
          <p:cNvSpPr/>
          <p:nvPr/>
        </p:nvSpPr>
        <p:spPr>
          <a:xfrm>
            <a:off x="7731125" y="4419600"/>
            <a:ext cx="3086100" cy="738188"/>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2007-2008</a:t>
            </a: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安庆师范学院</a:t>
            </a:r>
          </a:p>
          <a:p>
            <a:pPr algn="ctr" fontAlgn="auto">
              <a:spcBef>
                <a:spcPts val="0"/>
              </a:spcBef>
              <a:spcAft>
                <a:spcPts val="0"/>
              </a:spcAft>
              <a:defRPr/>
            </a:pPr>
            <a:endParaRPr lang="zh-CN" altLang="en-US" sz="1400" b="1" dirty="0">
              <a:solidFill>
                <a:schemeClr val="tx1">
                  <a:lumMod val="60000"/>
                  <a:lumOff val="40000"/>
                </a:schemeClr>
              </a:solidFill>
              <a:latin typeface="+mn-ea"/>
              <a:ea typeface="+mn-ea"/>
              <a:cs typeface="+mn-ea"/>
            </a:endParaRPr>
          </a:p>
        </p:txBody>
      </p:sp>
      <p:sp>
        <p:nvSpPr>
          <p:cNvPr id="52256" name="Shape 50"/>
          <p:cNvSpPr/>
          <p:nvPr/>
        </p:nvSpPr>
        <p:spPr bwMode="auto">
          <a:xfrm>
            <a:off x="10785475" y="5154613"/>
            <a:ext cx="344488" cy="374650"/>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96" name="Shape 62"/>
          <p:cNvSpPr/>
          <p:nvPr/>
        </p:nvSpPr>
        <p:spPr bwMode="auto">
          <a:xfrm>
            <a:off x="8597900" y="5773738"/>
            <a:ext cx="214313" cy="268287"/>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97" name="矩形 96"/>
          <p:cNvSpPr/>
          <p:nvPr/>
        </p:nvSpPr>
        <p:spPr>
          <a:xfrm>
            <a:off x="9625013" y="5668963"/>
            <a:ext cx="2879725" cy="523875"/>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2008-</a:t>
            </a:r>
            <a:r>
              <a:rPr lang="zh-CN" altLang="zh-CN" sz="1400" b="1" dirty="0">
                <a:solidFill>
                  <a:schemeClr val="tx1">
                    <a:lumMod val="60000"/>
                    <a:lumOff val="40000"/>
                  </a:schemeClr>
                </a:solidFill>
                <a:latin typeface="+mn-ea"/>
                <a:ea typeface="+mn-ea"/>
                <a:cs typeface="+mn-ea"/>
                <a:sym typeface="+mn-ea"/>
              </a:rPr>
              <a:t>至今</a:t>
            </a:r>
            <a:endParaRPr lang="en-US" altLang="zh-CN"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上海电子信息职业技术学院</a:t>
            </a:r>
            <a:endParaRPr lang="zh-CN" altLang="en-US" sz="1400" b="1" dirty="0">
              <a:solidFill>
                <a:schemeClr val="tx1">
                  <a:lumMod val="60000"/>
                  <a:lumOff val="40000"/>
                </a:schemeClr>
              </a:solidFill>
              <a:latin typeface="+mn-ea"/>
              <a:ea typeface="+mn-ea"/>
              <a:cs typeface="+mn-ea"/>
              <a:sym typeface="+mn-ea"/>
            </a:endParaRPr>
          </a:p>
        </p:txBody>
      </p:sp>
      <p:sp>
        <p:nvSpPr>
          <p:cNvPr id="98" name="矩形 97"/>
          <p:cNvSpPr/>
          <p:nvPr/>
        </p:nvSpPr>
        <p:spPr>
          <a:xfrm>
            <a:off x="7591425" y="6057900"/>
            <a:ext cx="2390775" cy="800100"/>
          </a:xfrm>
          <a:prstGeom prst="rect">
            <a:avLst/>
          </a:prstGeom>
        </p:spPr>
        <p:txBody>
          <a:bodyPr wrap="none">
            <a:spAutoFit/>
          </a:bodyPr>
          <a:lstStyle/>
          <a:p>
            <a:pPr algn="ctr"/>
            <a:r>
              <a:rPr lang="en-US" altLang="zh-CN" sz="1400" b="1">
                <a:solidFill>
                  <a:srgbClr val="666666"/>
                </a:solidFill>
                <a:latin typeface="微软雅黑 Light" panose="020B0502040204020203" charset="-122"/>
                <a:ea typeface="微软雅黑 Light" panose="020B0502040204020203" charset="-122"/>
                <a:sym typeface="+mn-ea"/>
              </a:rPr>
              <a:t>1995-2006</a:t>
            </a:r>
          </a:p>
          <a:p>
            <a:pPr algn="ctr"/>
            <a:r>
              <a:rPr lang="zh-CN" altLang="zh-CN" sz="1400" b="1">
                <a:solidFill>
                  <a:srgbClr val="666666"/>
                </a:solidFill>
                <a:latin typeface="微软雅黑 Light" panose="020B0502040204020203" charset="-122"/>
                <a:ea typeface="微软雅黑 Light" panose="020B0502040204020203" charset="-122"/>
                <a:sym typeface="+mn-ea"/>
              </a:rPr>
              <a:t>广东省科技干部学院</a:t>
            </a:r>
            <a:endParaRPr lang="en-US" altLang="zh-CN" sz="1400" b="1">
              <a:solidFill>
                <a:srgbClr val="666666"/>
              </a:solidFill>
              <a:latin typeface="微软雅黑 Light" panose="020B0502040204020203" charset="-122"/>
              <a:ea typeface="微软雅黑 Light" panose="020B0502040204020203" charset="-122"/>
              <a:sym typeface="+mn-ea"/>
            </a:endParaRPr>
          </a:p>
          <a:p>
            <a:pPr algn="ctr"/>
            <a:r>
              <a:rPr lang="zh-CN" altLang="zh-CN" sz="1400" b="1">
                <a:solidFill>
                  <a:srgbClr val="666666"/>
                </a:solidFill>
                <a:latin typeface="微软雅黑 Light" panose="020B0502040204020203" charset="-122"/>
                <a:ea typeface="微软雅黑 Light" panose="020B0502040204020203" charset="-122"/>
                <a:sym typeface="+mn-ea"/>
              </a:rPr>
              <a:t>（广东科学技术职业学院</a:t>
            </a:r>
            <a:r>
              <a:rPr lang="zh-CN" altLang="zh-CN"/>
              <a:t>）</a:t>
            </a:r>
            <a:endParaRPr lang="zh-CN" altLang="en-US"/>
          </a:p>
        </p:txBody>
      </p:sp>
    </p:spTree>
  </p:cSld>
  <p:clrMapOvr>
    <a:masterClrMapping/>
  </p:clrMapOvr>
  <p:transition spd="slow" advTm="2000">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5427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54276"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5427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15" name="Freeform 50"/>
          <p:cNvSpPr/>
          <p:nvPr/>
        </p:nvSpPr>
        <p:spPr>
          <a:xfrm rot="16200000">
            <a:off x="133350" y="2689225"/>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49213" y="2954338"/>
            <a:ext cx="1314451"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133350" y="2635250"/>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1" name="Freeform 152"/>
          <p:cNvSpPr>
            <a:spLocks noEditPoints="1"/>
          </p:cNvSpPr>
          <p:nvPr/>
        </p:nvSpPr>
        <p:spPr bwMode="auto">
          <a:xfrm>
            <a:off x="1639888" y="2736850"/>
            <a:ext cx="295275"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492125" y="2735263"/>
            <a:ext cx="296863" cy="352425"/>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nvGrpSpPr>
          <p:cNvPr id="54283" name="Group 33"/>
          <p:cNvGrpSpPr/>
          <p:nvPr/>
        </p:nvGrpSpPr>
        <p:grpSpPr bwMode="auto">
          <a:xfrm>
            <a:off x="3659188" y="3157538"/>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54284" name="Group 81"/>
          <p:cNvGrpSpPr/>
          <p:nvPr/>
        </p:nvGrpSpPr>
        <p:grpSpPr bwMode="auto">
          <a:xfrm>
            <a:off x="3038475" y="3289300"/>
            <a:ext cx="536575" cy="534988"/>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6954" y="4310329"/>
              <a:ext cx="294179" cy="214953"/>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54285" name="Group 96"/>
          <p:cNvGrpSpPr/>
          <p:nvPr/>
        </p:nvGrpSpPr>
        <p:grpSpPr bwMode="auto">
          <a:xfrm>
            <a:off x="3146425" y="1457325"/>
            <a:ext cx="527050" cy="533400"/>
            <a:chOff x="3425803" y="3384456"/>
            <a:chExt cx="469021" cy="455593"/>
          </a:xfrm>
        </p:grpSpPr>
        <p:sp>
          <p:nvSpPr>
            <p:cNvPr id="56" name="Oval 97"/>
            <p:cNvSpPr>
              <a:spLocks noChangeAspect="1"/>
            </p:cNvSpPr>
            <p:nvPr/>
          </p:nvSpPr>
          <p:spPr>
            <a:xfrm>
              <a:off x="3425803" y="3384456"/>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7" name="Freeform 5"/>
            <p:cNvSpPr>
              <a:spLocks noEditPoints="1"/>
            </p:cNvSpPr>
            <p:nvPr/>
          </p:nvSpPr>
          <p:spPr bwMode="auto">
            <a:xfrm>
              <a:off x="3520455" y="3471236"/>
              <a:ext cx="279717" cy="27932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54286" name="矩形 68"/>
          <p:cNvSpPr>
            <a:spLocks noChangeArrowheads="1"/>
          </p:cNvSpPr>
          <p:nvPr/>
        </p:nvSpPr>
        <p:spPr bwMode="auto">
          <a:xfrm>
            <a:off x="3708400" y="1492250"/>
            <a:ext cx="1512888" cy="423065"/>
          </a:xfrm>
          <a:prstGeom prst="rect">
            <a:avLst/>
          </a:prstGeom>
          <a:noFill/>
          <a:ln w="9525">
            <a:noFill/>
            <a:miter lim="800000"/>
          </a:ln>
        </p:spPr>
        <p:txBody>
          <a:bodyPr>
            <a:spAutoFit/>
          </a:bodyPr>
          <a:lstStyle/>
          <a:p>
            <a:pPr>
              <a:lnSpc>
                <a:spcPct val="120000"/>
              </a:lnSpc>
            </a:pPr>
            <a:r>
              <a:rPr lang="zh-CN" altLang="en-US" sz="2000" b="1" dirty="0">
                <a:solidFill>
                  <a:srgbClr val="002948"/>
                </a:solidFill>
                <a:latin typeface="方正韵动中黑简体"/>
                <a:ea typeface="方正韵动中黑简体"/>
                <a:cs typeface="方正韵动中黑简体"/>
              </a:rPr>
              <a:t>专利</a:t>
            </a:r>
          </a:p>
        </p:txBody>
      </p:sp>
      <p:sp>
        <p:nvSpPr>
          <p:cNvPr id="54287" name="矩形 71"/>
          <p:cNvSpPr>
            <a:spLocks noChangeArrowheads="1"/>
          </p:cNvSpPr>
          <p:nvPr/>
        </p:nvSpPr>
        <p:spPr bwMode="auto">
          <a:xfrm>
            <a:off x="3708400" y="3289300"/>
            <a:ext cx="1185863" cy="4230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项目</a:t>
            </a:r>
          </a:p>
        </p:txBody>
      </p:sp>
      <p:sp>
        <p:nvSpPr>
          <p:cNvPr id="76" name="矩形 75"/>
          <p:cNvSpPr/>
          <p:nvPr/>
        </p:nvSpPr>
        <p:spPr>
          <a:xfrm>
            <a:off x="4446811" y="1428750"/>
            <a:ext cx="7237179" cy="1569660"/>
          </a:xfrm>
          <a:prstGeom prst="rect">
            <a:avLst/>
          </a:prstGeom>
        </p:spPr>
        <p:txBody>
          <a:bodyPr wrap="square">
            <a:spAutoFit/>
          </a:bodyPr>
          <a:lstStyle/>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物联网智能家居实验系统</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基于</a:t>
            </a:r>
            <a:r>
              <a:rPr lang="en-US" altLang="zh-CN" sz="1600" b="1" dirty="0">
                <a:latin typeface="微软雅黑" pitchFamily="34" charset="-122"/>
                <a:ea typeface="微软雅黑" pitchFamily="34" charset="-122"/>
              </a:rPr>
              <a:t>RFID</a:t>
            </a:r>
            <a:r>
              <a:rPr lang="zh-CN" altLang="zh-CN" sz="1600" b="1" dirty="0">
                <a:latin typeface="微软雅黑" pitchFamily="34" charset="-122"/>
                <a:ea typeface="微软雅黑" pitchFamily="34" charset="-122"/>
              </a:rPr>
              <a:t>物联网实验系统</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基于无线传感网络物联网实验系统</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物联网</a:t>
            </a:r>
            <a:r>
              <a:rPr lang="en-US" altLang="zh-CN" sz="1600" b="1" dirty="0">
                <a:latin typeface="微软雅黑" pitchFamily="34" charset="-122"/>
                <a:ea typeface="微软雅黑" pitchFamily="34" charset="-122"/>
              </a:rPr>
              <a:t>RFID</a:t>
            </a:r>
            <a:r>
              <a:rPr lang="zh-CN" altLang="zh-CN" sz="1600" b="1" dirty="0">
                <a:latin typeface="微软雅黑" pitchFamily="34" charset="-122"/>
                <a:ea typeface="微软雅黑" pitchFamily="34" charset="-122"/>
              </a:rPr>
              <a:t>学习站</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停车场教学示范系统</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软件著作权：积木式物联网通信系统软件</a:t>
            </a:r>
          </a:p>
        </p:txBody>
      </p:sp>
      <p:sp>
        <p:nvSpPr>
          <p:cNvPr id="78" name="矩形 77"/>
          <p:cNvSpPr/>
          <p:nvPr/>
        </p:nvSpPr>
        <p:spPr>
          <a:xfrm>
            <a:off x="4434110" y="3089275"/>
            <a:ext cx="7757889" cy="3046988"/>
          </a:xfrm>
          <a:prstGeom prst="rect">
            <a:avLst/>
          </a:prstGeom>
        </p:spPr>
        <p:txBody>
          <a:bodyPr wrap="square">
            <a:spAutoFit/>
          </a:bodyPr>
          <a:lstStyle/>
          <a:p>
            <a:pPr marL="342900" indent="-342900" fontAlgn="auto">
              <a:spcBef>
                <a:spcPts val="0"/>
              </a:spcBef>
              <a:spcAft>
                <a:spcPts val="0"/>
              </a:spcAft>
              <a:buFont typeface="+mj-lt"/>
              <a:buAutoNum type="arabicPeriod"/>
              <a:defRPr/>
            </a:pPr>
            <a:endParaRPr lang="zh-CN" altLang="en-US" sz="1600" b="1" dirty="0">
              <a:latin typeface="微软雅黑" pitchFamily="34" charset="-122"/>
              <a:ea typeface="微软雅黑" pitchFamily="34" charset="-122"/>
            </a:endParaRPr>
          </a:p>
          <a:p>
            <a:pPr marL="342900" indent="-342900" fontAlgn="auto">
              <a:spcBef>
                <a:spcPts val="0"/>
              </a:spcBef>
              <a:spcAft>
                <a:spcPts val="0"/>
              </a:spcAft>
              <a:buFont typeface="+mj-lt"/>
              <a:buAutoNum type="arabicPeriod"/>
              <a:defRPr/>
            </a:pPr>
            <a:r>
              <a:rPr lang="zh-CN" altLang="zh-CN" sz="1600" b="1" dirty="0" smtClean="0">
                <a:latin typeface="微软雅黑" pitchFamily="34" charset="-122"/>
                <a:ea typeface="微软雅黑" pitchFamily="34" charset="-122"/>
              </a:rPr>
              <a:t>上海市</a:t>
            </a:r>
            <a:r>
              <a:rPr lang="zh-CN" altLang="en-US" sz="1600" b="1" dirty="0" smtClean="0">
                <a:latin typeface="微软雅黑" pitchFamily="34" charset="-122"/>
                <a:ea typeface="微软雅黑" pitchFamily="34" charset="-122"/>
              </a:rPr>
              <a:t>教育科学研究</a:t>
            </a:r>
            <a:r>
              <a:rPr lang="zh-CN" altLang="zh-CN" sz="1600" b="1" dirty="0" smtClean="0">
                <a:latin typeface="微软雅黑" pitchFamily="34" charset="-122"/>
                <a:ea typeface="微软雅黑" pitchFamily="34" charset="-122"/>
              </a:rPr>
              <a:t>项目</a:t>
            </a:r>
            <a:r>
              <a:rPr lang="zh-CN" altLang="zh-CN" sz="1600" b="1" dirty="0">
                <a:latin typeface="微软雅黑" pitchFamily="34" charset="-122"/>
                <a:ea typeface="微软雅黑" pitchFamily="34" charset="-122"/>
              </a:rPr>
              <a:t>：高职物联网工程专业工学结合一体化学习站建设研究</a:t>
            </a:r>
          </a:p>
          <a:p>
            <a:pPr marL="342900" indent="-342900" fontAlgn="auto">
              <a:spcBef>
                <a:spcPts val="0"/>
              </a:spcBef>
              <a:spcAft>
                <a:spcPts val="0"/>
              </a:spcAft>
              <a:buFont typeface="+mj-lt"/>
              <a:buAutoNum type="arabicPeriod"/>
              <a:defRPr/>
            </a:pPr>
            <a:r>
              <a:rPr lang="zh-CN" altLang="zh-CN" sz="1600" b="1" dirty="0" smtClean="0">
                <a:latin typeface="微软雅黑" pitchFamily="34" charset="-122"/>
                <a:ea typeface="微软雅黑" pitchFamily="34" charset="-122"/>
              </a:rPr>
              <a:t>上海市</a:t>
            </a:r>
            <a:r>
              <a:rPr lang="zh-CN" altLang="en-US" sz="1600" b="1" dirty="0" smtClean="0">
                <a:latin typeface="微软雅黑" pitchFamily="34" charset="-122"/>
                <a:ea typeface="微软雅黑" pitchFamily="34" charset="-122"/>
              </a:rPr>
              <a:t>教育科学研究</a:t>
            </a:r>
            <a:r>
              <a:rPr lang="zh-CN" altLang="zh-CN" sz="1600" b="1" dirty="0" smtClean="0">
                <a:latin typeface="微软雅黑" pitchFamily="34" charset="-122"/>
                <a:ea typeface="微软雅黑" pitchFamily="34" charset="-122"/>
              </a:rPr>
              <a:t>项目：高职</a:t>
            </a:r>
            <a:r>
              <a:rPr lang="zh-CN" altLang="zh-CN" sz="1600" b="1" dirty="0">
                <a:latin typeface="微软雅黑" pitchFamily="34" charset="-122"/>
                <a:ea typeface="微软雅黑" pitchFamily="34" charset="-122"/>
              </a:rPr>
              <a:t>院校少数民族学生导师制机制研究</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上海市高等教育学会课题：校企合作共建特色工作室创新机制研究</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上海市高等教育学会课题：职教集团发展障碍与可持续发展研究</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上海市高等教育学会课题：中英计算机职业教育比较研究</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上海市职教协会课题：计算机应用技术专业</a:t>
            </a:r>
            <a:r>
              <a:rPr lang="en-US" altLang="zh-CN" sz="1600" b="1" dirty="0">
                <a:latin typeface="微软雅黑" pitchFamily="34" charset="-122"/>
                <a:ea typeface="微软雅黑" pitchFamily="34" charset="-122"/>
              </a:rPr>
              <a:t>“</a:t>
            </a:r>
            <a:r>
              <a:rPr lang="zh-CN" altLang="zh-CN" sz="1600" b="1" dirty="0">
                <a:latin typeface="微软雅黑" pitchFamily="34" charset="-122"/>
                <a:ea typeface="微软雅黑" pitchFamily="34" charset="-122"/>
              </a:rPr>
              <a:t>创业型</a:t>
            </a:r>
            <a:r>
              <a:rPr lang="en-US" altLang="zh-CN" sz="1600" b="1" dirty="0">
                <a:latin typeface="微软雅黑" pitchFamily="34" charset="-122"/>
                <a:ea typeface="微软雅黑" pitchFamily="34" charset="-122"/>
              </a:rPr>
              <a:t>”</a:t>
            </a:r>
            <a:r>
              <a:rPr lang="zh-CN" altLang="zh-CN" sz="1600" b="1" dirty="0">
                <a:latin typeface="微软雅黑" pitchFamily="34" charset="-122"/>
                <a:ea typeface="微软雅黑" pitchFamily="34" charset="-122"/>
              </a:rPr>
              <a:t>人才培养方案研究</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教育部高职高专计算机教指委课题：基于创业导向高职高专计算机应用技术专业改革方案研究</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国家教学资源库子课题：《物联网硬件》教学资源库建设</a:t>
            </a:r>
          </a:p>
          <a:p>
            <a:pPr marL="342900" indent="-342900" fontAlgn="auto">
              <a:spcBef>
                <a:spcPts val="0"/>
              </a:spcBef>
              <a:spcAft>
                <a:spcPts val="0"/>
              </a:spcAft>
              <a:buFont typeface="+mj-lt"/>
              <a:buAutoNum type="arabicPeriod"/>
              <a:defRPr/>
            </a:pPr>
            <a:r>
              <a:rPr lang="zh-CN" altLang="zh-CN" sz="1600" b="1" dirty="0">
                <a:latin typeface="微软雅黑" pitchFamily="34" charset="-122"/>
                <a:ea typeface="微软雅黑" pitchFamily="34" charset="-122"/>
              </a:rPr>
              <a:t>奉贤科委：奉贤区镇网络安全分析</a:t>
            </a:r>
          </a:p>
          <a:p>
            <a:pPr marL="342900" indent="-342900" fontAlgn="auto">
              <a:spcBef>
                <a:spcPts val="0"/>
              </a:spcBef>
              <a:spcAft>
                <a:spcPts val="0"/>
              </a:spcAft>
              <a:buFont typeface="+mj-lt"/>
              <a:buAutoNum type="arabicPeriod"/>
              <a:defRPr/>
            </a:pPr>
            <a:r>
              <a:rPr lang="en-US" altLang="zh-CN" sz="1600" b="1" dirty="0">
                <a:latin typeface="微软雅黑" pitchFamily="34" charset="-122"/>
                <a:ea typeface="微软雅黑" pitchFamily="34" charset="-122"/>
              </a:rPr>
              <a:t>Google</a:t>
            </a:r>
            <a:r>
              <a:rPr lang="zh-CN" altLang="zh-CN" sz="1600" b="1" dirty="0">
                <a:latin typeface="微软雅黑" pitchFamily="34" charset="-122"/>
                <a:ea typeface="微软雅黑" pitchFamily="34" charset="-122"/>
              </a:rPr>
              <a:t>课题：</a:t>
            </a:r>
            <a:r>
              <a:rPr lang="en-US" altLang="zh-CN" sz="1600" b="1" dirty="0">
                <a:latin typeface="微软雅黑" pitchFamily="34" charset="-122"/>
                <a:ea typeface="微软雅黑" pitchFamily="34" charset="-122"/>
              </a:rPr>
              <a:t>Python</a:t>
            </a:r>
            <a:r>
              <a:rPr lang="zh-CN" altLang="zh-CN" sz="1600" b="1" dirty="0">
                <a:latin typeface="微软雅黑" pitchFamily="34" charset="-122"/>
                <a:ea typeface="微软雅黑" pitchFamily="34" charset="-122"/>
              </a:rPr>
              <a:t>程序设计基础</a:t>
            </a:r>
          </a:p>
        </p:txBody>
      </p:sp>
      <p:sp>
        <p:nvSpPr>
          <p:cNvPr id="54290"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54291" name="TextBox 23"/>
          <p:cNvSpPr txBox="1">
            <a:spLocks noChangeArrowheads="1"/>
          </p:cNvSpPr>
          <p:nvPr/>
        </p:nvSpPr>
        <p:spPr bwMode="auto">
          <a:xfrm>
            <a:off x="2533650" y="906463"/>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2" name="矩形 1"/>
          <p:cNvSpPr/>
          <p:nvPr/>
        </p:nvSpPr>
        <p:spPr>
          <a:xfrm>
            <a:off x="131763" y="3663950"/>
            <a:ext cx="3738562" cy="1569660"/>
          </a:xfrm>
          <a:prstGeom prst="rect">
            <a:avLst/>
          </a:prstGeom>
        </p:spPr>
        <p:txBody>
          <a:bodyPr>
            <a:spAutoFit/>
          </a:bodyPr>
          <a:lstStyle/>
          <a:p>
            <a:pPr fontAlgn="auto">
              <a:spcBef>
                <a:spcPts val="0"/>
              </a:spcBef>
              <a:spcAft>
                <a:spcPts val="0"/>
              </a:spcAft>
              <a:defRPr/>
            </a:pPr>
            <a:r>
              <a:rPr lang="zh-CN" altLang="zh-CN" sz="1600" b="1" dirty="0">
                <a:latin typeface="微软雅黑" pitchFamily="34" charset="-122"/>
                <a:ea typeface="微软雅黑" pitchFamily="34" charset="-122"/>
              </a:rPr>
              <a:t>国家精品课程负责人</a:t>
            </a:r>
          </a:p>
          <a:p>
            <a:pPr fontAlgn="auto">
              <a:spcBef>
                <a:spcPts val="0"/>
              </a:spcBef>
              <a:spcAft>
                <a:spcPts val="0"/>
              </a:spcAft>
              <a:defRPr/>
            </a:pPr>
            <a:r>
              <a:rPr lang="zh-CN" altLang="zh-CN" sz="1600" b="1" dirty="0">
                <a:latin typeface="微软雅黑" pitchFamily="34" charset="-122"/>
                <a:ea typeface="微软雅黑" pitchFamily="34" charset="-122"/>
              </a:rPr>
              <a:t>上海市教学名师</a:t>
            </a:r>
          </a:p>
          <a:p>
            <a:pPr fontAlgn="auto">
              <a:spcBef>
                <a:spcPts val="0"/>
              </a:spcBef>
              <a:spcAft>
                <a:spcPts val="0"/>
              </a:spcAft>
              <a:defRPr/>
            </a:pPr>
            <a:r>
              <a:rPr lang="zh-CN" altLang="zh-CN" sz="1600" b="1" dirty="0">
                <a:latin typeface="微软雅黑" pitchFamily="34" charset="-122"/>
                <a:ea typeface="微软雅黑" pitchFamily="34" charset="-122"/>
              </a:rPr>
              <a:t>上海市教学团队负责人</a:t>
            </a:r>
          </a:p>
          <a:p>
            <a:pPr fontAlgn="auto">
              <a:spcBef>
                <a:spcPts val="0"/>
              </a:spcBef>
              <a:spcAft>
                <a:spcPts val="0"/>
              </a:spcAft>
              <a:defRPr/>
            </a:pPr>
            <a:r>
              <a:rPr lang="zh-CN" altLang="zh-CN" sz="1600" b="1" dirty="0">
                <a:latin typeface="微软雅黑" pitchFamily="34" charset="-122"/>
                <a:ea typeface="微软雅黑" pitchFamily="34" charset="-122"/>
              </a:rPr>
              <a:t>上海市教学成果奖二等奖</a:t>
            </a:r>
          </a:p>
          <a:p>
            <a:pPr fontAlgn="auto">
              <a:spcBef>
                <a:spcPts val="0"/>
              </a:spcBef>
              <a:spcAft>
                <a:spcPts val="0"/>
              </a:spcAft>
              <a:defRPr/>
            </a:pPr>
            <a:r>
              <a:rPr lang="zh-CN" altLang="en-US" sz="1600" b="1" dirty="0">
                <a:latin typeface="微软雅黑" pitchFamily="34" charset="-122"/>
                <a:ea typeface="微软雅黑" pitchFamily="34" charset="-122"/>
                <a:sym typeface="+mn-ea"/>
              </a:rPr>
              <a:t>上海第二工业大学兼职教授</a:t>
            </a:r>
          </a:p>
          <a:p>
            <a:pPr fontAlgn="auto">
              <a:spcBef>
                <a:spcPts val="0"/>
              </a:spcBef>
              <a:spcAft>
                <a:spcPts val="0"/>
              </a:spcAft>
              <a:defRPr/>
            </a:pPr>
            <a:r>
              <a:rPr lang="zh-CN" altLang="en-US" sz="1600" b="1" dirty="0">
                <a:latin typeface="微软雅黑" pitchFamily="34" charset="-122"/>
                <a:ea typeface="微软雅黑" pitchFamily="34" charset="-122"/>
                <a:sym typeface="+mn-ea"/>
              </a:rPr>
              <a:t>上海应用技术大学兼职研究生导师</a:t>
            </a:r>
          </a:p>
        </p:txBody>
      </p:sp>
    </p:spTree>
  </p:cSld>
  <p:clrMapOvr>
    <a:masterClrMapping/>
  </p:clrMapOvr>
  <p:transition spd="slow" advTm="2000">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56323"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56324"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56325"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20913" y="5381625"/>
            <a:ext cx="5121275"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56327"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56328"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俞玉莲</a:t>
              </a: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通信与信息工程学院</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1979.10</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51010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181733" y="3633338"/>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通信技术</a:t>
              </a:r>
            </a:p>
          </p:txBody>
        </p:sp>
        <p:sp>
          <p:nvSpPr>
            <p:cNvPr id="48" name="TextBox 19"/>
            <p:cNvSpPr txBox="1"/>
            <p:nvPr/>
          </p:nvSpPr>
          <p:spPr>
            <a:xfrm>
              <a:off x="7015121" y="3549472"/>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信号与信息处理</a:t>
              </a: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56333" name="组合 215"/>
          <p:cNvGrpSpPr/>
          <p:nvPr/>
        </p:nvGrpSpPr>
        <p:grpSpPr bwMode="auto">
          <a:xfrm>
            <a:off x="-115888" y="3789363"/>
            <a:ext cx="3738563" cy="2222500"/>
            <a:chOff x="-115410" y="3789751"/>
            <a:chExt cx="3738819" cy="2222201"/>
          </a:xfrm>
        </p:grpSpPr>
        <p:grpSp>
          <p:nvGrpSpPr>
            <p:cNvPr id="56358" name="Group 35"/>
            <p:cNvGrpSpPr/>
            <p:nvPr/>
          </p:nvGrpSpPr>
          <p:grpSpPr bwMode="auto">
            <a:xfrm>
              <a:off x="461639" y="4679759"/>
              <a:ext cx="1241025" cy="266767"/>
              <a:chOff x="769938" y="2456536"/>
              <a:chExt cx="1613466" cy="345642"/>
            </a:xfrm>
          </p:grpSpPr>
          <p:sp>
            <p:nvSpPr>
              <p:cNvPr id="116" name="Notched Right Arrow 32"/>
              <p:cNvSpPr/>
              <p:nvPr/>
            </p:nvSpPr>
            <p:spPr>
              <a:xfrm>
                <a:off x="768968" y="2457131"/>
                <a:ext cx="1614097" cy="345509"/>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1070" y="2535281"/>
                <a:ext cx="189894" cy="189207"/>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56359" name="Group 40"/>
            <p:cNvGrpSpPr/>
            <p:nvPr/>
          </p:nvGrpSpPr>
          <p:grpSpPr bwMode="auto">
            <a:xfrm>
              <a:off x="2067317" y="4715270"/>
              <a:ext cx="1241025" cy="266767"/>
              <a:chOff x="769938" y="2456536"/>
              <a:chExt cx="1613466" cy="345642"/>
            </a:xfrm>
          </p:grpSpPr>
          <p:sp>
            <p:nvSpPr>
              <p:cNvPr id="122" name="Notched Right Arrow 41"/>
              <p:cNvSpPr/>
              <p:nvPr/>
            </p:nvSpPr>
            <p:spPr>
              <a:xfrm>
                <a:off x="770244" y="2456365"/>
                <a:ext cx="1614097" cy="345509"/>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2346" y="2534516"/>
                <a:ext cx="189894" cy="189207"/>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56360" name="TextBox 129"/>
            <p:cNvSpPr txBox="1">
              <a:spLocks noChangeArrowheads="1"/>
            </p:cNvSpPr>
            <p:nvPr/>
          </p:nvSpPr>
          <p:spPr bwMode="auto">
            <a:xfrm>
              <a:off x="-115410" y="5080430"/>
              <a:ext cx="2370338" cy="835660"/>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1998.9～2002.7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上海师范大学</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通信工程专业 </a:t>
              </a:r>
            </a:p>
          </p:txBody>
        </p:sp>
        <p:sp>
          <p:nvSpPr>
            <p:cNvPr id="132" name="TextBox 131"/>
            <p:cNvSpPr txBox="1"/>
            <p:nvPr/>
          </p:nvSpPr>
          <p:spPr>
            <a:xfrm>
              <a:off x="1918317" y="5224658"/>
              <a:ext cx="1705092" cy="787294"/>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2002.9～2005.7  上海师范大学</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通信与信息系统</a:t>
              </a:r>
            </a:p>
          </p:txBody>
        </p:sp>
        <p:cxnSp>
          <p:nvCxnSpPr>
            <p:cNvPr id="135" name="Straight Connector 74"/>
            <p:cNvCxnSpPr>
              <a:stCxn id="141" idx="7"/>
            </p:cNvCxnSpPr>
            <p:nvPr/>
          </p:nvCxnSpPr>
          <p:spPr>
            <a:xfrm flipH="1">
              <a:off x="1057833" y="4310381"/>
              <a:ext cx="7939" cy="506344"/>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a:stCxn id="144" idx="7"/>
            </p:cNvCxnSpPr>
            <p:nvPr/>
          </p:nvCxnSpPr>
          <p:spPr>
            <a:xfrm flipH="1">
              <a:off x="2666081" y="4332603"/>
              <a:ext cx="7938" cy="506344"/>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6364" name="Group 68"/>
            <p:cNvGrpSpPr/>
            <p:nvPr/>
          </p:nvGrpSpPr>
          <p:grpSpPr bwMode="auto">
            <a:xfrm>
              <a:off x="850517" y="3789751"/>
              <a:ext cx="429896" cy="431369"/>
              <a:chOff x="1295010" y="1424373"/>
              <a:chExt cx="558911" cy="558911"/>
            </a:xfrm>
          </p:grpSpPr>
          <p:sp>
            <p:nvSpPr>
              <p:cNvPr id="141" name="Teardrop 64"/>
              <p:cNvSpPr/>
              <p:nvPr/>
            </p:nvSpPr>
            <p:spPr>
              <a:xfrm rot="8100000">
                <a:off x="1294152" y="1424373"/>
                <a:ext cx="559360" cy="5593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0059" y="1576561"/>
                <a:ext cx="307546" cy="246792"/>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56365" name="Group 75"/>
            <p:cNvGrpSpPr/>
            <p:nvPr/>
          </p:nvGrpSpPr>
          <p:grpSpPr bwMode="auto">
            <a:xfrm>
              <a:off x="2458342" y="3812590"/>
              <a:ext cx="429896" cy="431369"/>
              <a:chOff x="4279638" y="1408107"/>
              <a:chExt cx="558911" cy="558912"/>
            </a:xfrm>
          </p:grpSpPr>
          <p:sp>
            <p:nvSpPr>
              <p:cNvPr id="144" name="Teardrop 87"/>
              <p:cNvSpPr/>
              <p:nvPr/>
            </p:nvSpPr>
            <p:spPr>
              <a:xfrm rot="8100000">
                <a:off x="4279329" y="1407308"/>
                <a:ext cx="559361" cy="559395"/>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134" y="1598571"/>
                <a:ext cx="266263" cy="199491"/>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8153" y="3956416"/>
              <a:ext cx="106369" cy="195237"/>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56334"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56335" name="TextBox 23"/>
          <p:cNvSpPr txBox="1">
            <a:spLocks noChangeArrowheads="1"/>
          </p:cNvSpPr>
          <p:nvPr/>
        </p:nvSpPr>
        <p:spPr bwMode="auto">
          <a:xfrm>
            <a:off x="5154613" y="3382963"/>
            <a:ext cx="2335212"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56336" name="Group 52"/>
          <p:cNvGrpSpPr/>
          <p:nvPr/>
        </p:nvGrpSpPr>
        <p:grpSpPr bwMode="auto">
          <a:xfrm>
            <a:off x="5910263" y="4032250"/>
            <a:ext cx="5816600" cy="2252663"/>
            <a:chOff x="2244725" y="1243013"/>
            <a:chExt cx="5264150" cy="4351338"/>
          </a:xfrm>
        </p:grpSpPr>
        <p:sp>
          <p:nvSpPr>
            <p:cNvPr id="200" name="Freeform 5"/>
            <p:cNvSpPr/>
            <p:nvPr/>
          </p:nvSpPr>
          <p:spPr bwMode="auto">
            <a:xfrm>
              <a:off x="5896873" y="1604858"/>
              <a:ext cx="945363" cy="2293728"/>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09948" y="3386484"/>
              <a:ext cx="2593284" cy="2207867"/>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2599"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6136" y="1276745"/>
              <a:ext cx="482739" cy="619429"/>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9362" y="1604858"/>
              <a:ext cx="212635" cy="291317"/>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5529" y="1243013"/>
              <a:ext cx="199705" cy="193189"/>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56337" name="Freeform 79"/>
          <p:cNvSpPr>
            <a:spLocks noEditPoints="1"/>
          </p:cNvSpPr>
          <p:nvPr/>
        </p:nvSpPr>
        <p:spPr bwMode="auto">
          <a:xfrm>
            <a:off x="7904163" y="3692525"/>
            <a:ext cx="357187" cy="404813"/>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12" name="矩形 211"/>
          <p:cNvSpPr/>
          <p:nvPr/>
        </p:nvSpPr>
        <p:spPr>
          <a:xfrm>
            <a:off x="6632575" y="4194175"/>
            <a:ext cx="3084513" cy="738188"/>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2005.7—至今    上海电子信息职业技术学院    专任教师\专业主任</a:t>
            </a:r>
            <a:endParaRPr lang="zh-CN" altLang="en-US" sz="1400" b="1" dirty="0">
              <a:solidFill>
                <a:schemeClr val="tx1">
                  <a:lumMod val="60000"/>
                  <a:lumOff val="40000"/>
                </a:schemeClr>
              </a:solidFill>
              <a:latin typeface="+mn-ea"/>
              <a:ea typeface="+mn-ea"/>
              <a:cs typeface="+mn-ea"/>
            </a:endParaRPr>
          </a:p>
          <a:p>
            <a:pPr algn="ctr" fontAlgn="auto">
              <a:spcBef>
                <a:spcPts val="0"/>
              </a:spcBef>
              <a:spcAft>
                <a:spcPts val="0"/>
              </a:spcAft>
              <a:defRPr/>
            </a:pPr>
            <a:endParaRPr lang="zh-CN" altLang="en-US" sz="1400" b="1" dirty="0">
              <a:solidFill>
                <a:schemeClr val="tx1">
                  <a:lumMod val="60000"/>
                  <a:lumOff val="40000"/>
                </a:schemeClr>
              </a:solidFill>
              <a:latin typeface="+mn-ea"/>
              <a:ea typeface="+mn-ea"/>
              <a:cs typeface="+mn-ea"/>
            </a:endParaRPr>
          </a:p>
        </p:txBody>
      </p:sp>
      <p:sp>
        <p:nvSpPr>
          <p:cNvPr id="56339" name="Shape 50"/>
          <p:cNvSpPr/>
          <p:nvPr/>
        </p:nvSpPr>
        <p:spPr bwMode="auto">
          <a:xfrm>
            <a:off x="10048875" y="5314950"/>
            <a:ext cx="344488" cy="373063"/>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3" name="矩形 2"/>
          <p:cNvSpPr/>
          <p:nvPr/>
        </p:nvSpPr>
        <p:spPr>
          <a:xfrm>
            <a:off x="8210550" y="5838825"/>
            <a:ext cx="3486150" cy="5207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2012.9—2013.8  上海三维通信有限公司产学研践习  实践项目：移动通信网络工程</a:t>
            </a:r>
          </a:p>
        </p:txBody>
      </p:sp>
      <p:grpSp>
        <p:nvGrpSpPr>
          <p:cNvPr id="56341" name="组合 1"/>
          <p:cNvGrpSpPr/>
          <p:nvPr/>
        </p:nvGrpSpPr>
        <p:grpSpPr bwMode="auto">
          <a:xfrm>
            <a:off x="3221038" y="3732213"/>
            <a:ext cx="2422525" cy="2141537"/>
            <a:chOff x="5556" y="5878"/>
            <a:chExt cx="3815" cy="3372"/>
          </a:xfrm>
        </p:grpSpPr>
        <p:grpSp>
          <p:nvGrpSpPr>
            <p:cNvPr id="56342" name="Group 36"/>
            <p:cNvGrpSpPr/>
            <p:nvPr/>
          </p:nvGrpSpPr>
          <p:grpSpPr bwMode="auto">
            <a:xfrm>
              <a:off x="6400" y="7433"/>
              <a:ext cx="1954" cy="420"/>
              <a:chOff x="769938" y="2456536"/>
              <a:chExt cx="1613466" cy="345642"/>
            </a:xfrm>
          </p:grpSpPr>
          <p:sp>
            <p:nvSpPr>
              <p:cNvPr id="119" name="Notched Right Arrow 37"/>
              <p:cNvSpPr/>
              <p:nvPr/>
            </p:nvSpPr>
            <p:spPr>
              <a:xfrm>
                <a:off x="770764" y="2456347"/>
                <a:ext cx="1612227" cy="345591"/>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2951" y="2534516"/>
                <a:ext cx="187853" cy="1892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56343" name="Group 72"/>
            <p:cNvGrpSpPr/>
            <p:nvPr/>
          </p:nvGrpSpPr>
          <p:grpSpPr bwMode="auto">
            <a:xfrm>
              <a:off x="7014" y="8571"/>
              <a:ext cx="677" cy="679"/>
              <a:chOff x="2786729" y="3449350"/>
              <a:chExt cx="558911" cy="558911"/>
            </a:xfrm>
          </p:grpSpPr>
          <p:sp>
            <p:nvSpPr>
              <p:cNvPr id="153" name="Teardrop 97"/>
              <p:cNvSpPr/>
              <p:nvPr/>
            </p:nvSpPr>
            <p:spPr>
              <a:xfrm rot="18900000">
                <a:off x="2786316" y="3448610"/>
                <a:ext cx="559324" cy="55965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5878" y="3615271"/>
                <a:ext cx="222904" cy="220156"/>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56344" name="组合 174"/>
            <p:cNvGrpSpPr/>
            <p:nvPr/>
          </p:nvGrpSpPr>
          <p:grpSpPr bwMode="auto">
            <a:xfrm>
              <a:off x="5556" y="5878"/>
              <a:ext cx="3815" cy="1727"/>
              <a:chOff x="-1179986" y="2483615"/>
              <a:chExt cx="3794982" cy="2612921"/>
            </a:xfrm>
          </p:grpSpPr>
          <p:sp>
            <p:nvSpPr>
              <p:cNvPr id="56346" name="TextBox 105"/>
              <p:cNvSpPr txBox="1">
                <a:spLocks noChangeArrowheads="1"/>
              </p:cNvSpPr>
              <p:nvPr/>
            </p:nvSpPr>
            <p:spPr bwMode="auto">
              <a:xfrm>
                <a:off x="-1179986" y="2483615"/>
                <a:ext cx="3794982" cy="2346631"/>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2013.9～2014.7  </a:t>
                </a:r>
              </a:p>
              <a:p>
                <a:pPr algn="ctr"/>
                <a:r>
                  <a:rPr lang="zh-CN" altLang="en-US" sz="1600" b="1">
                    <a:solidFill>
                      <a:schemeClr val="accent2"/>
                    </a:solidFill>
                    <a:latin typeface="微软雅黑" panose="020B0503020204020204" pitchFamily="34" charset="-122"/>
                    <a:ea typeface="微软雅黑" panose="020B0503020204020204" pitchFamily="34" charset="-122"/>
                  </a:rPr>
                  <a:t>华东理工大学</a:t>
                </a:r>
              </a:p>
              <a:p>
                <a:pPr algn="ctr"/>
                <a:r>
                  <a:rPr lang="zh-CN" altLang="en-US" sz="1600" b="1">
                    <a:solidFill>
                      <a:schemeClr val="accent2"/>
                    </a:solidFill>
                    <a:latin typeface="微软雅黑" panose="020B0503020204020204" pitchFamily="34" charset="-122"/>
                    <a:ea typeface="微软雅黑" panose="020B0503020204020204" pitchFamily="34" charset="-122"/>
                  </a:rPr>
                  <a:t>访问学者</a:t>
                </a:r>
              </a:p>
              <a:p>
                <a:pPr algn="ctr"/>
                <a:r>
                  <a:rPr lang="zh-CN" altLang="en-US" sz="1600" b="1">
                    <a:solidFill>
                      <a:schemeClr val="accent2"/>
                    </a:solidFill>
                    <a:latin typeface="微软雅黑" panose="020B0503020204020204" pitchFamily="34" charset="-122"/>
                    <a:ea typeface="微软雅黑" panose="020B0503020204020204" pitchFamily="34" charset="-122"/>
                  </a:rPr>
                  <a:t>模式识别与智能系统</a:t>
                </a:r>
              </a:p>
            </p:txBody>
          </p:sp>
          <p:sp>
            <p:nvSpPr>
              <p:cNvPr id="6" name="矩形 5"/>
              <p:cNvSpPr/>
              <p:nvPr/>
            </p:nvSpPr>
            <p:spPr>
              <a:xfrm>
                <a:off x="1456109" y="4756534"/>
                <a:ext cx="184029" cy="340371"/>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6" y="7685"/>
              <a:ext cx="10" cy="777"/>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2000">
    <p:zoom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58371"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58372"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58373"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4378570" y="2732088"/>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8" name="Freeform 55"/>
          <p:cNvSpPr/>
          <p:nvPr/>
        </p:nvSpPr>
        <p:spPr>
          <a:xfrm rot="16200000">
            <a:off x="3711576" y="31892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3" name="Freeform 52"/>
          <p:cNvSpPr/>
          <p:nvPr/>
        </p:nvSpPr>
        <p:spPr>
          <a:xfrm rot="16200000">
            <a:off x="2643188" y="31797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 name="Freeform 51"/>
          <p:cNvSpPr/>
          <p:nvPr/>
        </p:nvSpPr>
        <p:spPr>
          <a:xfrm rot="16200000">
            <a:off x="1439862" y="31813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63500" y="3411538"/>
            <a:ext cx="4708525" cy="39687"/>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9" name="Freeform 53"/>
          <p:cNvSpPr/>
          <p:nvPr/>
        </p:nvSpPr>
        <p:spPr>
          <a:xfrm rot="16200000">
            <a:off x="1439863" y="3125788"/>
            <a:ext cx="1014412"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0" name="Freeform 68"/>
          <p:cNvSpPr/>
          <p:nvPr/>
        </p:nvSpPr>
        <p:spPr>
          <a:xfrm rot="16200000">
            <a:off x="2643981"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1" name="Freeform 71"/>
          <p:cNvSpPr/>
          <p:nvPr/>
        </p:nvSpPr>
        <p:spPr>
          <a:xfrm rot="16200000">
            <a:off x="3724276" y="31257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2" name="Arc 30"/>
          <p:cNvSpPr/>
          <p:nvPr/>
        </p:nvSpPr>
        <p:spPr>
          <a:xfrm rot="19051047">
            <a:off x="777875" y="2608263"/>
            <a:ext cx="1071563" cy="13731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3" name="Arc 31"/>
          <p:cNvSpPr/>
          <p:nvPr/>
        </p:nvSpPr>
        <p:spPr>
          <a:xfrm rot="19051047">
            <a:off x="2089150" y="2657475"/>
            <a:ext cx="1073150"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4" name="Arc 32"/>
          <p:cNvSpPr/>
          <p:nvPr/>
        </p:nvSpPr>
        <p:spPr>
          <a:xfrm rot="19051047">
            <a:off x="3197225" y="2630488"/>
            <a:ext cx="1071563"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58387" name="Text Placeholder 3"/>
          <p:cNvSpPr txBox="1">
            <a:spLocks noChangeArrowheads="1"/>
          </p:cNvSpPr>
          <p:nvPr/>
        </p:nvSpPr>
        <p:spPr bwMode="auto">
          <a:xfrm>
            <a:off x="522288" y="4062413"/>
            <a:ext cx="500062" cy="246062"/>
          </a:xfrm>
          <a:prstGeom prst="rect">
            <a:avLst/>
          </a:prstGeom>
          <a:noFill/>
          <a:ln w="9525">
            <a:noFill/>
            <a:miter lim="800000"/>
          </a:ln>
        </p:spPr>
        <p:txBody>
          <a:bodyPr wrap="none" lIns="0" tIns="0" rIns="0" bIns="0" anchor="ctr">
            <a:spAutoFit/>
          </a:bodyPr>
          <a:lstStyle/>
          <a:p>
            <a:pPr algn="ctr" defTabSz="1217930">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2013</a:t>
            </a:r>
          </a:p>
        </p:txBody>
      </p:sp>
      <p:sp>
        <p:nvSpPr>
          <p:cNvPr id="58388" name="Text Placeholder 3"/>
          <p:cNvSpPr txBox="1">
            <a:spLocks noChangeArrowheads="1"/>
          </p:cNvSpPr>
          <p:nvPr/>
        </p:nvSpPr>
        <p:spPr bwMode="auto">
          <a:xfrm>
            <a:off x="1611313" y="4051300"/>
            <a:ext cx="693737" cy="246063"/>
          </a:xfrm>
          <a:prstGeom prst="rect">
            <a:avLst/>
          </a:prstGeom>
          <a:noFill/>
          <a:ln w="9525">
            <a:noFill/>
            <a:miter lim="800000"/>
          </a:ln>
        </p:spPr>
        <p:txBody>
          <a:bodyPr lIns="0" tIns="0" rIns="0" bIns="0" anchor="ctr">
            <a:spAutoFit/>
          </a:bodyPr>
          <a:lstStyle/>
          <a:p>
            <a:pPr algn="ctr" defTabSz="1217930">
              <a:spcBef>
                <a:spcPct val="20000"/>
              </a:spcBef>
            </a:pPr>
            <a:r>
              <a:rPr lang="en-US" altLang="zh-CN" sz="1600" b="1">
                <a:solidFill>
                  <a:schemeClr val="accent2"/>
                </a:solidFill>
                <a:latin typeface="微软雅黑" panose="020B0503020204020204" pitchFamily="34" charset="-122"/>
                <a:ea typeface="微软雅黑" panose="020B0503020204020204" pitchFamily="34" charset="-122"/>
              </a:rPr>
              <a:t>2015</a:t>
            </a:r>
          </a:p>
        </p:txBody>
      </p:sp>
      <p:sp>
        <p:nvSpPr>
          <p:cNvPr id="58389" name="Text Placeholder 3"/>
          <p:cNvSpPr txBox="1">
            <a:spLocks noChangeArrowheads="1"/>
          </p:cNvSpPr>
          <p:nvPr/>
        </p:nvSpPr>
        <p:spPr bwMode="auto">
          <a:xfrm>
            <a:off x="2882900" y="4056063"/>
            <a:ext cx="596900" cy="246062"/>
          </a:xfrm>
          <a:prstGeom prst="rect">
            <a:avLst/>
          </a:prstGeom>
          <a:noFill/>
          <a:ln w="9525">
            <a:noFill/>
            <a:miter lim="800000"/>
          </a:ln>
        </p:spPr>
        <p:txBody>
          <a:bodyPr lIns="0" tIns="0" rIns="0" bIns="0">
            <a:spAutoFit/>
          </a:bodyPr>
          <a:lstStyle/>
          <a:p>
            <a:pPr algn="ctr" defTabSz="1217930">
              <a:spcBef>
                <a:spcPct val="20000"/>
              </a:spcBef>
            </a:pPr>
            <a:r>
              <a:rPr lang="en-US" altLang="zh-CN" sz="1600" b="1">
                <a:solidFill>
                  <a:srgbClr val="6B6B6B"/>
                </a:solidFill>
                <a:latin typeface="微软雅黑" panose="020B0503020204020204" pitchFamily="34" charset="-122"/>
                <a:ea typeface="微软雅黑" panose="020B0503020204020204" pitchFamily="34" charset="-122"/>
              </a:rPr>
              <a:t>2017</a:t>
            </a:r>
          </a:p>
        </p:txBody>
      </p:sp>
      <p:sp>
        <p:nvSpPr>
          <p:cNvPr id="28" name="Text Placeholder 3"/>
          <p:cNvSpPr txBox="1"/>
          <p:nvPr/>
        </p:nvSpPr>
        <p:spPr>
          <a:xfrm>
            <a:off x="4002088" y="4067175"/>
            <a:ext cx="460375" cy="225425"/>
          </a:xfrm>
          <a:prstGeom prst="rect">
            <a:avLst/>
          </a:prstGeom>
        </p:spPr>
        <p:txBody>
          <a:bodyPr wrap="none" lIns="0" tIns="0" rIns="0" bIns="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1465" b="1" dirty="0" smtClean="0">
                <a:solidFill>
                  <a:schemeClr val="accent4"/>
                </a:solidFill>
                <a:latin typeface="微软雅黑" panose="020B0503020204020204" pitchFamily="34" charset="-122"/>
                <a:ea typeface="微软雅黑" panose="020B0503020204020204" pitchFamily="34" charset="-122"/>
              </a:rPr>
              <a:t>2018</a:t>
            </a:r>
            <a:endParaRPr lang="en-US" sz="1465" b="1" dirty="0">
              <a:solidFill>
                <a:schemeClr val="accent4"/>
              </a:solidFill>
              <a:latin typeface="微软雅黑" panose="020B0503020204020204" pitchFamily="34" charset="-122"/>
              <a:ea typeface="微软雅黑" panose="020B0503020204020204" pitchFamily="34" charset="-122"/>
            </a:endParaRPr>
          </a:p>
        </p:txBody>
      </p:sp>
      <p:sp>
        <p:nvSpPr>
          <p:cNvPr id="29" name="Freeform 152"/>
          <p:cNvSpPr>
            <a:spLocks noEditPoints="1"/>
          </p:cNvSpPr>
          <p:nvPr/>
        </p:nvSpPr>
        <p:spPr bwMode="auto">
          <a:xfrm>
            <a:off x="4075113"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0" name="Freeform 152"/>
          <p:cNvSpPr>
            <a:spLocks noEditPoints="1"/>
          </p:cNvSpPr>
          <p:nvPr/>
        </p:nvSpPr>
        <p:spPr bwMode="auto">
          <a:xfrm>
            <a:off x="299402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1"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571500" y="4491038"/>
            <a:ext cx="398463" cy="2070100"/>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院级精品课程课程负责人</a:t>
            </a:r>
          </a:p>
        </p:txBody>
      </p:sp>
      <p:sp>
        <p:nvSpPr>
          <p:cNvPr id="36" name="矩形 35"/>
          <p:cNvSpPr/>
          <p:nvPr/>
        </p:nvSpPr>
        <p:spPr>
          <a:xfrm>
            <a:off x="3600450" y="4437063"/>
            <a:ext cx="1044575" cy="2457450"/>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1.全国职业院校技能大赛《移动互联网应用软件开发》赛项团体二等奖，第一指导教师</a:t>
            </a:r>
          </a:p>
          <a:p>
            <a:pPr fontAlgn="auto">
              <a:spcBef>
                <a:spcPts val="0"/>
              </a:spcBef>
              <a:spcAft>
                <a:spcPts val="0"/>
              </a:spcAft>
              <a:defRPr/>
            </a:pPr>
            <a:endPar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p:txBody>
      </p:sp>
      <p:grpSp>
        <p:nvGrpSpPr>
          <p:cNvPr id="58398" name="Group 33"/>
          <p:cNvGrpSpPr/>
          <p:nvPr/>
        </p:nvGrpSpPr>
        <p:grpSpPr bwMode="auto">
          <a:xfrm>
            <a:off x="5759695" y="3157538"/>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58399" name="Group 81"/>
          <p:cNvGrpSpPr/>
          <p:nvPr/>
        </p:nvGrpSpPr>
        <p:grpSpPr bwMode="auto">
          <a:xfrm>
            <a:off x="5138982" y="3387739"/>
            <a:ext cx="536575" cy="533400"/>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6954" y="4310687"/>
              <a:ext cx="294179"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58400" name="Group 93"/>
          <p:cNvGrpSpPr/>
          <p:nvPr/>
        </p:nvGrpSpPr>
        <p:grpSpPr bwMode="auto">
          <a:xfrm>
            <a:off x="5238995" y="1517650"/>
            <a:ext cx="542925" cy="533400"/>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081" y="4270009"/>
              <a:ext cx="200225" cy="29559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58401" name="矩形 70"/>
          <p:cNvSpPr>
            <a:spLocks noChangeArrowheads="1"/>
          </p:cNvSpPr>
          <p:nvPr/>
        </p:nvSpPr>
        <p:spPr bwMode="auto">
          <a:xfrm>
            <a:off x="5808907" y="1554163"/>
            <a:ext cx="1512888" cy="423065"/>
          </a:xfrm>
          <a:prstGeom prst="rect">
            <a:avLst/>
          </a:prstGeom>
          <a:noFill/>
          <a:ln w="9525">
            <a:noFill/>
            <a:miter lim="800000"/>
          </a:ln>
        </p:spPr>
        <p:txBody>
          <a:bodyPr>
            <a:spAutoFit/>
          </a:bodyPr>
          <a:lstStyle/>
          <a:p>
            <a:pPr>
              <a:lnSpc>
                <a:spcPct val="120000"/>
              </a:lnSpc>
            </a:pPr>
            <a:r>
              <a:rPr lang="zh-CN" altLang="en-US" sz="2000" b="1" dirty="0">
                <a:solidFill>
                  <a:srgbClr val="002948"/>
                </a:solidFill>
                <a:latin typeface="方正韵动中黑简体"/>
                <a:ea typeface="方正韵动中黑简体"/>
                <a:cs typeface="方正韵动中黑简体"/>
              </a:rPr>
              <a:t>论文</a:t>
            </a:r>
          </a:p>
        </p:txBody>
      </p:sp>
      <p:sp>
        <p:nvSpPr>
          <p:cNvPr id="58402" name="矩形 71"/>
          <p:cNvSpPr>
            <a:spLocks noChangeArrowheads="1"/>
          </p:cNvSpPr>
          <p:nvPr/>
        </p:nvSpPr>
        <p:spPr bwMode="auto">
          <a:xfrm>
            <a:off x="5759695" y="3451239"/>
            <a:ext cx="1184275" cy="4230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项目</a:t>
            </a:r>
          </a:p>
        </p:txBody>
      </p:sp>
      <p:sp>
        <p:nvSpPr>
          <p:cNvPr id="77" name="矩形 76"/>
          <p:cNvSpPr/>
          <p:nvPr/>
        </p:nvSpPr>
        <p:spPr>
          <a:xfrm>
            <a:off x="6545943" y="1481138"/>
            <a:ext cx="5167086" cy="1077218"/>
          </a:xfrm>
          <a:prstGeom prst="rect">
            <a:avLst/>
          </a:prstGeom>
        </p:spPr>
        <p:txBody>
          <a:bodyPr wrap="square">
            <a:spAutoFit/>
          </a:bodyPr>
          <a:lstStyle/>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《一种改进的分形图像压缩算法》</a:t>
            </a:r>
            <a:r>
              <a:rPr lang="zh-CN" altLang="en-US" sz="1600" b="1" dirty="0">
                <a:latin typeface="微软雅黑" pitchFamily="34" charset="-122"/>
                <a:ea typeface="微软雅黑" pitchFamily="34" charset="-122"/>
                <a:cs typeface="方正兰亭准黑_GBK"/>
              </a:rPr>
              <a:t>，发表于《信息技术》，2015年出版。</a:t>
            </a:r>
          </a:p>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《基于加权K-最近邻分类的手写数字识别》</a:t>
            </a:r>
            <a:r>
              <a:rPr lang="zh-CN" altLang="en-US" sz="1600" b="1" dirty="0">
                <a:latin typeface="微软雅黑" pitchFamily="34" charset="-122"/>
                <a:ea typeface="微软雅黑" pitchFamily="34" charset="-122"/>
                <a:cs typeface="方正兰亭准黑_GBK"/>
              </a:rPr>
              <a:t>，发表于《科技信息》，2018年出版</a:t>
            </a:r>
          </a:p>
        </p:txBody>
      </p:sp>
      <p:sp>
        <p:nvSpPr>
          <p:cNvPr id="78" name="矩形 77"/>
          <p:cNvSpPr/>
          <p:nvPr/>
        </p:nvSpPr>
        <p:spPr>
          <a:xfrm>
            <a:off x="6506552" y="3451239"/>
            <a:ext cx="5426327" cy="2062103"/>
          </a:xfrm>
          <a:prstGeom prst="rect">
            <a:avLst/>
          </a:prstGeom>
        </p:spPr>
        <p:txBody>
          <a:bodyPr wrap="square">
            <a:spAutoFit/>
          </a:bodyPr>
          <a:lstStyle/>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基于</a:t>
            </a:r>
            <a:r>
              <a:rPr lang="zh-CN" altLang="en-US" sz="1600" b="1" dirty="0">
                <a:latin typeface="微软雅黑" pitchFamily="34" charset="-122"/>
                <a:ea typeface="微软雅黑" pitchFamily="34" charset="-122"/>
              </a:rPr>
              <a:t>仿真软件的移动通信技术课程实验开发，上海电子信息职业技术学院。</a:t>
            </a:r>
          </a:p>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基于</a:t>
            </a:r>
            <a:r>
              <a:rPr lang="zh-CN" altLang="en-US" sz="1600" b="1" dirty="0">
                <a:latin typeface="微软雅黑" pitchFamily="34" charset="-122"/>
                <a:ea typeface="微软雅黑" pitchFamily="34" charset="-122"/>
              </a:rPr>
              <a:t>web的考勤</a:t>
            </a:r>
            <a:r>
              <a:rPr lang="zh-CN" altLang="en-US" sz="1600" b="1" dirty="0" smtClean="0">
                <a:latin typeface="微软雅黑" pitchFamily="34" charset="-122"/>
                <a:ea typeface="微软雅黑" pitchFamily="34" charset="-122"/>
              </a:rPr>
              <a:t>管理系统，</a:t>
            </a:r>
            <a:r>
              <a:rPr lang="zh-CN" altLang="en-US" sz="1600" b="1" dirty="0">
                <a:latin typeface="微软雅黑" pitchFamily="34" charset="-122"/>
                <a:ea typeface="微软雅黑" pitchFamily="34" charset="-122"/>
              </a:rPr>
              <a:t>杭州景联文科技有限公司。</a:t>
            </a:r>
          </a:p>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基于</a:t>
            </a:r>
            <a:r>
              <a:rPr lang="zh-CN" altLang="en-US" sz="1600" b="1" dirty="0">
                <a:latin typeface="微软雅黑" pitchFamily="34" charset="-122"/>
                <a:ea typeface="微软雅黑" pitchFamily="34" charset="-122"/>
              </a:rPr>
              <a:t>人脸识别的门禁系统研究，浙江省可视媒体智能处理技术研究重点实验室开放基金资助项目，浙江工业大学。</a:t>
            </a:r>
          </a:p>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移动通信</a:t>
            </a:r>
            <a:r>
              <a:rPr lang="zh-CN" altLang="en-US" sz="1600" b="1" dirty="0">
                <a:latin typeface="微软雅黑" pitchFamily="34" charset="-122"/>
                <a:ea typeface="微软雅黑" pitchFamily="34" charset="-122"/>
              </a:rPr>
              <a:t>网络室内分布系统技术研究，上海电子信息职业技术学院。</a:t>
            </a:r>
          </a:p>
        </p:txBody>
      </p:sp>
      <p:sp>
        <p:nvSpPr>
          <p:cNvPr id="58405"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58406" name="TextBox 23"/>
          <p:cNvSpPr txBox="1">
            <a:spLocks noChangeArrowheads="1"/>
          </p:cNvSpPr>
          <p:nvPr/>
        </p:nvSpPr>
        <p:spPr bwMode="auto">
          <a:xfrm>
            <a:off x="5489575" y="906463"/>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86" name="矩形 85"/>
          <p:cNvSpPr/>
          <p:nvPr/>
        </p:nvSpPr>
        <p:spPr>
          <a:xfrm>
            <a:off x="1557338" y="4459288"/>
            <a:ext cx="828675" cy="2627312"/>
          </a:xfrm>
          <a:prstGeom prst="rect">
            <a:avLst/>
          </a:prstGeom>
        </p:spPr>
        <p:txBody>
          <a:bodyPr vert="eaVert">
            <a:spAutoFit/>
          </a:bodyPr>
          <a:lstStyle/>
          <a:p>
            <a:pPr fontAlgn="auto">
              <a:spcBef>
                <a:spcPts val="0"/>
              </a:spcBef>
              <a:spcAft>
                <a:spcPts val="0"/>
              </a:spcAft>
              <a:defRPr/>
            </a:pPr>
            <a:r>
              <a:rPr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院级教学名师</a:t>
            </a:r>
          </a:p>
          <a:p>
            <a:pPr fontAlgn="auto">
              <a:spcBef>
                <a:spcPts val="0"/>
              </a:spcBef>
              <a:spcAft>
                <a:spcPts val="0"/>
              </a:spcAft>
              <a:defRPr/>
            </a:pPr>
            <a:r>
              <a:rPr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年度“最受欢迎的老师”</a:t>
            </a:r>
          </a:p>
          <a:p>
            <a:pPr fontAlgn="auto">
              <a:spcBef>
                <a:spcPts val="0"/>
              </a:spcBef>
              <a:spcAft>
                <a:spcPts val="0"/>
              </a:spcAft>
              <a:defRPr/>
            </a:pPr>
            <a:r>
              <a:rPr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院级精品课程，第一主讲教师</a:t>
            </a:r>
          </a:p>
        </p:txBody>
      </p:sp>
      <p:sp>
        <p:nvSpPr>
          <p:cNvPr id="87" name="矩形 86"/>
          <p:cNvSpPr/>
          <p:nvPr/>
        </p:nvSpPr>
        <p:spPr>
          <a:xfrm>
            <a:off x="2847975" y="4445000"/>
            <a:ext cx="609600" cy="13843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移动通信技术专业骨干教师</a:t>
            </a:r>
          </a:p>
        </p:txBody>
      </p:sp>
    </p:spTree>
  </p:cSld>
  <p:clrMapOvr>
    <a:masterClrMapping/>
  </p:clrMapOvr>
  <p:transition spd="slow" advTm="2000">
    <p:zoom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3749675"/>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44" name="平行四边形 2"/>
          <p:cNvSpPr/>
          <p:nvPr/>
        </p:nvSpPr>
        <p:spPr>
          <a:xfrm>
            <a:off x="338138" y="0"/>
            <a:ext cx="4913312" cy="6545263"/>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27621" h="4606376">
                <a:moveTo>
                  <a:pt x="0" y="4592626"/>
                </a:moveTo>
                <a:lnTo>
                  <a:pt x="1875208" y="0"/>
                </a:lnTo>
                <a:lnTo>
                  <a:pt x="4427621" y="0"/>
                </a:lnTo>
                <a:lnTo>
                  <a:pt x="2628041" y="4606376"/>
                </a:lnTo>
                <a:lnTo>
                  <a:pt x="0" y="459262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45" name="平行四边形 2"/>
          <p:cNvSpPr/>
          <p:nvPr/>
        </p:nvSpPr>
        <p:spPr>
          <a:xfrm>
            <a:off x="3529013" y="2909888"/>
            <a:ext cx="1476375" cy="3635375"/>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 name="connsiteX0-21" fmla="*/ 0 w 9661037"/>
              <a:gd name="connsiteY0-22" fmla="*/ 7990952 h 8004702"/>
              <a:gd name="connsiteX1-23" fmla="*/ 1875208 w 9661037"/>
              <a:gd name="connsiteY1-24" fmla="*/ 3398326 h 8004702"/>
              <a:gd name="connsiteX2-25" fmla="*/ 9661037 w 9661037"/>
              <a:gd name="connsiteY2-26" fmla="*/ 0 h 8004702"/>
              <a:gd name="connsiteX3-27" fmla="*/ 2628041 w 9661037"/>
              <a:gd name="connsiteY3-28" fmla="*/ 8004702 h 8004702"/>
              <a:gd name="connsiteX4-29" fmla="*/ 0 w 9661037"/>
              <a:gd name="connsiteY4-30" fmla="*/ 7990952 h 8004702"/>
              <a:gd name="connsiteX0-31" fmla="*/ 0 w 9661037"/>
              <a:gd name="connsiteY0-32" fmla="*/ 7990952 h 8004702"/>
              <a:gd name="connsiteX1-33" fmla="*/ 7357832 w 9661037"/>
              <a:gd name="connsiteY1-34" fmla="*/ 21511 h 8004702"/>
              <a:gd name="connsiteX2-35" fmla="*/ 9661037 w 9661037"/>
              <a:gd name="connsiteY2-36" fmla="*/ 0 h 8004702"/>
              <a:gd name="connsiteX3-37" fmla="*/ 2628041 w 9661037"/>
              <a:gd name="connsiteY3-38" fmla="*/ 8004702 h 8004702"/>
              <a:gd name="connsiteX4-39" fmla="*/ 0 w 9661037"/>
              <a:gd name="connsiteY4-40" fmla="*/ 7990952 h 8004702"/>
              <a:gd name="connsiteX0-41" fmla="*/ 0 w 9661037"/>
              <a:gd name="connsiteY0-42" fmla="*/ 7990952 h 8004702"/>
              <a:gd name="connsiteX1-43" fmla="*/ 7108622 w 9661037"/>
              <a:gd name="connsiteY1-44" fmla="*/ 3 h 8004702"/>
              <a:gd name="connsiteX2-45" fmla="*/ 9661037 w 9661037"/>
              <a:gd name="connsiteY2-46" fmla="*/ 0 h 8004702"/>
              <a:gd name="connsiteX3-47" fmla="*/ 2628041 w 9661037"/>
              <a:gd name="connsiteY3-48" fmla="*/ 8004702 h 8004702"/>
              <a:gd name="connsiteX4-49" fmla="*/ 0 w 9661037"/>
              <a:gd name="connsiteY4-50" fmla="*/ 7990952 h 80047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661037" h="8004702">
                <a:moveTo>
                  <a:pt x="0" y="7990952"/>
                </a:moveTo>
                <a:lnTo>
                  <a:pt x="7108622" y="3"/>
                </a:lnTo>
                <a:lnTo>
                  <a:pt x="9661037" y="0"/>
                </a:lnTo>
                <a:lnTo>
                  <a:pt x="2628041" y="8004702"/>
                </a:lnTo>
                <a:lnTo>
                  <a:pt x="0" y="7990952"/>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46" name="平行四边形 2"/>
          <p:cNvSpPr/>
          <p:nvPr/>
        </p:nvSpPr>
        <p:spPr>
          <a:xfrm>
            <a:off x="87313" y="0"/>
            <a:ext cx="2046287" cy="2462213"/>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27621" h="4606376">
                <a:moveTo>
                  <a:pt x="0" y="4592626"/>
                </a:moveTo>
                <a:lnTo>
                  <a:pt x="1875208" y="0"/>
                </a:lnTo>
                <a:lnTo>
                  <a:pt x="4427621" y="0"/>
                </a:lnTo>
                <a:lnTo>
                  <a:pt x="2628041" y="4606376"/>
                </a:lnTo>
                <a:lnTo>
                  <a:pt x="0" y="4592626"/>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47" name="平行四边形 2"/>
          <p:cNvSpPr/>
          <p:nvPr/>
        </p:nvSpPr>
        <p:spPr>
          <a:xfrm>
            <a:off x="255588" y="2122488"/>
            <a:ext cx="733425" cy="933450"/>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 name="connsiteX0-21" fmla="*/ 0 w 4688885"/>
              <a:gd name="connsiteY0-22" fmla="*/ 4592626 h 4606376"/>
              <a:gd name="connsiteX1-23" fmla="*/ 1875208 w 4688885"/>
              <a:gd name="connsiteY1-24" fmla="*/ 0 h 4606376"/>
              <a:gd name="connsiteX2-25" fmla="*/ 4688885 w 4688885"/>
              <a:gd name="connsiteY2-26" fmla="*/ 215805 h 4606376"/>
              <a:gd name="connsiteX3-27" fmla="*/ 2628041 w 4688885"/>
              <a:gd name="connsiteY3-28" fmla="*/ 4606376 h 4606376"/>
              <a:gd name="connsiteX4-29" fmla="*/ 0 w 4688885"/>
              <a:gd name="connsiteY4-30" fmla="*/ 4592626 h 4606376"/>
              <a:gd name="connsiteX0-31" fmla="*/ 0 w 4688885"/>
              <a:gd name="connsiteY0-32" fmla="*/ 4376821 h 4390571"/>
              <a:gd name="connsiteX1-33" fmla="*/ 1979717 w 4688885"/>
              <a:gd name="connsiteY1-34" fmla="*/ 0 h 4390571"/>
              <a:gd name="connsiteX2-35" fmla="*/ 4688885 w 4688885"/>
              <a:gd name="connsiteY2-36" fmla="*/ 0 h 4390571"/>
              <a:gd name="connsiteX3-37" fmla="*/ 2628041 w 4688885"/>
              <a:gd name="connsiteY3-38" fmla="*/ 4390571 h 4390571"/>
              <a:gd name="connsiteX4-39" fmla="*/ 0 w 4688885"/>
              <a:gd name="connsiteY4-40" fmla="*/ 4376821 h 43905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88885" h="4390571">
                <a:moveTo>
                  <a:pt x="0" y="4376821"/>
                </a:moveTo>
                <a:lnTo>
                  <a:pt x="1979717" y="0"/>
                </a:lnTo>
                <a:lnTo>
                  <a:pt x="4688885" y="0"/>
                </a:lnTo>
                <a:lnTo>
                  <a:pt x="2628041" y="4390571"/>
                </a:lnTo>
                <a:lnTo>
                  <a:pt x="0" y="4376821"/>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48" name="平行四边形 2"/>
          <p:cNvSpPr/>
          <p:nvPr/>
        </p:nvSpPr>
        <p:spPr>
          <a:xfrm>
            <a:off x="-490538" y="4278313"/>
            <a:ext cx="1087438" cy="2225675"/>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 name="connsiteX0-21" fmla="*/ 0 w 9661037"/>
              <a:gd name="connsiteY0-22" fmla="*/ 7990952 h 8004702"/>
              <a:gd name="connsiteX1-23" fmla="*/ 1875208 w 9661037"/>
              <a:gd name="connsiteY1-24" fmla="*/ 3398326 h 8004702"/>
              <a:gd name="connsiteX2-25" fmla="*/ 9661037 w 9661037"/>
              <a:gd name="connsiteY2-26" fmla="*/ 0 h 8004702"/>
              <a:gd name="connsiteX3-27" fmla="*/ 2628041 w 9661037"/>
              <a:gd name="connsiteY3-28" fmla="*/ 8004702 h 8004702"/>
              <a:gd name="connsiteX4-29" fmla="*/ 0 w 9661037"/>
              <a:gd name="connsiteY4-30" fmla="*/ 7990952 h 8004702"/>
              <a:gd name="connsiteX0-31" fmla="*/ 0 w 9661037"/>
              <a:gd name="connsiteY0-32" fmla="*/ 7990952 h 8004702"/>
              <a:gd name="connsiteX1-33" fmla="*/ 7357832 w 9661037"/>
              <a:gd name="connsiteY1-34" fmla="*/ 21511 h 8004702"/>
              <a:gd name="connsiteX2-35" fmla="*/ 9661037 w 9661037"/>
              <a:gd name="connsiteY2-36" fmla="*/ 0 h 8004702"/>
              <a:gd name="connsiteX3-37" fmla="*/ 2628041 w 9661037"/>
              <a:gd name="connsiteY3-38" fmla="*/ 8004702 h 8004702"/>
              <a:gd name="connsiteX4-39" fmla="*/ 0 w 9661037"/>
              <a:gd name="connsiteY4-40" fmla="*/ 7990952 h 8004702"/>
              <a:gd name="connsiteX0-41" fmla="*/ 0 w 9661037"/>
              <a:gd name="connsiteY0-42" fmla="*/ 7990952 h 8004702"/>
              <a:gd name="connsiteX1-43" fmla="*/ 7108622 w 9661037"/>
              <a:gd name="connsiteY1-44" fmla="*/ 3 h 8004702"/>
              <a:gd name="connsiteX2-45" fmla="*/ 9661037 w 9661037"/>
              <a:gd name="connsiteY2-46" fmla="*/ 0 h 8004702"/>
              <a:gd name="connsiteX3-47" fmla="*/ 2628041 w 9661037"/>
              <a:gd name="connsiteY3-48" fmla="*/ 8004702 h 8004702"/>
              <a:gd name="connsiteX4-49" fmla="*/ 0 w 9661037"/>
              <a:gd name="connsiteY4-50" fmla="*/ 7990952 h 8004702"/>
              <a:gd name="connsiteX0-51" fmla="*/ 0 w 10223153"/>
              <a:gd name="connsiteY0-52" fmla="*/ 7990947 h 8004697"/>
              <a:gd name="connsiteX1-53" fmla="*/ 7108622 w 10223153"/>
              <a:gd name="connsiteY1-54" fmla="*/ -2 h 8004697"/>
              <a:gd name="connsiteX2-55" fmla="*/ 10223153 w 10223153"/>
              <a:gd name="connsiteY2-56" fmla="*/ 103949 h 8004697"/>
              <a:gd name="connsiteX3-57" fmla="*/ 2628041 w 10223153"/>
              <a:gd name="connsiteY3-58" fmla="*/ 8004697 h 8004697"/>
              <a:gd name="connsiteX4-59" fmla="*/ 0 w 10223153"/>
              <a:gd name="connsiteY4-60" fmla="*/ 7990947 h 8004697"/>
              <a:gd name="connsiteX0-61" fmla="*/ 0 w 10223153"/>
              <a:gd name="connsiteY0-62" fmla="*/ 7886998 h 7900748"/>
              <a:gd name="connsiteX1-63" fmla="*/ 7911631 w 10223153"/>
              <a:gd name="connsiteY1-64" fmla="*/ 10 h 7900748"/>
              <a:gd name="connsiteX2-65" fmla="*/ 10223153 w 10223153"/>
              <a:gd name="connsiteY2-66" fmla="*/ 0 h 7900748"/>
              <a:gd name="connsiteX3-67" fmla="*/ 2628041 w 10223153"/>
              <a:gd name="connsiteY3-68" fmla="*/ 7900748 h 7900748"/>
              <a:gd name="connsiteX4-69" fmla="*/ 0 w 10223153"/>
              <a:gd name="connsiteY4-70" fmla="*/ 7886998 h 7900748"/>
              <a:gd name="connsiteX0-71" fmla="*/ 0 w 10223153"/>
              <a:gd name="connsiteY0-72" fmla="*/ 7886998 h 7900748"/>
              <a:gd name="connsiteX1-73" fmla="*/ 7510125 w 10223153"/>
              <a:gd name="connsiteY1-74" fmla="*/ 10 h 7900748"/>
              <a:gd name="connsiteX2-75" fmla="*/ 10223153 w 10223153"/>
              <a:gd name="connsiteY2-76" fmla="*/ 0 h 7900748"/>
              <a:gd name="connsiteX3-77" fmla="*/ 2628041 w 10223153"/>
              <a:gd name="connsiteY3-78" fmla="*/ 7900748 h 7900748"/>
              <a:gd name="connsiteX4-79" fmla="*/ 0 w 10223153"/>
              <a:gd name="connsiteY4-80" fmla="*/ 7886998 h 790074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223153" h="7900748">
                <a:moveTo>
                  <a:pt x="0" y="7886998"/>
                </a:moveTo>
                <a:lnTo>
                  <a:pt x="7510125" y="10"/>
                </a:lnTo>
                <a:lnTo>
                  <a:pt x="10223153" y="0"/>
                </a:lnTo>
                <a:lnTo>
                  <a:pt x="2628041" y="7900748"/>
                </a:lnTo>
                <a:lnTo>
                  <a:pt x="0" y="7886998"/>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5" name="圆角矩形 14"/>
          <p:cNvSpPr>
            <a:spLocks noChangeAspect="1"/>
          </p:cNvSpPr>
          <p:nvPr/>
        </p:nvSpPr>
        <p:spPr>
          <a:xfrm>
            <a:off x="4995863" y="4371975"/>
            <a:ext cx="396875" cy="3968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262626"/>
              </a:solidFill>
              <a:ea typeface="宋体" panose="02010600030101010101" pitchFamily="2" charset="-122"/>
            </a:endParaRPr>
          </a:p>
        </p:txBody>
      </p:sp>
      <p:sp>
        <p:nvSpPr>
          <p:cNvPr id="9224" name="文本框 15"/>
          <p:cNvSpPr txBox="1">
            <a:spLocks noChangeArrowheads="1"/>
          </p:cNvSpPr>
          <p:nvPr/>
        </p:nvSpPr>
        <p:spPr bwMode="auto">
          <a:xfrm>
            <a:off x="4941888" y="4351338"/>
            <a:ext cx="522287" cy="400050"/>
          </a:xfrm>
          <a:prstGeom prst="rect">
            <a:avLst/>
          </a:prstGeom>
          <a:noFill/>
          <a:ln w="9525">
            <a:noFill/>
            <a:miter lim="800000"/>
          </a:ln>
        </p:spPr>
        <p:txBody>
          <a:bodyPr>
            <a:spAutoFit/>
          </a:bodyPr>
          <a:lstStyle/>
          <a:p>
            <a:pPr algn="ctr"/>
            <a:r>
              <a:rPr lang="en-US" altLang="zh-CN" sz="2000">
                <a:solidFill>
                  <a:schemeClr val="bg1"/>
                </a:solidFill>
                <a:latin typeface="华文细黑" panose="02010600040101010101" charset="-122"/>
                <a:ea typeface="华文细黑" panose="02010600040101010101" charset="-122"/>
              </a:rPr>
              <a:t>01</a:t>
            </a:r>
            <a:endParaRPr lang="zh-CN" altLang="en-US" sz="2000">
              <a:solidFill>
                <a:schemeClr val="bg1"/>
              </a:solidFill>
              <a:latin typeface="华文细黑" panose="02010600040101010101" charset="-122"/>
              <a:ea typeface="华文细黑" panose="02010600040101010101" charset="-122"/>
            </a:endParaRPr>
          </a:p>
        </p:txBody>
      </p:sp>
      <p:cxnSp>
        <p:nvCxnSpPr>
          <p:cNvPr id="17" name="直接连接符 16"/>
          <p:cNvCxnSpPr/>
          <p:nvPr/>
        </p:nvCxnSpPr>
        <p:spPr>
          <a:xfrm>
            <a:off x="5591175" y="4337050"/>
            <a:ext cx="0" cy="466725"/>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662613" y="4308475"/>
            <a:ext cx="5861050" cy="523875"/>
          </a:xfrm>
          <a:prstGeom prst="rect">
            <a:avLst/>
          </a:prstGeom>
          <a:noFill/>
        </p:spPr>
        <p:txBody>
          <a:bodyPr>
            <a:spAutoFit/>
          </a:bodyPr>
          <a:lstStyle/>
          <a:p>
            <a:r>
              <a:rPr lang="zh-CN" altLang="en-US" sz="2800" b="1" dirty="0"/>
              <a:t>学术委员会委员人选基本要求</a:t>
            </a:r>
          </a:p>
        </p:txBody>
      </p:sp>
      <p:sp>
        <p:nvSpPr>
          <p:cNvPr id="33" name="圆角矩形 32"/>
          <p:cNvSpPr>
            <a:spLocks noChangeAspect="1"/>
          </p:cNvSpPr>
          <p:nvPr/>
        </p:nvSpPr>
        <p:spPr>
          <a:xfrm>
            <a:off x="4995863" y="5249863"/>
            <a:ext cx="396875" cy="3952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262626"/>
              </a:solidFill>
              <a:ea typeface="宋体" panose="02010600030101010101" pitchFamily="2" charset="-122"/>
            </a:endParaRPr>
          </a:p>
        </p:txBody>
      </p:sp>
      <p:sp>
        <p:nvSpPr>
          <p:cNvPr id="9228" name="文本框 33"/>
          <p:cNvSpPr txBox="1">
            <a:spLocks noChangeArrowheads="1"/>
          </p:cNvSpPr>
          <p:nvPr/>
        </p:nvSpPr>
        <p:spPr bwMode="auto">
          <a:xfrm>
            <a:off x="4941888" y="5227638"/>
            <a:ext cx="522287" cy="400050"/>
          </a:xfrm>
          <a:prstGeom prst="rect">
            <a:avLst/>
          </a:prstGeom>
          <a:noFill/>
          <a:ln w="9525">
            <a:noFill/>
            <a:miter lim="800000"/>
          </a:ln>
        </p:spPr>
        <p:txBody>
          <a:bodyPr>
            <a:spAutoFit/>
          </a:bodyPr>
          <a:lstStyle/>
          <a:p>
            <a:pPr algn="ctr"/>
            <a:r>
              <a:rPr lang="en-US" altLang="zh-CN" sz="2000">
                <a:solidFill>
                  <a:schemeClr val="bg1"/>
                </a:solidFill>
                <a:latin typeface="华文细黑" panose="02010600040101010101" charset="-122"/>
                <a:ea typeface="华文细黑" panose="02010600040101010101" charset="-122"/>
              </a:rPr>
              <a:t>02</a:t>
            </a:r>
            <a:endParaRPr lang="zh-CN" altLang="en-US" sz="2000">
              <a:solidFill>
                <a:schemeClr val="bg1"/>
              </a:solidFill>
              <a:latin typeface="华文细黑" panose="02010600040101010101" charset="-122"/>
              <a:ea typeface="华文细黑" panose="02010600040101010101" charset="-122"/>
            </a:endParaRPr>
          </a:p>
        </p:txBody>
      </p:sp>
      <p:cxnSp>
        <p:nvCxnSpPr>
          <p:cNvPr id="35" name="直接连接符 34"/>
          <p:cNvCxnSpPr/>
          <p:nvPr/>
        </p:nvCxnSpPr>
        <p:spPr>
          <a:xfrm>
            <a:off x="5591175" y="5213350"/>
            <a:ext cx="0" cy="46831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5662613" y="5184775"/>
            <a:ext cx="5168900" cy="523875"/>
          </a:xfrm>
          <a:prstGeom prst="rect">
            <a:avLst/>
          </a:prstGeom>
          <a:noFill/>
        </p:spPr>
        <p:txBody>
          <a:bodyPr>
            <a:spAutoFit/>
          </a:bodyPr>
          <a:lstStyle/>
          <a:p>
            <a:r>
              <a:rPr lang="zh-CN" altLang="en-US" sz="2800" b="1" dirty="0"/>
              <a:t>学术文员会委员人选基本情况</a:t>
            </a:r>
          </a:p>
        </p:txBody>
      </p:sp>
      <p:sp>
        <p:nvSpPr>
          <p:cNvPr id="42" name="文本框 1"/>
          <p:cNvSpPr txBox="1">
            <a:spLocks noChangeArrowheads="1"/>
          </p:cNvSpPr>
          <p:nvPr/>
        </p:nvSpPr>
        <p:spPr bwMode="auto">
          <a:xfrm>
            <a:off x="977900" y="4649788"/>
            <a:ext cx="2465388" cy="1077912"/>
          </a:xfrm>
          <a:prstGeom prst="rect">
            <a:avLst/>
          </a:prstGeom>
          <a:noFill/>
          <a:ln>
            <a:noFill/>
          </a:ln>
        </p:spPr>
        <p:txBody>
          <a:bodyPr>
            <a:spAutoFit/>
          </a:bodyPr>
          <a:lstStyle>
            <a:lvl1pPr>
              <a:defRPr sz="1300">
                <a:solidFill>
                  <a:schemeClr val="tx1"/>
                </a:solidFill>
                <a:latin typeface="Nexa Light" panose="02000000000000000000" pitchFamily="50" charset="0"/>
                <a:ea typeface="微软雅黑" panose="020B0503020204020204" pitchFamily="34" charset="-122"/>
              </a:defRPr>
            </a:lvl1pPr>
            <a:lvl2pPr marL="742950" indent="-285750">
              <a:defRPr sz="1300">
                <a:solidFill>
                  <a:schemeClr val="tx1"/>
                </a:solidFill>
                <a:latin typeface="Nexa Light" panose="02000000000000000000" pitchFamily="50" charset="0"/>
                <a:ea typeface="微软雅黑" panose="020B0503020204020204" pitchFamily="34" charset="-122"/>
              </a:defRPr>
            </a:lvl2pPr>
            <a:lvl3pPr marL="1143000" indent="-228600">
              <a:defRPr sz="1300">
                <a:solidFill>
                  <a:schemeClr val="tx1"/>
                </a:solidFill>
                <a:latin typeface="Nexa Light" panose="02000000000000000000" pitchFamily="50" charset="0"/>
                <a:ea typeface="微软雅黑" panose="020B0503020204020204" pitchFamily="34" charset="-122"/>
              </a:defRPr>
            </a:lvl3pPr>
            <a:lvl4pPr marL="1600200" indent="-228600">
              <a:defRPr sz="1300">
                <a:solidFill>
                  <a:schemeClr val="tx1"/>
                </a:solidFill>
                <a:latin typeface="Nexa Light" panose="02000000000000000000" pitchFamily="50" charset="0"/>
                <a:ea typeface="微软雅黑" panose="020B0503020204020204" pitchFamily="34" charset="-122"/>
              </a:defRPr>
            </a:lvl4pPr>
            <a:lvl5pPr marL="2057400" indent="-228600">
              <a:defRPr sz="1300">
                <a:solidFill>
                  <a:schemeClr val="tx1"/>
                </a:solidFill>
                <a:latin typeface="Nexa Light" panose="02000000000000000000" pitchFamily="50"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9pPr>
          </a:lstStyle>
          <a:p>
            <a:pPr algn="ctr" fontAlgn="auto">
              <a:spcBef>
                <a:spcPts val="0"/>
              </a:spcBef>
              <a:spcAft>
                <a:spcPts val="0"/>
              </a:spcAft>
              <a:defRPr/>
            </a:pPr>
            <a:r>
              <a:rPr lang="zh-CN" altLang="en-US" sz="3600" dirty="0">
                <a:solidFill>
                  <a:schemeClr val="bg1"/>
                </a:solidFill>
                <a:latin typeface="+mn-ea"/>
                <a:ea typeface="+mn-ea"/>
              </a:rPr>
              <a:t>目录 </a:t>
            </a:r>
            <a:endParaRPr lang="en-US" altLang="zh-CN" sz="3600" dirty="0">
              <a:solidFill>
                <a:schemeClr val="bg1"/>
              </a:solidFill>
              <a:latin typeface="+mn-ea"/>
              <a:ea typeface="+mn-ea"/>
            </a:endParaRPr>
          </a:p>
          <a:p>
            <a:pPr algn="ctr" fontAlgn="auto">
              <a:spcBef>
                <a:spcPts val="0"/>
              </a:spcBef>
              <a:spcAft>
                <a:spcPts val="0"/>
              </a:spcAft>
              <a:defRPr/>
            </a:pPr>
            <a:r>
              <a:rPr lang="en-US" altLang="zh-CN" sz="2800" dirty="0" smtClean="0">
                <a:solidFill>
                  <a:schemeClr val="bg1"/>
                </a:solidFill>
                <a:latin typeface="+mn-ea"/>
                <a:ea typeface="+mn-ea"/>
              </a:rPr>
              <a:t>CONTENTS</a:t>
            </a:r>
            <a:endParaRPr lang="zh-CN" altLang="en-US" sz="2800" dirty="0">
              <a:solidFill>
                <a:schemeClr val="bg1"/>
              </a:solidFill>
              <a:latin typeface="+mn-ea"/>
              <a:ea typeface="+mn-ea"/>
            </a:endParaRPr>
          </a:p>
        </p:txBody>
      </p:sp>
      <p:pic>
        <p:nvPicPr>
          <p:cNvPr id="9232" name="图片 24" descr="微信图片_20180319134109.png"/>
          <p:cNvPicPr>
            <a:picLocks noChangeAspect="1"/>
          </p:cNvPicPr>
          <p:nvPr/>
        </p:nvPicPr>
        <p:blipFill>
          <a:blip r:embed="rId4"/>
          <a:srcRect/>
          <a:stretch>
            <a:fillRect/>
          </a:stretch>
        </p:blipFill>
        <p:spPr bwMode="auto">
          <a:xfrm>
            <a:off x="88900" y="98425"/>
            <a:ext cx="1685925" cy="1685925"/>
          </a:xfrm>
          <a:prstGeom prst="rect">
            <a:avLst/>
          </a:prstGeom>
          <a:noFill/>
          <a:ln w="9525">
            <a:noFill/>
            <a:miter lim="800000"/>
            <a:headEnd/>
            <a:tailEnd/>
          </a:ln>
        </p:spPr>
      </p:pic>
    </p:spTree>
  </p:cSld>
  <p:clrMapOvr>
    <a:masterClrMapping/>
  </p:clrMapOvr>
  <p:transition spd="slow" advTm="2000">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6041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60420"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6042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20913" y="5381625"/>
            <a:ext cx="5121275"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60423"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60424"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何永艳</a:t>
              </a: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机械与能源工程学院</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1976.01</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本科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51010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70256" y="3552925"/>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应用电子技术</a:t>
              </a:r>
            </a:p>
          </p:txBody>
        </p:sp>
        <p:sp>
          <p:nvSpPr>
            <p:cNvPr id="48" name="TextBox 19"/>
            <p:cNvSpPr txBox="1"/>
            <p:nvPr/>
          </p:nvSpPr>
          <p:spPr>
            <a:xfrm>
              <a:off x="7015122" y="3549471"/>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机电控制及其应用</a:t>
              </a: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60429" name="组合 215"/>
          <p:cNvGrpSpPr/>
          <p:nvPr/>
        </p:nvGrpSpPr>
        <p:grpSpPr bwMode="auto">
          <a:xfrm>
            <a:off x="-115888" y="3789363"/>
            <a:ext cx="3738563" cy="2222500"/>
            <a:chOff x="-115410" y="3789751"/>
            <a:chExt cx="3738819" cy="2222202"/>
          </a:xfrm>
        </p:grpSpPr>
        <p:grpSp>
          <p:nvGrpSpPr>
            <p:cNvPr id="60462" name="Group 35"/>
            <p:cNvGrpSpPr/>
            <p:nvPr/>
          </p:nvGrpSpPr>
          <p:grpSpPr bwMode="auto">
            <a:xfrm>
              <a:off x="461639" y="4679759"/>
              <a:ext cx="1241025" cy="266767"/>
              <a:chOff x="769938" y="2456536"/>
              <a:chExt cx="1613466" cy="345642"/>
            </a:xfrm>
          </p:grpSpPr>
          <p:sp>
            <p:nvSpPr>
              <p:cNvPr id="116" name="Notched Right Arrow 32"/>
              <p:cNvSpPr/>
              <p:nvPr/>
            </p:nvSpPr>
            <p:spPr>
              <a:xfrm>
                <a:off x="768968" y="2457132"/>
                <a:ext cx="1614097" cy="345509"/>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1070" y="2535283"/>
                <a:ext cx="189894" cy="189207"/>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60463" name="Group 40"/>
            <p:cNvGrpSpPr/>
            <p:nvPr/>
          </p:nvGrpSpPr>
          <p:grpSpPr bwMode="auto">
            <a:xfrm>
              <a:off x="2067317" y="4715270"/>
              <a:ext cx="1241025" cy="266767"/>
              <a:chOff x="769938" y="2456536"/>
              <a:chExt cx="1613466" cy="345642"/>
            </a:xfrm>
          </p:grpSpPr>
          <p:sp>
            <p:nvSpPr>
              <p:cNvPr id="122" name="Notched Right Arrow 41"/>
              <p:cNvSpPr/>
              <p:nvPr/>
            </p:nvSpPr>
            <p:spPr>
              <a:xfrm>
                <a:off x="770244" y="2456366"/>
                <a:ext cx="1614097" cy="345509"/>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2346" y="2534517"/>
                <a:ext cx="189894" cy="189207"/>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60464" name="TextBox 129"/>
            <p:cNvSpPr txBox="1">
              <a:spLocks noChangeArrowheads="1"/>
            </p:cNvSpPr>
            <p:nvPr/>
          </p:nvSpPr>
          <p:spPr bwMode="auto">
            <a:xfrm>
              <a:off x="-115410" y="5080431"/>
              <a:ext cx="2370338" cy="835660"/>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1996.9-2000.7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浙江大学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应用电子技术专业</a:t>
              </a:r>
            </a:p>
          </p:txBody>
        </p:sp>
        <p:sp>
          <p:nvSpPr>
            <p:cNvPr id="132" name="TextBox 131"/>
            <p:cNvSpPr txBox="1"/>
            <p:nvPr/>
          </p:nvSpPr>
          <p:spPr>
            <a:xfrm>
              <a:off x="1918317" y="5224659"/>
              <a:ext cx="1705092" cy="787294"/>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2005.3-2007.6 华东理工大学</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 控制工程 </a:t>
              </a:r>
            </a:p>
          </p:txBody>
        </p:sp>
        <p:cxnSp>
          <p:nvCxnSpPr>
            <p:cNvPr id="135" name="Straight Connector 74"/>
            <p:cNvCxnSpPr>
              <a:stCxn id="141" idx="7"/>
            </p:cNvCxnSpPr>
            <p:nvPr/>
          </p:nvCxnSpPr>
          <p:spPr>
            <a:xfrm flipH="1">
              <a:off x="1057833" y="4310381"/>
              <a:ext cx="7939" cy="506344"/>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a:stCxn id="144" idx="7"/>
            </p:cNvCxnSpPr>
            <p:nvPr/>
          </p:nvCxnSpPr>
          <p:spPr>
            <a:xfrm flipH="1">
              <a:off x="2666081" y="4332603"/>
              <a:ext cx="7938" cy="506344"/>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0468" name="Group 68"/>
            <p:cNvGrpSpPr/>
            <p:nvPr/>
          </p:nvGrpSpPr>
          <p:grpSpPr bwMode="auto">
            <a:xfrm>
              <a:off x="850517" y="3789751"/>
              <a:ext cx="429896" cy="431369"/>
              <a:chOff x="1295010" y="1424373"/>
              <a:chExt cx="558911" cy="558911"/>
            </a:xfrm>
          </p:grpSpPr>
          <p:sp>
            <p:nvSpPr>
              <p:cNvPr id="141" name="Teardrop 64"/>
              <p:cNvSpPr/>
              <p:nvPr/>
            </p:nvSpPr>
            <p:spPr>
              <a:xfrm rot="8100000">
                <a:off x="1294152" y="1424373"/>
                <a:ext cx="559360" cy="5593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0059" y="1576561"/>
                <a:ext cx="307546" cy="246792"/>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60469" name="Group 75"/>
            <p:cNvGrpSpPr/>
            <p:nvPr/>
          </p:nvGrpSpPr>
          <p:grpSpPr bwMode="auto">
            <a:xfrm>
              <a:off x="2458342" y="3812590"/>
              <a:ext cx="429896" cy="431369"/>
              <a:chOff x="4279638" y="1408107"/>
              <a:chExt cx="558911" cy="558912"/>
            </a:xfrm>
          </p:grpSpPr>
          <p:sp>
            <p:nvSpPr>
              <p:cNvPr id="144" name="Teardrop 87"/>
              <p:cNvSpPr/>
              <p:nvPr/>
            </p:nvSpPr>
            <p:spPr>
              <a:xfrm rot="8100000">
                <a:off x="4279329" y="1407308"/>
                <a:ext cx="559361" cy="559395"/>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134" y="1598571"/>
                <a:ext cx="266263" cy="199491"/>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8153" y="3956416"/>
              <a:ext cx="106369" cy="195237"/>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60430"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60431" name="TextBox 23"/>
          <p:cNvSpPr txBox="1">
            <a:spLocks noChangeArrowheads="1"/>
          </p:cNvSpPr>
          <p:nvPr/>
        </p:nvSpPr>
        <p:spPr bwMode="auto">
          <a:xfrm>
            <a:off x="5006975" y="32734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60432" name="组合 1"/>
          <p:cNvGrpSpPr/>
          <p:nvPr/>
        </p:nvGrpSpPr>
        <p:grpSpPr bwMode="auto">
          <a:xfrm>
            <a:off x="3221038" y="3732213"/>
            <a:ext cx="2422525" cy="2141537"/>
            <a:chOff x="5556" y="5878"/>
            <a:chExt cx="3815" cy="3372"/>
          </a:xfrm>
        </p:grpSpPr>
        <p:grpSp>
          <p:nvGrpSpPr>
            <p:cNvPr id="60452" name="Group 36"/>
            <p:cNvGrpSpPr/>
            <p:nvPr/>
          </p:nvGrpSpPr>
          <p:grpSpPr bwMode="auto">
            <a:xfrm>
              <a:off x="6400" y="7433"/>
              <a:ext cx="1954" cy="420"/>
              <a:chOff x="769938" y="2456536"/>
              <a:chExt cx="1613466" cy="345642"/>
            </a:xfrm>
          </p:grpSpPr>
          <p:sp>
            <p:nvSpPr>
              <p:cNvPr id="119" name="Notched Right Arrow 37"/>
              <p:cNvSpPr/>
              <p:nvPr/>
            </p:nvSpPr>
            <p:spPr>
              <a:xfrm>
                <a:off x="770764" y="2456347"/>
                <a:ext cx="1612227" cy="345591"/>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2951" y="2534516"/>
                <a:ext cx="187853" cy="1892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60453" name="Group 72"/>
            <p:cNvGrpSpPr/>
            <p:nvPr/>
          </p:nvGrpSpPr>
          <p:grpSpPr bwMode="auto">
            <a:xfrm>
              <a:off x="7014" y="8571"/>
              <a:ext cx="677" cy="679"/>
              <a:chOff x="2786729" y="3449350"/>
              <a:chExt cx="558911" cy="558911"/>
            </a:xfrm>
          </p:grpSpPr>
          <p:sp>
            <p:nvSpPr>
              <p:cNvPr id="153" name="Teardrop 97"/>
              <p:cNvSpPr/>
              <p:nvPr/>
            </p:nvSpPr>
            <p:spPr>
              <a:xfrm rot="18900000">
                <a:off x="2786316" y="3448610"/>
                <a:ext cx="559324" cy="55965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5878" y="3615271"/>
                <a:ext cx="222904" cy="220156"/>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60454" name="组合 174"/>
            <p:cNvGrpSpPr/>
            <p:nvPr/>
          </p:nvGrpSpPr>
          <p:grpSpPr bwMode="auto">
            <a:xfrm>
              <a:off x="5556" y="5878"/>
              <a:ext cx="3815" cy="1727"/>
              <a:chOff x="-1179986" y="2483615"/>
              <a:chExt cx="3794982" cy="2612921"/>
            </a:xfrm>
          </p:grpSpPr>
          <p:sp>
            <p:nvSpPr>
              <p:cNvPr id="60456" name="TextBox 105"/>
              <p:cNvSpPr txBox="1">
                <a:spLocks noChangeArrowheads="1"/>
              </p:cNvSpPr>
              <p:nvPr/>
            </p:nvSpPr>
            <p:spPr bwMode="auto">
              <a:xfrm>
                <a:off x="-1179986" y="2483615"/>
                <a:ext cx="3794982" cy="1759596"/>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2012.9-2013.7 </a:t>
                </a:r>
              </a:p>
              <a:p>
                <a:pPr algn="ctr"/>
                <a:r>
                  <a:rPr lang="zh-CN" altLang="en-US" sz="1600" b="1">
                    <a:solidFill>
                      <a:schemeClr val="accent2"/>
                    </a:solidFill>
                    <a:latin typeface="微软雅黑" panose="020B0503020204020204" pitchFamily="34" charset="-122"/>
                    <a:ea typeface="微软雅黑" panose="020B0503020204020204" pitchFamily="34" charset="-122"/>
                  </a:rPr>
                  <a:t>同济大学</a:t>
                </a:r>
              </a:p>
              <a:p>
                <a:pPr algn="ctr"/>
                <a:r>
                  <a:rPr lang="zh-CN" altLang="en-US" sz="1600" b="1">
                    <a:solidFill>
                      <a:schemeClr val="accent2"/>
                    </a:solidFill>
                    <a:latin typeface="微软雅黑" panose="020B0503020204020204" pitchFamily="34" charset="-122"/>
                    <a:ea typeface="微软雅黑" panose="020B0503020204020204" pitchFamily="34" charset="-122"/>
                  </a:rPr>
                  <a:t>电子信息学院 访问学者</a:t>
                </a:r>
              </a:p>
            </p:txBody>
          </p:sp>
          <p:sp>
            <p:nvSpPr>
              <p:cNvPr id="6" name="矩形 5"/>
              <p:cNvSpPr/>
              <p:nvPr/>
            </p:nvSpPr>
            <p:spPr>
              <a:xfrm>
                <a:off x="1456109" y="4756534"/>
                <a:ext cx="184029" cy="340371"/>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6" y="7685"/>
              <a:ext cx="10" cy="777"/>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8" name="Oval 63"/>
          <p:cNvSpPr>
            <a:spLocks noChangeAspect="1"/>
          </p:cNvSpPr>
          <p:nvPr/>
        </p:nvSpPr>
        <p:spPr>
          <a:xfrm>
            <a:off x="5892800" y="4867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29" name="矩形 28"/>
          <p:cNvSpPr/>
          <p:nvPr/>
        </p:nvSpPr>
        <p:spPr>
          <a:xfrm>
            <a:off x="5629275" y="5619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60435" name="Group 52"/>
          <p:cNvGrpSpPr/>
          <p:nvPr/>
        </p:nvGrpSpPr>
        <p:grpSpPr bwMode="auto">
          <a:xfrm>
            <a:off x="4903788" y="4332288"/>
            <a:ext cx="6704012" cy="2252662"/>
            <a:chOff x="2244725" y="1243013"/>
            <a:chExt cx="5264150" cy="4351338"/>
          </a:xfrm>
        </p:grpSpPr>
        <p:sp>
          <p:nvSpPr>
            <p:cNvPr id="33" name="Freeform 5"/>
            <p:cNvSpPr/>
            <p:nvPr/>
          </p:nvSpPr>
          <p:spPr bwMode="auto">
            <a:xfrm>
              <a:off x="5897096" y="1604858"/>
              <a:ext cx="944879" cy="2293729"/>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4" name="Freeform 6"/>
            <p:cNvSpPr/>
            <p:nvPr/>
          </p:nvSpPr>
          <p:spPr bwMode="auto">
            <a:xfrm>
              <a:off x="2409269" y="3386483"/>
              <a:ext cx="2594055" cy="2207868"/>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5" name="Freeform 7"/>
            <p:cNvSpPr/>
            <p:nvPr/>
          </p:nvSpPr>
          <p:spPr bwMode="auto">
            <a:xfrm>
              <a:off x="2244725" y="1243013"/>
              <a:ext cx="5241712"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6" name="Freeform 8"/>
            <p:cNvSpPr/>
            <p:nvPr/>
          </p:nvSpPr>
          <p:spPr bwMode="auto">
            <a:xfrm>
              <a:off x="7026463" y="1276743"/>
              <a:ext cx="482412" cy="61943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50" name="Freeform 9"/>
            <p:cNvSpPr/>
            <p:nvPr/>
          </p:nvSpPr>
          <p:spPr bwMode="auto">
            <a:xfrm>
              <a:off x="6839482" y="1604858"/>
              <a:ext cx="211912" cy="291315"/>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52" name="Freeform 10"/>
            <p:cNvSpPr/>
            <p:nvPr/>
          </p:nvSpPr>
          <p:spPr bwMode="auto">
            <a:xfrm>
              <a:off x="6415657" y="1243013"/>
              <a:ext cx="199447" cy="193187"/>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60436" name="Freeform 77"/>
          <p:cNvSpPr>
            <a:spLocks noEditPoints="1"/>
          </p:cNvSpPr>
          <p:nvPr/>
        </p:nvSpPr>
        <p:spPr bwMode="auto">
          <a:xfrm>
            <a:off x="5643563" y="4775200"/>
            <a:ext cx="409575" cy="357188"/>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60437" name="Freeform 79"/>
          <p:cNvSpPr>
            <a:spLocks noEditPoints="1"/>
          </p:cNvSpPr>
          <p:nvPr/>
        </p:nvSpPr>
        <p:spPr bwMode="auto">
          <a:xfrm>
            <a:off x="7546975" y="3633788"/>
            <a:ext cx="357188" cy="404812"/>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08" name="Freeform 81"/>
          <p:cNvSpPr/>
          <p:nvPr/>
        </p:nvSpPr>
        <p:spPr bwMode="auto">
          <a:xfrm>
            <a:off x="10571163" y="3255963"/>
            <a:ext cx="450850" cy="296862"/>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55" name="矩形 54"/>
          <p:cNvSpPr/>
          <p:nvPr/>
        </p:nvSpPr>
        <p:spPr>
          <a:xfrm>
            <a:off x="4598988" y="5219700"/>
            <a:ext cx="2478087" cy="5207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2000.8-2001.2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浙江嘉兴职教中心 教师</a:t>
            </a:r>
          </a:p>
        </p:txBody>
      </p:sp>
      <p:sp>
        <p:nvSpPr>
          <p:cNvPr id="56" name="矩形 55"/>
          <p:cNvSpPr/>
          <p:nvPr/>
        </p:nvSpPr>
        <p:spPr>
          <a:xfrm>
            <a:off x="6192838" y="4178300"/>
            <a:ext cx="3084512" cy="954088"/>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2012.2-2017.05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机电工程系 副主任</a:t>
            </a:r>
          </a:p>
          <a:p>
            <a:pPr algn="ctr" fontAlgn="auto">
              <a:spcBef>
                <a:spcPts val="0"/>
              </a:spcBef>
              <a:spcAft>
                <a:spcPts val="0"/>
              </a:spcAft>
              <a:defRPr/>
            </a:pPr>
            <a:endParaRPr lang="zh-CN" altLang="en-US" sz="1400" b="1" dirty="0">
              <a:solidFill>
                <a:schemeClr val="tx1">
                  <a:lumMod val="60000"/>
                  <a:lumOff val="40000"/>
                </a:schemeClr>
              </a:solidFill>
              <a:latin typeface="+mn-ea"/>
              <a:ea typeface="+mn-ea"/>
              <a:cs typeface="+mn-ea"/>
            </a:endParaRPr>
          </a:p>
        </p:txBody>
      </p:sp>
      <p:sp>
        <p:nvSpPr>
          <p:cNvPr id="57" name="矩形 56"/>
          <p:cNvSpPr/>
          <p:nvPr/>
        </p:nvSpPr>
        <p:spPr>
          <a:xfrm>
            <a:off x="9348788" y="3633788"/>
            <a:ext cx="2881312"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2018.06至今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机械与能源工程学院副书记（主持工作）</a:t>
            </a:r>
          </a:p>
        </p:txBody>
      </p:sp>
      <p:sp>
        <p:nvSpPr>
          <p:cNvPr id="60442" name="Shape 50"/>
          <p:cNvSpPr/>
          <p:nvPr/>
        </p:nvSpPr>
        <p:spPr bwMode="auto">
          <a:xfrm>
            <a:off x="9871075" y="5373688"/>
            <a:ext cx="344488" cy="373062"/>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59" name="Shape 62"/>
          <p:cNvSpPr/>
          <p:nvPr/>
        </p:nvSpPr>
        <p:spPr bwMode="auto">
          <a:xfrm>
            <a:off x="7342188" y="6067425"/>
            <a:ext cx="214312" cy="268288"/>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60" name="矩形 59"/>
          <p:cNvSpPr/>
          <p:nvPr/>
        </p:nvSpPr>
        <p:spPr>
          <a:xfrm>
            <a:off x="9117013" y="5848350"/>
            <a:ext cx="2881312"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2017.06-2018.06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机械与能源工程学院副院长</a:t>
            </a:r>
          </a:p>
        </p:txBody>
      </p:sp>
      <p:sp>
        <p:nvSpPr>
          <p:cNvPr id="61" name="矩形 60"/>
          <p:cNvSpPr/>
          <p:nvPr/>
        </p:nvSpPr>
        <p:spPr>
          <a:xfrm>
            <a:off x="5549900" y="6323013"/>
            <a:ext cx="3805238"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2001.3-2012.2</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机电工程系 教师</a:t>
            </a:r>
          </a:p>
        </p:txBody>
      </p:sp>
    </p:spTree>
  </p:cSld>
  <p:clrMapOvr>
    <a:masterClrMapping/>
  </p:clrMapOvr>
  <p:transition spd="slow" advTm="2000">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62467"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62468"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62469"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5278438" y="2732088"/>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15" name="Freeform 50"/>
          <p:cNvSpPr/>
          <p:nvPr/>
        </p:nvSpPr>
        <p:spPr>
          <a:xfrm rot="16200000">
            <a:off x="2886075" y="1968500"/>
            <a:ext cx="1014413"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2655888" y="2224088"/>
            <a:ext cx="1252537" cy="15875"/>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886075" y="1914525"/>
            <a:ext cx="1014413"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1"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3244850" y="2014538"/>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nvGrpSpPr>
          <p:cNvPr id="62477" name="Group 33"/>
          <p:cNvGrpSpPr/>
          <p:nvPr/>
        </p:nvGrpSpPr>
        <p:grpSpPr bwMode="auto">
          <a:xfrm>
            <a:off x="6659563" y="3157538"/>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62478"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62479" name="TextBox 23"/>
          <p:cNvSpPr txBox="1">
            <a:spLocks noChangeArrowheads="1"/>
          </p:cNvSpPr>
          <p:nvPr/>
        </p:nvSpPr>
        <p:spPr bwMode="auto">
          <a:xfrm>
            <a:off x="4822825" y="906463"/>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graphicFrame>
        <p:nvGraphicFramePr>
          <p:cNvPr id="2" name="表格 1"/>
          <p:cNvGraphicFramePr/>
          <p:nvPr/>
        </p:nvGraphicFramePr>
        <p:xfrm>
          <a:off x="79375" y="2975428"/>
          <a:ext cx="5054600" cy="3306945"/>
        </p:xfrm>
        <a:graphic>
          <a:graphicData uri="http://schemas.openxmlformats.org/drawingml/2006/table">
            <a:tbl>
              <a:tblPr firstRow="1" bandRow="1">
                <a:tableStyleId>{5940675A-B579-460E-94D1-54222C63F5DA}</a:tableStyleId>
              </a:tblPr>
              <a:tblGrid>
                <a:gridCol w="637540"/>
                <a:gridCol w="2529523"/>
                <a:gridCol w="1887537"/>
              </a:tblGrid>
              <a:tr h="417966">
                <a:tc>
                  <a:txBody>
                    <a:bodyPr/>
                    <a:lstStyle/>
                    <a:p>
                      <a:pPr indent="0" algn="ctr">
                        <a:buNone/>
                      </a:pPr>
                      <a:r>
                        <a:rPr lang="en-US" sz="1600" b="1" dirty="0" err="1">
                          <a:solidFill>
                            <a:schemeClr val="tx1"/>
                          </a:solidFill>
                          <a:latin typeface="+mn-ea"/>
                          <a:cs typeface="宋体" panose="02010600030101010101" pitchFamily="2" charset="-122"/>
                        </a:rPr>
                        <a:t>时间</a:t>
                      </a:r>
                      <a:endParaRPr lang="en-US" altLang="en-US" sz="1600" b="1" dirty="0">
                        <a:solidFill>
                          <a:schemeClr val="tx1"/>
                        </a:solidFill>
                        <a:latin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kern="1200" cap="none" normalizeH="0" baseline="0">
                          <a:ln>
                            <a:noFill/>
                          </a:ln>
                          <a:solidFill>
                            <a:schemeClr val="tx1"/>
                          </a:solidFill>
                          <a:effectLst/>
                          <a:latin typeface="微软雅黑" pitchFamily="34" charset="-122"/>
                          <a:ea typeface="微软雅黑" pitchFamily="34" charset="-122"/>
                          <a:cs typeface="+mn-cs"/>
                        </a:rPr>
                        <a:t>奖项名称及等次</a:t>
                      </a:r>
                      <a:endParaRPr kumimoji="0" lang="en-US" altLang="en-US" sz="1600" b="1" i="0" u="none" strike="noStrike" kern="1200" cap="none" normalizeH="0" baseline="0">
                        <a:ln>
                          <a:noFill/>
                        </a:ln>
                        <a:solidFill>
                          <a:schemeClr val="tx1"/>
                        </a:solidFill>
                        <a:effectLst/>
                        <a:latin typeface="微软雅黑" pitchFamily="34" charset="-122"/>
                        <a:ea typeface="微软雅黑" pitchFamily="34" charset="-122"/>
                        <a:cs typeface="+mn-cs"/>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kumimoji="0" lang="en-US" sz="1600" b="1" i="0" u="none" strike="noStrike" kern="1200" cap="none" normalizeH="0" baseline="0" dirty="0" err="1">
                          <a:ln>
                            <a:noFill/>
                          </a:ln>
                          <a:solidFill>
                            <a:schemeClr val="tx1"/>
                          </a:solidFill>
                          <a:effectLst/>
                          <a:latin typeface="微软雅黑" pitchFamily="34" charset="-122"/>
                          <a:ea typeface="微软雅黑" pitchFamily="34" charset="-122"/>
                          <a:cs typeface="+mn-cs"/>
                        </a:rPr>
                        <a:t>颁发部门</a:t>
                      </a:r>
                      <a:endParaRPr kumimoji="0" lang="en-US" altLang="en-US" sz="1600" b="1" i="0" u="none" strike="noStrike" kern="1200" cap="none" normalizeH="0" baseline="0" dirty="0">
                        <a:ln>
                          <a:noFill/>
                        </a:ln>
                        <a:solidFill>
                          <a:schemeClr val="tx1"/>
                        </a:solidFill>
                        <a:effectLst/>
                        <a:latin typeface="微软雅黑" pitchFamily="34" charset="-122"/>
                        <a:ea typeface="微软雅黑" pitchFamily="34" charset="-122"/>
                        <a:cs typeface="+mn-cs"/>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2993">
                <a:tc>
                  <a:txBody>
                    <a:bodyPr/>
                    <a:lstStyle/>
                    <a:p>
                      <a:pPr indent="0" algn="ctr">
                        <a:buNone/>
                      </a:pPr>
                      <a:r>
                        <a:rPr lang="en-US" sz="1600" b="1" dirty="0">
                          <a:solidFill>
                            <a:schemeClr val="tx1"/>
                          </a:solidFill>
                          <a:latin typeface="+mn-ea"/>
                          <a:cs typeface="+mn-ea"/>
                        </a:rPr>
                        <a:t>2013年11月</a:t>
                      </a:r>
                      <a:endParaRPr lang="en-US" altLang="en-US" sz="1600" b="1" dirty="0">
                        <a:solidFill>
                          <a:schemeClr val="tx1"/>
                        </a:solidFill>
                        <a:latin typeface="+mn-ea"/>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kern="1200" cap="none" normalizeH="0" baseline="0" dirty="0">
                          <a:ln>
                            <a:noFill/>
                          </a:ln>
                          <a:solidFill>
                            <a:schemeClr val="tx1"/>
                          </a:solidFill>
                          <a:effectLst/>
                          <a:latin typeface="微软雅黑" pitchFamily="34" charset="-122"/>
                          <a:ea typeface="微软雅黑" pitchFamily="34" charset="-122"/>
                          <a:cs typeface="+mn-cs"/>
                        </a:rPr>
                        <a:t>《</a:t>
                      </a:r>
                      <a:r>
                        <a:rPr kumimoji="0" lang="en-US" sz="1600" b="1" i="0" u="none" strike="noStrike" kern="1200" cap="none" normalizeH="0" baseline="0" dirty="0" err="1">
                          <a:ln>
                            <a:noFill/>
                          </a:ln>
                          <a:solidFill>
                            <a:schemeClr val="tx1"/>
                          </a:solidFill>
                          <a:effectLst/>
                          <a:latin typeface="微软雅黑" pitchFamily="34" charset="-122"/>
                          <a:ea typeface="微软雅黑" pitchFamily="34" charset="-122"/>
                          <a:cs typeface="+mn-cs"/>
                        </a:rPr>
                        <a:t>维修电工综合技能训练》市级精品课程</a:t>
                      </a:r>
                      <a:endParaRPr kumimoji="0" lang="en-US" altLang="en-US" sz="1600" b="1" i="0" u="none" strike="noStrike" kern="1200" cap="none" normalizeH="0" baseline="0" dirty="0">
                        <a:ln>
                          <a:noFill/>
                        </a:ln>
                        <a:solidFill>
                          <a:schemeClr val="tx1"/>
                        </a:solidFill>
                        <a:effectLst/>
                        <a:latin typeface="微软雅黑" pitchFamily="34" charset="-122"/>
                        <a:ea typeface="微软雅黑" pitchFamily="34" charset="-122"/>
                        <a:cs typeface="+mn-cs"/>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kumimoji="0" lang="en-US" sz="1600" b="1" i="0" u="none" strike="noStrike" kern="1200" cap="none" normalizeH="0" baseline="0" dirty="0" err="1">
                          <a:ln>
                            <a:noFill/>
                          </a:ln>
                          <a:solidFill>
                            <a:schemeClr val="tx1"/>
                          </a:solidFill>
                          <a:effectLst/>
                          <a:latin typeface="微软雅黑" pitchFamily="34" charset="-122"/>
                          <a:ea typeface="微软雅黑" pitchFamily="34" charset="-122"/>
                          <a:cs typeface="+mn-cs"/>
                        </a:rPr>
                        <a:t>上海市教育委员会</a:t>
                      </a:r>
                      <a:endParaRPr kumimoji="0" lang="en-US" altLang="en-US" sz="1600" b="1" i="0" u="none" strike="noStrike" kern="1200" cap="none" normalizeH="0" baseline="0" dirty="0">
                        <a:ln>
                          <a:noFill/>
                        </a:ln>
                        <a:solidFill>
                          <a:schemeClr val="tx1"/>
                        </a:solidFill>
                        <a:effectLst/>
                        <a:latin typeface="微软雅黑" pitchFamily="34" charset="-122"/>
                        <a:ea typeface="微软雅黑" pitchFamily="34" charset="-122"/>
                        <a:cs typeface="+mn-cs"/>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2993">
                <a:tc>
                  <a:txBody>
                    <a:bodyPr/>
                    <a:lstStyle/>
                    <a:p>
                      <a:pPr indent="0" algn="ctr">
                        <a:buNone/>
                      </a:pPr>
                      <a:r>
                        <a:rPr lang="en-US" sz="1600" b="1">
                          <a:solidFill>
                            <a:schemeClr val="tx1"/>
                          </a:solidFill>
                          <a:latin typeface="+mn-ea"/>
                          <a:cs typeface="+mn-ea"/>
                        </a:rPr>
                        <a:t>2009年12月</a:t>
                      </a:r>
                      <a:endParaRPr lang="en-US" altLang="en-US" sz="1600" b="1">
                        <a:solidFill>
                          <a:schemeClr val="tx1"/>
                        </a:solidFill>
                        <a:latin typeface="+mn-ea"/>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kern="1200" cap="none" normalizeH="0" baseline="0" dirty="0" err="1">
                          <a:ln>
                            <a:noFill/>
                          </a:ln>
                          <a:solidFill>
                            <a:schemeClr val="tx1"/>
                          </a:solidFill>
                          <a:effectLst/>
                          <a:latin typeface="微软雅黑" pitchFamily="34" charset="-122"/>
                          <a:ea typeface="微软雅黑" pitchFamily="34" charset="-122"/>
                          <a:cs typeface="+mn-cs"/>
                        </a:rPr>
                        <a:t>上海市职业技能竞赛活动市级一类竞赛维修电工职业三等奖</a:t>
                      </a:r>
                      <a:endParaRPr kumimoji="0" lang="en-US" altLang="en-US" sz="1600" b="1" i="0" u="none" strike="noStrike" kern="1200" cap="none" normalizeH="0" baseline="0" dirty="0">
                        <a:ln>
                          <a:noFill/>
                        </a:ln>
                        <a:solidFill>
                          <a:schemeClr val="tx1"/>
                        </a:solidFill>
                        <a:effectLst/>
                        <a:latin typeface="微软雅黑" pitchFamily="34" charset="-122"/>
                        <a:ea typeface="微软雅黑" pitchFamily="34" charset="-122"/>
                        <a:cs typeface="+mn-cs"/>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dirty="0" err="1">
                          <a:solidFill>
                            <a:schemeClr val="tx1"/>
                          </a:solidFill>
                          <a:latin typeface="+mn-ea"/>
                          <a:cs typeface="宋体" panose="02010600030101010101" pitchFamily="2" charset="-122"/>
                        </a:rPr>
                        <a:t>上海市人力资源和社会保障局、上海市教育委员会</a:t>
                      </a:r>
                      <a:endParaRPr lang="en-US" altLang="en-US" sz="1600" b="1" dirty="0">
                        <a:solidFill>
                          <a:schemeClr val="tx1"/>
                        </a:solidFill>
                        <a:latin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2993">
                <a:tc>
                  <a:txBody>
                    <a:bodyPr/>
                    <a:lstStyle/>
                    <a:p>
                      <a:pPr indent="0" algn="ctr">
                        <a:buNone/>
                      </a:pPr>
                      <a:r>
                        <a:rPr lang="en-US" sz="1600" b="1">
                          <a:solidFill>
                            <a:schemeClr val="tx1"/>
                          </a:solidFill>
                          <a:latin typeface="+mn-ea"/>
                          <a:cs typeface="+mn-ea"/>
                        </a:rPr>
                        <a:t>2008年9月</a:t>
                      </a:r>
                      <a:endParaRPr lang="en-US" altLang="en-US" sz="1600" b="1">
                        <a:solidFill>
                          <a:schemeClr val="tx1"/>
                        </a:solidFill>
                        <a:latin typeface="+mn-ea"/>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kern="1200" cap="none" normalizeH="0" baseline="0" dirty="0" err="1">
                          <a:ln>
                            <a:noFill/>
                          </a:ln>
                          <a:solidFill>
                            <a:schemeClr val="tx1"/>
                          </a:solidFill>
                          <a:effectLst/>
                          <a:latin typeface="微软雅黑" pitchFamily="34" charset="-122"/>
                          <a:ea typeface="微软雅黑" pitchFamily="34" charset="-122"/>
                          <a:cs typeface="+mn-cs"/>
                        </a:rPr>
                        <a:t>上海市高职高专师资机电一体化专业课程培训优秀学员</a:t>
                      </a:r>
                      <a:endParaRPr kumimoji="0" lang="en-US" altLang="en-US" sz="1600" b="1" i="0" u="none" strike="noStrike" kern="1200" cap="none" normalizeH="0" baseline="0" dirty="0">
                        <a:ln>
                          <a:noFill/>
                        </a:ln>
                        <a:solidFill>
                          <a:schemeClr val="tx1"/>
                        </a:solidFill>
                        <a:effectLst/>
                        <a:latin typeface="微软雅黑" pitchFamily="34" charset="-122"/>
                        <a:ea typeface="微软雅黑" pitchFamily="34" charset="-122"/>
                        <a:cs typeface="+mn-cs"/>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dirty="0" err="1">
                          <a:solidFill>
                            <a:schemeClr val="tx1"/>
                          </a:solidFill>
                          <a:latin typeface="+mn-ea"/>
                          <a:cs typeface="宋体" panose="02010600030101010101" pitchFamily="2" charset="-122"/>
                        </a:rPr>
                        <a:t>上海市高职高专师资教学能力提升领导小组</a:t>
                      </a:r>
                      <a:endParaRPr lang="en-US" altLang="en-US" sz="1600" b="1" dirty="0">
                        <a:solidFill>
                          <a:schemeClr val="tx1"/>
                        </a:solidFill>
                        <a:latin typeface="+mn-ea"/>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62563" name="Group 99"/>
          <p:cNvGraphicFramePr>
            <a:graphicFrameLocks noGrp="1"/>
          </p:cNvGraphicFramePr>
          <p:nvPr/>
        </p:nvGraphicFramePr>
        <p:xfrm>
          <a:off x="5278438" y="1625598"/>
          <a:ext cx="6403975" cy="3280230"/>
        </p:xfrm>
        <a:graphic>
          <a:graphicData uri="http://schemas.openxmlformats.org/drawingml/2006/table">
            <a:tbl>
              <a:tblPr/>
              <a:tblGrid>
                <a:gridCol w="998537"/>
                <a:gridCol w="2501900"/>
                <a:gridCol w="1105354"/>
                <a:gridCol w="1798184"/>
              </a:tblGrid>
              <a:tr h="36447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时间</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rPr>
                        <a:t>项目名称</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rPr>
                        <a:t>成果类型</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合作企业</a:t>
                      </a: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a:t>
                      </a: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期刊</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89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2018</a:t>
                      </a: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年</a:t>
                      </a: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11</a:t>
                      </a: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月</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便携式坚果破壳机</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发明专利</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 </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89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2018</a:t>
                      </a: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年</a:t>
                      </a: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9</a:t>
                      </a: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月</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工量夹具改造技术咨询</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科研项目</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上海美蓓亚精密机电有限公司</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89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2018</a:t>
                      </a: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年</a:t>
                      </a: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7</a:t>
                      </a: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月</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机械测量仪器技术咨询</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科研项目</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上海美蓓亚精密机电有限公司</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89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2016</a:t>
                      </a: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年</a:t>
                      </a:r>
                      <a:r>
                        <a:rPr kumimoji="0" lang="en-US" altLang="zh-CN" sz="1600" b="1" i="0" u="none" strike="noStrike" cap="none" normalizeH="0" baseline="0" smtClean="0">
                          <a:ln>
                            <a:noFill/>
                          </a:ln>
                          <a:solidFill>
                            <a:schemeClr val="tx1"/>
                          </a:solidFill>
                          <a:effectLst/>
                          <a:latin typeface="微软雅黑" pitchFamily="34" charset="-122"/>
                          <a:ea typeface="微软雅黑" pitchFamily="34" charset="-122"/>
                        </a:rPr>
                        <a:t>6</a:t>
                      </a: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月</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err="1" smtClean="0">
                          <a:ln>
                            <a:noFill/>
                          </a:ln>
                          <a:solidFill>
                            <a:schemeClr val="tx1"/>
                          </a:solidFill>
                          <a:effectLst/>
                          <a:latin typeface="微软雅黑" pitchFamily="34" charset="-122"/>
                          <a:ea typeface="微软雅黑" pitchFamily="34" charset="-122"/>
                        </a:rPr>
                        <a:t>ABB</a:t>
                      </a: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机器人二工位搬运非标设备技术开发</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微软雅黑" pitchFamily="34" charset="-122"/>
                          <a:ea typeface="微软雅黑" pitchFamily="34" charset="-122"/>
                        </a:rPr>
                        <a:t>科研项目</a:t>
                      </a:r>
                      <a:endParaRPr kumimoji="0" lang="en-US" altLang="en-US" sz="1600" b="1" i="0" u="none" strike="noStrike" cap="none" normalizeH="0" baseline="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上海山陆伍企业发展有限公司</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advTm="2000">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6451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64516"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6451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64519"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64520" name="组合 48"/>
          <p:cNvGrpSpPr/>
          <p:nvPr/>
        </p:nvGrpSpPr>
        <p:grpSpPr bwMode="auto">
          <a:xfrm>
            <a:off x="4127500" y="917575"/>
            <a:ext cx="7942263" cy="2241551"/>
            <a:chOff x="1539384" y="1601071"/>
            <a:chExt cx="9688078" cy="3104845"/>
          </a:xfrm>
        </p:grpSpPr>
        <p:sp>
          <p:nvSpPr>
            <p:cNvPr id="46" name="文本框 34"/>
            <p:cNvSpPr txBox="1"/>
            <p:nvPr/>
          </p:nvSpPr>
          <p:spPr>
            <a:xfrm>
              <a:off x="4889449" y="1994674"/>
              <a:ext cx="313705" cy="430984"/>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7062"/>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9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532"/>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200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60"/>
              <a:ext cx="0" cy="30806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24"/>
              <a:ext cx="3239687" cy="607494"/>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冯江华</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581"/>
              <a:ext cx="4174994" cy="60469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经济与管理学院</a:t>
              </a:r>
            </a:p>
          </p:txBody>
        </p:sp>
        <p:sp>
          <p:nvSpPr>
            <p:cNvPr id="22" name="TextBox 17"/>
            <p:cNvSpPr txBox="1"/>
            <p:nvPr/>
          </p:nvSpPr>
          <p:spPr>
            <a:xfrm>
              <a:off x="2221016" y="2335503"/>
              <a:ext cx="3239687" cy="606896"/>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1964.04</a:t>
              </a:r>
            </a:p>
          </p:txBody>
        </p:sp>
        <p:sp>
          <p:nvSpPr>
            <p:cNvPr id="37" name="文本框 34"/>
            <p:cNvSpPr txBox="1"/>
            <p:nvPr/>
          </p:nvSpPr>
          <p:spPr>
            <a:xfrm>
              <a:off x="9720901" y="1970486"/>
              <a:ext cx="313705" cy="430984"/>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676"/>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20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48146"/>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815"/>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4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8"/>
              <a:ext cx="3241623" cy="606896"/>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195"/>
              <a:ext cx="4176931" cy="606896"/>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316"/>
              <a:ext cx="3241623" cy="604696"/>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164028" y="3593273"/>
              <a:ext cx="4664917" cy="60469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smtClean="0">
                  <a:latin typeface="+mn-lt"/>
                  <a:ea typeface="+mn-ea"/>
                </a:rPr>
                <a:t>经</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济</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学</a:t>
              </a:r>
            </a:p>
          </p:txBody>
        </p:sp>
        <p:sp>
          <p:nvSpPr>
            <p:cNvPr id="48" name="TextBox 19"/>
            <p:cNvSpPr txBox="1"/>
            <p:nvPr/>
          </p:nvSpPr>
          <p:spPr>
            <a:xfrm>
              <a:off x="7032827" y="3489298"/>
              <a:ext cx="3845797" cy="604696"/>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sz="1600" dirty="0">
                  <a:solidFill>
                    <a:schemeClr val="tx1">
                      <a:lumMod val="75000"/>
                      <a:lumOff val="25000"/>
                    </a:schemeClr>
                  </a:solidFill>
                  <a:latin typeface="微软雅黑" panose="020B0503020204020204" pitchFamily="34" charset="-122"/>
                  <a:ea typeface="微软雅黑" panose="020B0503020204020204" pitchFamily="34" charset="-122"/>
                </a:rPr>
                <a:t>工商管理/创新创业</a:t>
              </a:r>
            </a:p>
          </p:txBody>
        </p:sp>
      </p:grpSp>
      <p:sp>
        <p:nvSpPr>
          <p:cNvPr id="129" name="Oval 63"/>
          <p:cNvSpPr>
            <a:spLocks noChangeAspect="1"/>
          </p:cNvSpPr>
          <p:nvPr/>
        </p:nvSpPr>
        <p:spPr>
          <a:xfrm>
            <a:off x="5484813" y="4740275"/>
            <a:ext cx="146050"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848100"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675313" y="5492750"/>
            <a:ext cx="106362"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64525" name="Group 35"/>
          <p:cNvGrpSpPr/>
          <p:nvPr/>
        </p:nvGrpSpPr>
        <p:grpSpPr bwMode="auto">
          <a:xfrm>
            <a:off x="461963" y="4679950"/>
            <a:ext cx="1239837" cy="266700"/>
            <a:chOff x="769938" y="2456536"/>
            <a:chExt cx="1613466" cy="345642"/>
          </a:xfrm>
        </p:grpSpPr>
        <p:sp>
          <p:nvSpPr>
            <p:cNvPr id="116" name="Notched Right Arrow 32"/>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672" y="2534717"/>
              <a:ext cx="187997"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64526" name="Group 40"/>
          <p:cNvGrpSpPr/>
          <p:nvPr/>
        </p:nvGrpSpPr>
        <p:grpSpPr bwMode="auto">
          <a:xfrm>
            <a:off x="2168525" y="4702175"/>
            <a:ext cx="1241425" cy="266700"/>
            <a:chOff x="769938" y="2456536"/>
            <a:chExt cx="1613466" cy="345642"/>
          </a:xfrm>
        </p:grpSpPr>
        <p:sp>
          <p:nvSpPr>
            <p:cNvPr id="122" name="Notched Right Arrow 4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762" y="2534717"/>
              <a:ext cx="189820"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64527" name="TextBox 129"/>
          <p:cNvSpPr txBox="1">
            <a:spLocks noChangeArrowheads="1"/>
          </p:cNvSpPr>
          <p:nvPr/>
        </p:nvSpPr>
        <p:spPr bwMode="auto">
          <a:xfrm>
            <a:off x="-130175" y="5080000"/>
            <a:ext cx="2371725" cy="836613"/>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1982-1986</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山西财经大学</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本科  </a:t>
            </a:r>
          </a:p>
        </p:txBody>
      </p:sp>
      <p:sp>
        <p:nvSpPr>
          <p:cNvPr id="132" name="TextBox 131"/>
          <p:cNvSpPr txBox="1"/>
          <p:nvPr/>
        </p:nvSpPr>
        <p:spPr>
          <a:xfrm>
            <a:off x="1652588" y="5106988"/>
            <a:ext cx="2389187" cy="835025"/>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1993-1996年</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西北大学</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研究生</a:t>
            </a:r>
          </a:p>
        </p:txBody>
      </p:sp>
      <p:cxnSp>
        <p:nvCxnSpPr>
          <p:cNvPr id="135" name="Straight Connector 74"/>
          <p:cNvCxnSpPr>
            <a:stCxn id="141" idx="7"/>
          </p:cNvCxnSpPr>
          <p:nvPr/>
        </p:nvCxnSpPr>
        <p:spPr>
          <a:xfrm flipH="1">
            <a:off x="1057275" y="4310063"/>
            <a:ext cx="9525" cy="50641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2767013" y="4318000"/>
            <a:ext cx="7937" cy="50800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4531" name="Group 68"/>
          <p:cNvGrpSpPr/>
          <p:nvPr/>
        </p:nvGrpSpPr>
        <p:grpSpPr bwMode="auto">
          <a:xfrm>
            <a:off x="850900" y="3789363"/>
            <a:ext cx="428625" cy="431800"/>
            <a:chOff x="1295010" y="1424373"/>
            <a:chExt cx="558911" cy="558911"/>
          </a:xfrm>
        </p:grpSpPr>
        <p:sp>
          <p:nvSpPr>
            <p:cNvPr id="141" name="Teardrop 64"/>
            <p:cNvSpPr/>
            <p:nvPr/>
          </p:nvSpPr>
          <p:spPr>
            <a:xfrm rot="8100000">
              <a:off x="1295010" y="1424373"/>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283" y="1576430"/>
              <a:ext cx="306366" cy="2465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64532" name="Group 75"/>
          <p:cNvGrpSpPr/>
          <p:nvPr/>
        </p:nvGrpSpPr>
        <p:grpSpPr bwMode="auto">
          <a:xfrm>
            <a:off x="2559050" y="3798888"/>
            <a:ext cx="430213" cy="430212"/>
            <a:chOff x="4279638" y="1408107"/>
            <a:chExt cx="558911" cy="558912"/>
          </a:xfrm>
        </p:grpSpPr>
        <p:sp>
          <p:nvSpPr>
            <p:cNvPr id="144" name="Teardrop 87"/>
            <p:cNvSpPr/>
            <p:nvPr/>
          </p:nvSpPr>
          <p:spPr>
            <a:xfrm rot="8100000">
              <a:off x="4279638" y="1408107"/>
              <a:ext cx="558911" cy="5589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319" y="1597849"/>
              <a:ext cx="266049" cy="200053"/>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538" y="3956050"/>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64534"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64535" name="TextBox 23"/>
          <p:cNvSpPr txBox="1">
            <a:spLocks noChangeArrowheads="1"/>
          </p:cNvSpPr>
          <p:nvPr/>
        </p:nvSpPr>
        <p:spPr bwMode="auto">
          <a:xfrm>
            <a:off x="4973638" y="3273425"/>
            <a:ext cx="2335212"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64536" name="组合 2"/>
          <p:cNvGrpSpPr/>
          <p:nvPr/>
        </p:nvGrpSpPr>
        <p:grpSpPr bwMode="auto">
          <a:xfrm>
            <a:off x="3451225" y="3919538"/>
            <a:ext cx="1798638" cy="1954212"/>
            <a:chOff x="5877" y="6172"/>
            <a:chExt cx="2832" cy="3077"/>
          </a:xfrm>
        </p:grpSpPr>
        <p:grpSp>
          <p:nvGrpSpPr>
            <p:cNvPr id="64558" name="Group 36"/>
            <p:cNvGrpSpPr/>
            <p:nvPr/>
          </p:nvGrpSpPr>
          <p:grpSpPr bwMode="auto">
            <a:xfrm>
              <a:off x="6400" y="7433"/>
              <a:ext cx="1954" cy="420"/>
              <a:chOff x="769938" y="2456536"/>
              <a:chExt cx="1613466" cy="345642"/>
            </a:xfrm>
          </p:grpSpPr>
          <p:sp>
            <p:nvSpPr>
              <p:cNvPr id="119" name="Notched Right Arrow 37"/>
              <p:cNvSpPr/>
              <p:nvPr/>
            </p:nvSpPr>
            <p:spPr>
              <a:xfrm>
                <a:off x="769449" y="2455545"/>
                <a:ext cx="1614007" cy="347643"/>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1510" y="2533713"/>
                <a:ext cx="189883" cy="191306"/>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64559" name="Group 72"/>
            <p:cNvGrpSpPr/>
            <p:nvPr/>
          </p:nvGrpSpPr>
          <p:grpSpPr bwMode="auto">
            <a:xfrm>
              <a:off x="7014" y="8571"/>
              <a:ext cx="677" cy="679"/>
              <a:chOff x="2786729" y="3449350"/>
              <a:chExt cx="558911" cy="558911"/>
            </a:xfrm>
          </p:grpSpPr>
          <p:sp>
            <p:nvSpPr>
              <p:cNvPr id="153" name="Teardrop 97"/>
              <p:cNvSpPr/>
              <p:nvPr/>
            </p:nvSpPr>
            <p:spPr>
              <a:xfrm rot="18900000">
                <a:off x="2786976" y="3449853"/>
                <a:ext cx="559224" cy="55758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6505" y="3616511"/>
                <a:ext cx="222865" cy="220154"/>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64560" name="组合 174"/>
            <p:cNvGrpSpPr/>
            <p:nvPr/>
          </p:nvGrpSpPr>
          <p:grpSpPr bwMode="auto">
            <a:xfrm>
              <a:off x="5877" y="6172"/>
              <a:ext cx="2832" cy="1433"/>
              <a:chOff x="-860670" y="2928437"/>
              <a:chExt cx="2817140" cy="2168099"/>
            </a:xfrm>
          </p:grpSpPr>
          <p:sp>
            <p:nvSpPr>
              <p:cNvPr id="64562" name="TextBox 105"/>
              <p:cNvSpPr txBox="1">
                <a:spLocks noChangeArrowheads="1"/>
              </p:cNvSpPr>
              <p:nvPr/>
            </p:nvSpPr>
            <p:spPr bwMode="auto">
              <a:xfrm>
                <a:off x="-860670" y="2928437"/>
                <a:ext cx="2817140" cy="1759595"/>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2010年-2013年</a:t>
                </a:r>
              </a:p>
              <a:p>
                <a:pPr algn="ctr"/>
                <a:r>
                  <a:rPr lang="zh-CN" altLang="en-US" sz="1600" b="1">
                    <a:solidFill>
                      <a:schemeClr val="accent2"/>
                    </a:solidFill>
                    <a:latin typeface="微软雅黑" panose="020B0503020204020204" pitchFamily="34" charset="-122"/>
                    <a:ea typeface="微软雅黑" panose="020B0503020204020204" pitchFamily="34" charset="-122"/>
                  </a:rPr>
                  <a:t>北京师范大学</a:t>
                </a:r>
              </a:p>
              <a:p>
                <a:pPr algn="ctr"/>
                <a:r>
                  <a:rPr lang="zh-CN" altLang="en-US" sz="1600" b="1">
                    <a:solidFill>
                      <a:schemeClr val="accent2"/>
                    </a:solidFill>
                    <a:latin typeface="微软雅黑" panose="020B0503020204020204" pitchFamily="34" charset="-122"/>
                    <a:ea typeface="微软雅黑" panose="020B0503020204020204" pitchFamily="34" charset="-122"/>
                  </a:rPr>
                  <a:t>博士同等学力</a:t>
                </a:r>
              </a:p>
            </p:txBody>
          </p:sp>
          <p:sp>
            <p:nvSpPr>
              <p:cNvPr id="2" name="矩形 1"/>
              <p:cNvSpPr/>
              <p:nvPr/>
            </p:nvSpPr>
            <p:spPr>
              <a:xfrm>
                <a:off x="1454209" y="4758844"/>
                <a:ext cx="186482" cy="336582"/>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4" y="7684"/>
              <a:ext cx="12" cy="777"/>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4"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6" name="矩形 5"/>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28" name="Oval 63"/>
          <p:cNvSpPr>
            <a:spLocks noChangeAspect="1"/>
          </p:cNvSpPr>
          <p:nvPr/>
        </p:nvSpPr>
        <p:spPr>
          <a:xfrm>
            <a:off x="5892800" y="4867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29" name="矩形 28"/>
          <p:cNvSpPr/>
          <p:nvPr/>
        </p:nvSpPr>
        <p:spPr>
          <a:xfrm>
            <a:off x="5629275" y="5619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64541" name="Group 52"/>
          <p:cNvGrpSpPr/>
          <p:nvPr/>
        </p:nvGrpSpPr>
        <p:grpSpPr bwMode="auto">
          <a:xfrm>
            <a:off x="4903788" y="4332288"/>
            <a:ext cx="6704012" cy="2252662"/>
            <a:chOff x="2244725" y="1243013"/>
            <a:chExt cx="5264150" cy="4351338"/>
          </a:xfrm>
        </p:grpSpPr>
        <p:sp>
          <p:nvSpPr>
            <p:cNvPr id="33" name="Freeform 5"/>
            <p:cNvSpPr/>
            <p:nvPr/>
          </p:nvSpPr>
          <p:spPr bwMode="auto">
            <a:xfrm>
              <a:off x="5897096" y="1604858"/>
              <a:ext cx="944879" cy="2293729"/>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4" name="Freeform 6"/>
            <p:cNvSpPr/>
            <p:nvPr/>
          </p:nvSpPr>
          <p:spPr bwMode="auto">
            <a:xfrm>
              <a:off x="2409269" y="3386483"/>
              <a:ext cx="2594055" cy="2207868"/>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5" name="Freeform 7"/>
            <p:cNvSpPr/>
            <p:nvPr/>
          </p:nvSpPr>
          <p:spPr bwMode="auto">
            <a:xfrm>
              <a:off x="2244725" y="1243013"/>
              <a:ext cx="5241712"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6" name="Freeform 8"/>
            <p:cNvSpPr/>
            <p:nvPr/>
          </p:nvSpPr>
          <p:spPr bwMode="auto">
            <a:xfrm>
              <a:off x="7026463" y="1276743"/>
              <a:ext cx="482412" cy="61943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50" name="Freeform 9"/>
            <p:cNvSpPr/>
            <p:nvPr/>
          </p:nvSpPr>
          <p:spPr bwMode="auto">
            <a:xfrm>
              <a:off x="6839482" y="1604858"/>
              <a:ext cx="211912" cy="291315"/>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52" name="Freeform 10"/>
            <p:cNvSpPr/>
            <p:nvPr/>
          </p:nvSpPr>
          <p:spPr bwMode="auto">
            <a:xfrm>
              <a:off x="6415657" y="1243013"/>
              <a:ext cx="199447" cy="193187"/>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64542" name="Freeform 77"/>
          <p:cNvSpPr>
            <a:spLocks noEditPoints="1"/>
          </p:cNvSpPr>
          <p:nvPr/>
        </p:nvSpPr>
        <p:spPr bwMode="auto">
          <a:xfrm>
            <a:off x="5643563" y="4775200"/>
            <a:ext cx="409575" cy="357188"/>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64543" name="Freeform 79"/>
          <p:cNvSpPr>
            <a:spLocks noEditPoints="1"/>
          </p:cNvSpPr>
          <p:nvPr/>
        </p:nvSpPr>
        <p:spPr bwMode="auto">
          <a:xfrm>
            <a:off x="7546975" y="3633788"/>
            <a:ext cx="357188" cy="404812"/>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08" name="Freeform 81"/>
          <p:cNvSpPr/>
          <p:nvPr/>
        </p:nvSpPr>
        <p:spPr bwMode="auto">
          <a:xfrm>
            <a:off x="10571163" y="3255963"/>
            <a:ext cx="450850" cy="296862"/>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55" name="矩形 54"/>
          <p:cNvSpPr/>
          <p:nvPr/>
        </p:nvSpPr>
        <p:spPr>
          <a:xfrm>
            <a:off x="4598988" y="5219700"/>
            <a:ext cx="2478087" cy="5207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1986．12-2001.7，山西财经大学、教师</a:t>
            </a:r>
          </a:p>
        </p:txBody>
      </p:sp>
      <p:sp>
        <p:nvSpPr>
          <p:cNvPr id="56" name="矩形 55"/>
          <p:cNvSpPr/>
          <p:nvPr/>
        </p:nvSpPr>
        <p:spPr>
          <a:xfrm>
            <a:off x="6192838" y="4178300"/>
            <a:ext cx="3084512" cy="522288"/>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2004年-2007年</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上海生南集团副总经理</a:t>
            </a:r>
          </a:p>
        </p:txBody>
      </p:sp>
      <p:sp>
        <p:nvSpPr>
          <p:cNvPr id="57" name="矩形 56"/>
          <p:cNvSpPr/>
          <p:nvPr/>
        </p:nvSpPr>
        <p:spPr>
          <a:xfrm>
            <a:off x="9348788" y="3633788"/>
            <a:ext cx="2881312"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2017.5-至今</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上海电子信息职业技术学院，经济与管理学院党总支书记/院长</a:t>
            </a:r>
          </a:p>
        </p:txBody>
      </p:sp>
      <p:sp>
        <p:nvSpPr>
          <p:cNvPr id="64548" name="Shape 50"/>
          <p:cNvSpPr/>
          <p:nvPr/>
        </p:nvSpPr>
        <p:spPr bwMode="auto">
          <a:xfrm>
            <a:off x="9871075" y="5373688"/>
            <a:ext cx="344488" cy="373062"/>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59" name="Shape 62"/>
          <p:cNvSpPr/>
          <p:nvPr/>
        </p:nvSpPr>
        <p:spPr bwMode="auto">
          <a:xfrm>
            <a:off x="7342188" y="6067425"/>
            <a:ext cx="214312" cy="268288"/>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60" name="矩形 59"/>
          <p:cNvSpPr/>
          <p:nvPr/>
        </p:nvSpPr>
        <p:spPr>
          <a:xfrm>
            <a:off x="9117013" y="5848350"/>
            <a:ext cx="2881312"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2007.7-2017年5月</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上海电子信息职业技术学院，经济与管理系系主任</a:t>
            </a:r>
          </a:p>
        </p:txBody>
      </p:sp>
      <p:sp>
        <p:nvSpPr>
          <p:cNvPr id="61" name="矩形 60"/>
          <p:cNvSpPr/>
          <p:nvPr/>
        </p:nvSpPr>
        <p:spPr>
          <a:xfrm>
            <a:off x="5549900" y="6323013"/>
            <a:ext cx="3805238"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2001.7-2004.2，</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上海工商外国语学院、系主任</a:t>
            </a:r>
          </a:p>
        </p:txBody>
      </p:sp>
    </p:spTree>
  </p:cSld>
  <p:clrMapOvr>
    <a:masterClrMapping/>
  </p:clrMapOvr>
  <p:transition spd="slow" advTm="2000">
    <p:wipe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66563"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66564"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66565"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15" name="Freeform 50"/>
          <p:cNvSpPr/>
          <p:nvPr/>
        </p:nvSpPr>
        <p:spPr>
          <a:xfrm rot="16200000">
            <a:off x="78582" y="3685381"/>
            <a:ext cx="1016000"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104775" y="3949700"/>
            <a:ext cx="1316038"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78582" y="3631406"/>
            <a:ext cx="1016000"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1" name="Freeform 152"/>
          <p:cNvSpPr>
            <a:spLocks noEditPoints="1"/>
          </p:cNvSpPr>
          <p:nvPr/>
        </p:nvSpPr>
        <p:spPr bwMode="auto">
          <a:xfrm>
            <a:off x="1584325" y="3732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438150" y="3730625"/>
            <a:ext cx="296863" cy="352425"/>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nvGrpSpPr>
          <p:cNvPr id="66571" name="Group 33"/>
          <p:cNvGrpSpPr/>
          <p:nvPr/>
        </p:nvGrpSpPr>
        <p:grpSpPr bwMode="auto">
          <a:xfrm>
            <a:off x="3659188" y="3157538"/>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76" name="矩形 75"/>
          <p:cNvSpPr/>
          <p:nvPr/>
        </p:nvSpPr>
        <p:spPr>
          <a:xfrm>
            <a:off x="4905239" y="1703161"/>
            <a:ext cx="7005637" cy="1631216"/>
          </a:xfrm>
          <a:prstGeom prst="rect">
            <a:avLst/>
          </a:prstGeom>
        </p:spPr>
        <p:txBody>
          <a:bodyPr>
            <a:spAutoFit/>
          </a:bodyPr>
          <a:lstStyle/>
          <a:p>
            <a:pPr>
              <a:lnSpc>
                <a:spcPct val="125000"/>
              </a:lnSpc>
            </a:pPr>
            <a:r>
              <a:rPr lang="zh-CN" altLang="en-US" sz="1600" b="1" dirty="0">
                <a:latin typeface="微软雅黑" pitchFamily="34" charset="-122"/>
                <a:ea typeface="微软雅黑" pitchFamily="34" charset="-122"/>
                <a:cs typeface="方正兰亭准黑_GBK"/>
              </a:rPr>
              <a:t>参与了国家级课程教学资源《会展现场管理》建设</a:t>
            </a:r>
          </a:p>
          <a:p>
            <a:pPr>
              <a:lnSpc>
                <a:spcPct val="125000"/>
              </a:lnSpc>
            </a:pPr>
            <a:r>
              <a:rPr lang="zh-CN" altLang="en-US" sz="1600" b="1" dirty="0">
                <a:latin typeface="微软雅黑" pitchFamily="34" charset="-122"/>
                <a:ea typeface="微软雅黑" pitchFamily="34" charset="-122"/>
                <a:cs typeface="方正兰亭准黑_GBK"/>
              </a:rPr>
              <a:t>主持了国家级课程教学资源《场馆运营管理》建设</a:t>
            </a:r>
          </a:p>
          <a:p>
            <a:pPr>
              <a:lnSpc>
                <a:spcPct val="125000"/>
              </a:lnSpc>
            </a:pPr>
            <a:r>
              <a:rPr lang="zh-CN" altLang="en-US" sz="1600" b="1" dirty="0">
                <a:latin typeface="微软雅黑" pitchFamily="34" charset="-122"/>
                <a:ea typeface="微软雅黑" pitchFamily="34" charset="-122"/>
                <a:cs typeface="方正兰亭准黑_GBK"/>
              </a:rPr>
              <a:t>主持了上海市级精品课程建设</a:t>
            </a:r>
            <a:r>
              <a:rPr lang="zh-CN" altLang="en-US" sz="1600" b="1" dirty="0" smtClean="0">
                <a:latin typeface="微软雅黑" pitchFamily="34" charset="-122"/>
                <a:ea typeface="微软雅黑" pitchFamily="34" charset="-122"/>
                <a:cs typeface="方正兰亭准黑_GBK"/>
              </a:rPr>
              <a:t>工作</a:t>
            </a:r>
            <a:endParaRPr lang="zh-CN" altLang="en-US" sz="1600" b="1" dirty="0">
              <a:latin typeface="微软雅黑" pitchFamily="34" charset="-122"/>
              <a:ea typeface="微软雅黑" pitchFamily="34" charset="-122"/>
              <a:cs typeface="方正兰亭准黑_GBK"/>
            </a:endParaRPr>
          </a:p>
          <a:p>
            <a:pPr>
              <a:lnSpc>
                <a:spcPct val="125000"/>
              </a:lnSpc>
            </a:pPr>
            <a:r>
              <a:rPr lang="zh-CN" altLang="en-US" sz="1600" b="1" dirty="0">
                <a:latin typeface="微软雅黑" pitchFamily="34" charset="-122"/>
                <a:ea typeface="微软雅黑" pitchFamily="34" charset="-122"/>
                <a:cs typeface="方正兰亭准黑_GBK"/>
              </a:rPr>
              <a:t>撰写并出版了《创业意识与创业技巧》教材</a:t>
            </a:r>
          </a:p>
          <a:p>
            <a:pPr>
              <a:lnSpc>
                <a:spcPct val="125000"/>
              </a:lnSpc>
            </a:pPr>
            <a:endParaRPr lang="zh-CN" altLang="en-US" sz="1600" b="1" dirty="0">
              <a:latin typeface="微软雅黑" pitchFamily="34" charset="-122"/>
              <a:ea typeface="微软雅黑" pitchFamily="34" charset="-122"/>
              <a:cs typeface="方正兰亭准黑_GBK"/>
            </a:endParaRPr>
          </a:p>
        </p:txBody>
      </p:sp>
      <p:sp>
        <p:nvSpPr>
          <p:cNvPr id="66573"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主要荣誉、获奖</a:t>
            </a:r>
            <a:endParaRPr lang="en-US" sz="2800" b="1" dirty="0">
              <a:solidFill>
                <a:srgbClr val="FF0000"/>
              </a:solidFill>
              <a:latin typeface="Open Sans"/>
              <a:ea typeface="Open Sans"/>
              <a:cs typeface="Open Sans"/>
            </a:endParaRPr>
          </a:p>
        </p:txBody>
      </p:sp>
      <p:sp>
        <p:nvSpPr>
          <p:cNvPr id="66574" name="TextBox 23"/>
          <p:cNvSpPr txBox="1">
            <a:spLocks noChangeArrowheads="1"/>
          </p:cNvSpPr>
          <p:nvPr/>
        </p:nvSpPr>
        <p:spPr bwMode="auto">
          <a:xfrm>
            <a:off x="3694113" y="906463"/>
            <a:ext cx="3373437"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主要学术成果</a:t>
            </a:r>
            <a:endParaRPr lang="en-US" sz="2800" b="1">
              <a:solidFill>
                <a:srgbClr val="FF0000"/>
              </a:solidFill>
              <a:latin typeface="Open Sans"/>
              <a:ea typeface="Open Sans"/>
              <a:cs typeface="Open Sans"/>
            </a:endParaRPr>
          </a:p>
        </p:txBody>
      </p:sp>
      <p:sp>
        <p:nvSpPr>
          <p:cNvPr id="2" name="矩形 1"/>
          <p:cNvSpPr/>
          <p:nvPr/>
        </p:nvSpPr>
        <p:spPr>
          <a:xfrm>
            <a:off x="1584325" y="3482975"/>
            <a:ext cx="5502275" cy="3142014"/>
          </a:xfrm>
          <a:prstGeom prst="rect">
            <a:avLst/>
          </a:prstGeom>
        </p:spPr>
        <p:txBody>
          <a:bodyPr>
            <a:spAutoFit/>
          </a:bodyPr>
          <a:lstStyle/>
          <a:p>
            <a:pPr fontAlgn="auto">
              <a:lnSpc>
                <a:spcPct val="125000"/>
              </a:lnSpc>
              <a:spcBef>
                <a:spcPts val="0"/>
              </a:spcBef>
              <a:spcAft>
                <a:spcPts val="0"/>
              </a:spcAft>
              <a:defRPr/>
            </a:pPr>
            <a:r>
              <a:rPr sz="1600" b="1" dirty="0">
                <a:latin typeface="微软雅黑" pitchFamily="34" charset="-122"/>
                <a:ea typeface="微软雅黑" pitchFamily="34" charset="-122"/>
                <a:sym typeface="+mn-ea"/>
              </a:rPr>
              <a:t>学院首届教学名师；</a:t>
            </a:r>
          </a:p>
          <a:p>
            <a:pPr fontAlgn="auto">
              <a:lnSpc>
                <a:spcPct val="125000"/>
              </a:lnSpc>
              <a:spcBef>
                <a:spcPts val="0"/>
              </a:spcBef>
              <a:spcAft>
                <a:spcPts val="0"/>
              </a:spcAft>
              <a:defRPr/>
            </a:pPr>
            <a:r>
              <a:rPr sz="1600" b="1" dirty="0">
                <a:latin typeface="微软雅黑" pitchFamily="34" charset="-122"/>
                <a:ea typeface="微软雅黑" pitchFamily="34" charset="-122"/>
                <a:sym typeface="+mn-ea"/>
              </a:rPr>
              <a:t>中国会展经济研究会颁发的“会展教育优秀人物奖”</a:t>
            </a:r>
          </a:p>
          <a:p>
            <a:pPr fontAlgn="auto">
              <a:lnSpc>
                <a:spcPct val="125000"/>
              </a:lnSpc>
              <a:spcBef>
                <a:spcPts val="0"/>
              </a:spcBef>
              <a:spcAft>
                <a:spcPts val="0"/>
              </a:spcAft>
              <a:defRPr/>
            </a:pPr>
            <a:r>
              <a:rPr sz="1600" b="1" dirty="0">
                <a:latin typeface="微软雅黑" pitchFamily="34" charset="-122"/>
                <a:ea typeface="微软雅黑" pitchFamily="34" charset="-122"/>
                <a:sym typeface="+mn-ea"/>
              </a:rPr>
              <a:t>全国高等院校会展教育联盟颁发的“2018中国十佳会展名师”称号</a:t>
            </a:r>
          </a:p>
          <a:p>
            <a:pPr fontAlgn="auto">
              <a:lnSpc>
                <a:spcPct val="125000"/>
              </a:lnSpc>
              <a:spcBef>
                <a:spcPts val="0"/>
              </a:spcBef>
              <a:spcAft>
                <a:spcPts val="0"/>
              </a:spcAft>
              <a:defRPr/>
            </a:pPr>
            <a:r>
              <a:rPr sz="1600" b="1" dirty="0">
                <a:latin typeface="微软雅黑" pitchFamily="34" charset="-122"/>
                <a:ea typeface="微软雅黑" pitchFamily="34" charset="-122"/>
                <a:sym typeface="+mn-ea"/>
              </a:rPr>
              <a:t>带领、指导学生参加职业技能大赛，分别获得市场营销技能大赛三等奖、</a:t>
            </a:r>
          </a:p>
          <a:p>
            <a:pPr fontAlgn="auto">
              <a:lnSpc>
                <a:spcPct val="125000"/>
              </a:lnSpc>
              <a:spcBef>
                <a:spcPts val="0"/>
              </a:spcBef>
              <a:spcAft>
                <a:spcPts val="0"/>
              </a:spcAft>
              <a:defRPr/>
            </a:pPr>
            <a:r>
              <a:rPr sz="1600" b="1" dirty="0">
                <a:latin typeface="微软雅黑" pitchFamily="34" charset="-122"/>
                <a:ea typeface="微软雅黑" pitchFamily="34" charset="-122"/>
                <a:sym typeface="+mn-ea"/>
              </a:rPr>
              <a:t>全国互联网+创业大赛上海市三等奖</a:t>
            </a:r>
          </a:p>
          <a:p>
            <a:pPr fontAlgn="auto">
              <a:lnSpc>
                <a:spcPct val="125000"/>
              </a:lnSpc>
              <a:spcBef>
                <a:spcPts val="0"/>
              </a:spcBef>
              <a:spcAft>
                <a:spcPts val="0"/>
              </a:spcAft>
              <a:defRPr/>
            </a:pPr>
            <a:r>
              <a:rPr sz="1600" b="1" dirty="0">
                <a:latin typeface="微软雅黑" pitchFamily="34" charset="-122"/>
                <a:ea typeface="微软雅黑" pitchFamily="34" charset="-122"/>
                <a:sym typeface="+mn-ea"/>
              </a:rPr>
              <a:t>上海市级教学成果奖一等奖</a:t>
            </a:r>
          </a:p>
          <a:p>
            <a:pPr fontAlgn="auto">
              <a:lnSpc>
                <a:spcPct val="125000"/>
              </a:lnSpc>
              <a:spcBef>
                <a:spcPts val="0"/>
              </a:spcBef>
              <a:spcAft>
                <a:spcPts val="0"/>
              </a:spcAft>
              <a:defRPr/>
            </a:pPr>
            <a:r>
              <a:rPr sz="1600" b="1" dirty="0">
                <a:latin typeface="微软雅黑" pitchFamily="34" charset="-122"/>
                <a:ea typeface="微软雅黑" pitchFamily="34" charset="-122"/>
                <a:sym typeface="+mn-ea"/>
              </a:rPr>
              <a:t>2009年度上海市高等教育学会课题研究成果二等奖</a:t>
            </a:r>
          </a:p>
          <a:p>
            <a:pPr fontAlgn="auto">
              <a:lnSpc>
                <a:spcPct val="125000"/>
              </a:lnSpc>
              <a:spcBef>
                <a:spcPts val="0"/>
              </a:spcBef>
              <a:spcAft>
                <a:spcPts val="0"/>
              </a:spcAft>
              <a:defRPr/>
            </a:pPr>
            <a:r>
              <a:rPr sz="1600" b="1" dirty="0">
                <a:latin typeface="微软雅黑" pitchFamily="34" charset="-122"/>
                <a:ea typeface="微软雅黑" pitchFamily="34" charset="-122"/>
                <a:sym typeface="+mn-ea"/>
              </a:rPr>
              <a:t>“第三届中国会展经济研究优秀成果奖”一等奖</a:t>
            </a:r>
          </a:p>
        </p:txBody>
      </p:sp>
    </p:spTree>
  </p:cSld>
  <p:clrMapOvr>
    <a:masterClrMapping/>
  </p:clrMapOvr>
  <p:transition spd="slow" advTm="2000">
    <p:wipe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68611"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68612"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68613"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05038" y="5373688"/>
            <a:ext cx="5122862" cy="941387"/>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68615"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68616" name="组合 48"/>
          <p:cNvGrpSpPr/>
          <p:nvPr/>
        </p:nvGrpSpPr>
        <p:grpSpPr bwMode="auto">
          <a:xfrm>
            <a:off x="4127500" y="917575"/>
            <a:ext cx="8064500" cy="2241550"/>
            <a:chOff x="1539384" y="1601071"/>
            <a:chExt cx="9837184" cy="3103640"/>
          </a:xfrm>
        </p:grpSpPr>
        <p:sp>
          <p:nvSpPr>
            <p:cNvPr id="46" name="文本框 34"/>
            <p:cNvSpPr txBox="1"/>
            <p:nvPr/>
          </p:nvSpPr>
          <p:spPr>
            <a:xfrm>
              <a:off x="4889449" y="1994522"/>
              <a:ext cx="313705" cy="430817"/>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591"/>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9375"/>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380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3220"/>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0"/>
              <a:ext cx="0" cy="30794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01651" y="1704380"/>
              <a:ext cx="3239687" cy="60725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刘伟</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048"/>
              <a:ext cx="4174994" cy="60666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经济与管理学院</a:t>
              </a:r>
            </a:p>
          </p:txBody>
        </p:sp>
        <p:sp>
          <p:nvSpPr>
            <p:cNvPr id="22" name="TextBox 17"/>
            <p:cNvSpPr txBox="1"/>
            <p:nvPr/>
          </p:nvSpPr>
          <p:spPr>
            <a:xfrm>
              <a:off x="2221016" y="2335218"/>
              <a:ext cx="3239687" cy="60666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1972.12</a:t>
              </a:r>
            </a:p>
          </p:txBody>
        </p:sp>
        <p:sp>
          <p:nvSpPr>
            <p:cNvPr id="37" name="文本框 34"/>
            <p:cNvSpPr txBox="1"/>
            <p:nvPr/>
          </p:nvSpPr>
          <p:spPr>
            <a:xfrm>
              <a:off x="9720901" y="1970343"/>
              <a:ext cx="313705" cy="430817"/>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2998"/>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49628"/>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6843"/>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94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11"/>
              <a:ext cx="3241623" cy="60666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0671"/>
              <a:ext cx="4176931" cy="60666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040"/>
              <a:ext cx="3241623" cy="60666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52553" y="3492019"/>
              <a:ext cx="4664917" cy="60666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外国语言学及应用语言学</a:t>
              </a:r>
            </a:p>
          </p:txBody>
        </p:sp>
        <p:sp>
          <p:nvSpPr>
            <p:cNvPr id="48" name="TextBox 19"/>
            <p:cNvSpPr txBox="1"/>
            <p:nvPr/>
          </p:nvSpPr>
          <p:spPr>
            <a:xfrm>
              <a:off x="7052467" y="3347889"/>
              <a:ext cx="4324101" cy="108583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sz="1600" dirty="0">
                  <a:solidFill>
                    <a:schemeClr val="tx1">
                      <a:lumMod val="75000"/>
                      <a:lumOff val="25000"/>
                    </a:schemeClr>
                  </a:solidFill>
                  <a:latin typeface="微软雅黑" panose="020B0503020204020204" pitchFamily="34" charset="-122"/>
                  <a:ea typeface="微软雅黑" panose="020B0503020204020204" pitchFamily="34" charset="-122"/>
                </a:rPr>
                <a:t>跨文化交际与翻译、会展商务英语</a:t>
              </a: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4154488" y="6361113"/>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956300"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68621" name="Group 35"/>
          <p:cNvGrpSpPr/>
          <p:nvPr/>
        </p:nvGrpSpPr>
        <p:grpSpPr bwMode="auto">
          <a:xfrm>
            <a:off x="461963" y="4679950"/>
            <a:ext cx="1239837" cy="266700"/>
            <a:chOff x="769938" y="2456536"/>
            <a:chExt cx="1613466" cy="345642"/>
          </a:xfrm>
        </p:grpSpPr>
        <p:sp>
          <p:nvSpPr>
            <p:cNvPr id="116" name="Notched Right Arrow 32"/>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672" y="2534717"/>
              <a:ext cx="187997"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68622" name="Group 40"/>
          <p:cNvGrpSpPr/>
          <p:nvPr/>
        </p:nvGrpSpPr>
        <p:grpSpPr bwMode="auto">
          <a:xfrm>
            <a:off x="2168525" y="4702175"/>
            <a:ext cx="1241425" cy="266700"/>
            <a:chOff x="769938" y="2456536"/>
            <a:chExt cx="1613466" cy="345642"/>
          </a:xfrm>
        </p:grpSpPr>
        <p:sp>
          <p:nvSpPr>
            <p:cNvPr id="122" name="Notched Right Arrow 4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762" y="2534717"/>
              <a:ext cx="189820"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68623" name="TextBox 129"/>
          <p:cNvSpPr txBox="1">
            <a:spLocks noChangeArrowheads="1"/>
          </p:cNvSpPr>
          <p:nvPr/>
        </p:nvSpPr>
        <p:spPr bwMode="auto">
          <a:xfrm>
            <a:off x="-130175" y="4973638"/>
            <a:ext cx="2371725" cy="835025"/>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1993-9----1997-7</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 曲阜师范大学 外语系</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 学生</a:t>
            </a:r>
          </a:p>
        </p:txBody>
      </p:sp>
      <p:sp>
        <p:nvSpPr>
          <p:cNvPr id="132" name="TextBox 131"/>
          <p:cNvSpPr txBox="1"/>
          <p:nvPr/>
        </p:nvSpPr>
        <p:spPr>
          <a:xfrm>
            <a:off x="1679575" y="4986338"/>
            <a:ext cx="2389188" cy="836612"/>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2002-9----2003-7</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 浙江大学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    外国语学院    </a:t>
            </a:r>
          </a:p>
        </p:txBody>
      </p:sp>
      <p:cxnSp>
        <p:nvCxnSpPr>
          <p:cNvPr id="135" name="Straight Connector 74"/>
          <p:cNvCxnSpPr>
            <a:stCxn id="141" idx="7"/>
          </p:cNvCxnSpPr>
          <p:nvPr/>
        </p:nvCxnSpPr>
        <p:spPr>
          <a:xfrm flipH="1">
            <a:off x="1057275" y="4310063"/>
            <a:ext cx="9525" cy="50641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2767013" y="4318000"/>
            <a:ext cx="7937" cy="50800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8627" name="Group 68"/>
          <p:cNvGrpSpPr/>
          <p:nvPr/>
        </p:nvGrpSpPr>
        <p:grpSpPr bwMode="auto">
          <a:xfrm>
            <a:off x="850900" y="3789363"/>
            <a:ext cx="428625" cy="431800"/>
            <a:chOff x="1295010" y="1424373"/>
            <a:chExt cx="558911" cy="558911"/>
          </a:xfrm>
        </p:grpSpPr>
        <p:sp>
          <p:nvSpPr>
            <p:cNvPr id="141" name="Teardrop 64"/>
            <p:cNvSpPr/>
            <p:nvPr/>
          </p:nvSpPr>
          <p:spPr>
            <a:xfrm rot="8100000">
              <a:off x="1295010" y="1424373"/>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283" y="1576430"/>
              <a:ext cx="306366" cy="2465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68628" name="Group 75"/>
          <p:cNvGrpSpPr/>
          <p:nvPr/>
        </p:nvGrpSpPr>
        <p:grpSpPr bwMode="auto">
          <a:xfrm>
            <a:off x="2559050" y="3798888"/>
            <a:ext cx="430213" cy="430212"/>
            <a:chOff x="4279638" y="1408107"/>
            <a:chExt cx="558911" cy="558912"/>
          </a:xfrm>
        </p:grpSpPr>
        <p:sp>
          <p:nvSpPr>
            <p:cNvPr id="144" name="Teardrop 87"/>
            <p:cNvSpPr/>
            <p:nvPr/>
          </p:nvSpPr>
          <p:spPr>
            <a:xfrm rot="8100000">
              <a:off x="4279638" y="1408107"/>
              <a:ext cx="558911" cy="5589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319" y="1597849"/>
              <a:ext cx="266049" cy="200053"/>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538" y="3956050"/>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68630"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68631" name="TextBox 23"/>
          <p:cNvSpPr txBox="1">
            <a:spLocks noChangeArrowheads="1"/>
          </p:cNvSpPr>
          <p:nvPr/>
        </p:nvSpPr>
        <p:spPr bwMode="auto">
          <a:xfrm>
            <a:off x="5154613" y="3392488"/>
            <a:ext cx="2335212"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68632" name="Group 52"/>
          <p:cNvGrpSpPr/>
          <p:nvPr/>
        </p:nvGrpSpPr>
        <p:grpSpPr bwMode="auto">
          <a:xfrm>
            <a:off x="5911850" y="4740275"/>
            <a:ext cx="5476875" cy="1590675"/>
            <a:chOff x="2244725" y="1243013"/>
            <a:chExt cx="5264150" cy="4351338"/>
          </a:xfrm>
        </p:grpSpPr>
        <p:sp>
          <p:nvSpPr>
            <p:cNvPr id="200" name="Freeform 5"/>
            <p:cNvSpPr/>
            <p:nvPr/>
          </p:nvSpPr>
          <p:spPr bwMode="auto">
            <a:xfrm>
              <a:off x="5897587" y="1603455"/>
              <a:ext cx="944496" cy="2297262"/>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09516" y="3388283"/>
              <a:ext cx="2593929" cy="2206068"/>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1263" cy="4229744"/>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6709" y="1277754"/>
              <a:ext cx="482166" cy="621001"/>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9031" y="1603455"/>
              <a:ext cx="212091" cy="295300"/>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4848" y="1243013"/>
              <a:ext cx="199885" cy="191077"/>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68633" name="Freeform 79"/>
          <p:cNvSpPr>
            <a:spLocks noEditPoints="1"/>
          </p:cNvSpPr>
          <p:nvPr/>
        </p:nvSpPr>
        <p:spPr bwMode="auto">
          <a:xfrm>
            <a:off x="8874125" y="3709988"/>
            <a:ext cx="357188" cy="404812"/>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12" name="矩形 211"/>
          <p:cNvSpPr/>
          <p:nvPr/>
        </p:nvSpPr>
        <p:spPr>
          <a:xfrm>
            <a:off x="7750175" y="4149725"/>
            <a:ext cx="3084513"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2008-9----至今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经济与管理学院 教师</a:t>
            </a:r>
          </a:p>
        </p:txBody>
      </p:sp>
      <p:grpSp>
        <p:nvGrpSpPr>
          <p:cNvPr id="68635" name="组合 2"/>
          <p:cNvGrpSpPr/>
          <p:nvPr/>
        </p:nvGrpSpPr>
        <p:grpSpPr bwMode="auto">
          <a:xfrm>
            <a:off x="3732213" y="3919538"/>
            <a:ext cx="1798637" cy="1954212"/>
            <a:chOff x="5877" y="6172"/>
            <a:chExt cx="2832" cy="3078"/>
          </a:xfrm>
        </p:grpSpPr>
        <p:grpSp>
          <p:nvGrpSpPr>
            <p:cNvPr id="68638" name="Group 36"/>
            <p:cNvGrpSpPr/>
            <p:nvPr/>
          </p:nvGrpSpPr>
          <p:grpSpPr bwMode="auto">
            <a:xfrm>
              <a:off x="6400" y="7433"/>
              <a:ext cx="1954" cy="420"/>
              <a:chOff x="769938" y="2456536"/>
              <a:chExt cx="1613466" cy="345642"/>
            </a:xfrm>
          </p:grpSpPr>
          <p:sp>
            <p:nvSpPr>
              <p:cNvPr id="119" name="Notched Right Arrow 37"/>
              <p:cNvSpPr/>
              <p:nvPr/>
            </p:nvSpPr>
            <p:spPr>
              <a:xfrm>
                <a:off x="769448" y="2455881"/>
                <a:ext cx="1614007" cy="345698"/>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1510" y="2534075"/>
                <a:ext cx="189883" cy="189311"/>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68639" name="Group 72"/>
            <p:cNvGrpSpPr/>
            <p:nvPr/>
          </p:nvGrpSpPr>
          <p:grpSpPr bwMode="auto">
            <a:xfrm>
              <a:off x="7014" y="8571"/>
              <a:ext cx="677" cy="679"/>
              <a:chOff x="2786729" y="3449350"/>
              <a:chExt cx="558911" cy="558911"/>
            </a:xfrm>
          </p:grpSpPr>
          <p:sp>
            <p:nvSpPr>
              <p:cNvPr id="153" name="Teardrop 97"/>
              <p:cNvSpPr/>
              <p:nvPr/>
            </p:nvSpPr>
            <p:spPr>
              <a:xfrm rot="18900000">
                <a:off x="2786976" y="3448436"/>
                <a:ext cx="559226" cy="55982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6506" y="3615149"/>
                <a:ext cx="222865" cy="2202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68640" name="组合 174"/>
            <p:cNvGrpSpPr/>
            <p:nvPr/>
          </p:nvGrpSpPr>
          <p:grpSpPr bwMode="auto">
            <a:xfrm>
              <a:off x="5877" y="6172"/>
              <a:ext cx="2832" cy="1433"/>
              <a:chOff x="-860670" y="2928437"/>
              <a:chExt cx="2817140" cy="2168099"/>
            </a:xfrm>
          </p:grpSpPr>
          <p:sp>
            <p:nvSpPr>
              <p:cNvPr id="68642" name="TextBox 105"/>
              <p:cNvSpPr txBox="1">
                <a:spLocks noChangeArrowheads="1"/>
              </p:cNvSpPr>
              <p:nvPr/>
            </p:nvSpPr>
            <p:spPr bwMode="auto">
              <a:xfrm>
                <a:off x="-860670" y="2928437"/>
                <a:ext cx="2817140" cy="1759595"/>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2006-9----2008-7 上海海事大学 </a:t>
                </a:r>
              </a:p>
              <a:p>
                <a:pPr algn="ctr"/>
                <a:r>
                  <a:rPr lang="zh-CN" altLang="en-US" sz="1600" b="1">
                    <a:solidFill>
                      <a:schemeClr val="accent2"/>
                    </a:solidFill>
                    <a:latin typeface="微软雅黑" panose="020B0503020204020204" pitchFamily="34" charset="-122"/>
                    <a:ea typeface="微软雅黑" panose="020B0503020204020204" pitchFamily="34" charset="-122"/>
                  </a:rPr>
                  <a:t>外国语学院 </a:t>
                </a:r>
              </a:p>
            </p:txBody>
          </p:sp>
          <p:sp>
            <p:nvSpPr>
              <p:cNvPr id="2" name="矩形 1"/>
              <p:cNvSpPr/>
              <p:nvPr/>
            </p:nvSpPr>
            <p:spPr>
              <a:xfrm>
                <a:off x="1454208" y="4759439"/>
                <a:ext cx="186484" cy="336691"/>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4" y="7685"/>
              <a:ext cx="12" cy="77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68636" name="Shape 50"/>
          <p:cNvSpPr/>
          <p:nvPr/>
        </p:nvSpPr>
        <p:spPr bwMode="auto">
          <a:xfrm>
            <a:off x="8166100" y="5822950"/>
            <a:ext cx="344488" cy="374650"/>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60" name="矩形 59"/>
          <p:cNvSpPr/>
          <p:nvPr/>
        </p:nvSpPr>
        <p:spPr>
          <a:xfrm>
            <a:off x="6897688" y="6199188"/>
            <a:ext cx="2881312"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1997-9----2006-9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山东菏泽学院  外国语系  教师</a:t>
            </a:r>
          </a:p>
        </p:txBody>
      </p:sp>
    </p:spTree>
  </p:cSld>
  <p:clrMapOvr>
    <a:masterClrMapping/>
  </p:clrMapOvr>
  <p:transition spd="slow" advTm="2000">
    <p:pull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7065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70660"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7066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grpSp>
        <p:nvGrpSpPr>
          <p:cNvPr id="70662" name="Group 33"/>
          <p:cNvGrpSpPr/>
          <p:nvPr/>
        </p:nvGrpSpPr>
        <p:grpSpPr bwMode="auto">
          <a:xfrm>
            <a:off x="5133975" y="1997075"/>
            <a:ext cx="347663" cy="1176338"/>
            <a:chOff x="5111751" y="3011488"/>
            <a:chExt cx="217487" cy="576262"/>
          </a:xfrm>
        </p:grpSpPr>
        <p:sp>
          <p:nvSpPr>
            <p:cNvPr id="45" name="Freeform 14"/>
            <p:cNvSpPr/>
            <p:nvPr/>
          </p:nvSpPr>
          <p:spPr bwMode="auto">
            <a:xfrm>
              <a:off x="5111751" y="3011488"/>
              <a:ext cx="145985" cy="111209"/>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8"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70663" name="Group 81"/>
          <p:cNvGrpSpPr/>
          <p:nvPr/>
        </p:nvGrpSpPr>
        <p:grpSpPr bwMode="auto">
          <a:xfrm>
            <a:off x="4772025" y="3771900"/>
            <a:ext cx="536575" cy="533400"/>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6954" y="4310687"/>
              <a:ext cx="294179"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70664" name="Group 93"/>
          <p:cNvGrpSpPr/>
          <p:nvPr/>
        </p:nvGrpSpPr>
        <p:grpSpPr bwMode="auto">
          <a:xfrm>
            <a:off x="4716463" y="1400175"/>
            <a:ext cx="541337" cy="534988"/>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475" y="4271123"/>
              <a:ext cx="199437" cy="29336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70665" name="矩形 70"/>
          <p:cNvSpPr>
            <a:spLocks noChangeArrowheads="1"/>
          </p:cNvSpPr>
          <p:nvPr/>
        </p:nvSpPr>
        <p:spPr bwMode="auto">
          <a:xfrm>
            <a:off x="5183188" y="1438275"/>
            <a:ext cx="1512887" cy="423065"/>
          </a:xfrm>
          <a:prstGeom prst="rect">
            <a:avLst/>
          </a:prstGeom>
          <a:noFill/>
          <a:ln w="9525">
            <a:noFill/>
            <a:miter lim="800000"/>
          </a:ln>
        </p:spPr>
        <p:txBody>
          <a:bodyPr>
            <a:spAutoFit/>
          </a:bodyPr>
          <a:lstStyle/>
          <a:p>
            <a:pPr>
              <a:lnSpc>
                <a:spcPct val="120000"/>
              </a:lnSpc>
            </a:pPr>
            <a:r>
              <a:rPr lang="zh-CN" altLang="en-US" sz="2000" b="1" dirty="0">
                <a:solidFill>
                  <a:srgbClr val="002948"/>
                </a:solidFill>
                <a:latin typeface="方正韵动中黑简体"/>
                <a:ea typeface="方正韵动中黑简体"/>
                <a:cs typeface="方正韵动中黑简体"/>
              </a:rPr>
              <a:t>论文</a:t>
            </a:r>
          </a:p>
        </p:txBody>
      </p:sp>
      <p:sp>
        <p:nvSpPr>
          <p:cNvPr id="70666" name="矩形 71"/>
          <p:cNvSpPr>
            <a:spLocks noChangeArrowheads="1"/>
          </p:cNvSpPr>
          <p:nvPr/>
        </p:nvSpPr>
        <p:spPr bwMode="auto">
          <a:xfrm>
            <a:off x="5237163" y="3771900"/>
            <a:ext cx="1184275" cy="4230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项目</a:t>
            </a:r>
          </a:p>
        </p:txBody>
      </p:sp>
      <p:sp>
        <p:nvSpPr>
          <p:cNvPr id="76" name="矩形 75"/>
          <p:cNvSpPr/>
          <p:nvPr/>
        </p:nvSpPr>
        <p:spPr>
          <a:xfrm>
            <a:off x="5905272" y="1558925"/>
            <a:ext cx="6069012" cy="1815882"/>
          </a:xfrm>
          <a:prstGeom prst="rect">
            <a:avLst/>
          </a:prstGeom>
        </p:spPr>
        <p:txBody>
          <a:bodyPr wrap="square">
            <a:spAutoFit/>
          </a:bodyPr>
          <a:lstStyle/>
          <a:p>
            <a:pPr marL="342900" indent="-342900">
              <a:buFont typeface="+mj-lt"/>
              <a:buAutoNum type="arabicPeriod"/>
            </a:pPr>
            <a:r>
              <a:rPr lang="zh-CN" altLang="en-US" sz="1600" b="1" dirty="0">
                <a:solidFill>
                  <a:srgbClr val="002948"/>
                </a:solidFill>
                <a:latin typeface="微软雅黑" pitchFamily="34" charset="-122"/>
                <a:ea typeface="微软雅黑" pitchFamily="34" charset="-122"/>
                <a:cs typeface="方正兰亭准黑_GBK"/>
              </a:rPr>
              <a:t>2014年9月   发表论文：只有言传，才可意会——由诗词“巾短意长”说起，《中国校外教育》</a:t>
            </a:r>
          </a:p>
          <a:p>
            <a:pPr marL="342900" indent="-342900">
              <a:buFont typeface="+mj-lt"/>
              <a:buAutoNum type="arabicPeriod"/>
            </a:pPr>
            <a:r>
              <a:rPr lang="zh-CN" altLang="en-US" sz="1600" b="1" dirty="0">
                <a:solidFill>
                  <a:srgbClr val="002948"/>
                </a:solidFill>
                <a:latin typeface="微软雅黑" pitchFamily="34" charset="-122"/>
                <a:ea typeface="微软雅黑" pitchFamily="34" charset="-122"/>
                <a:cs typeface="方正兰亭准黑_GBK"/>
              </a:rPr>
              <a:t>2015年10月  发表论文：论中式英语的网络生产机制——以“No zuo no die”为例， 《校园英语》</a:t>
            </a:r>
          </a:p>
          <a:p>
            <a:pPr marL="342900" indent="-342900">
              <a:buFont typeface="+mj-lt"/>
              <a:buAutoNum type="arabicPeriod"/>
            </a:pPr>
            <a:r>
              <a:rPr lang="zh-CN" altLang="en-US" sz="1600" b="1" dirty="0">
                <a:solidFill>
                  <a:srgbClr val="002948"/>
                </a:solidFill>
                <a:latin typeface="微软雅黑" pitchFamily="34" charset="-122"/>
                <a:ea typeface="微软雅黑" pitchFamily="34" charset="-122"/>
                <a:cs typeface="方正兰亭准黑_GBK"/>
              </a:rPr>
              <a:t>2017年7月   发表论文：高职课堂生态因子研究 《东方教育》</a:t>
            </a:r>
          </a:p>
          <a:p>
            <a:pPr marL="342900" indent="-342900">
              <a:buFont typeface="+mj-lt"/>
              <a:buAutoNum type="arabicPeriod"/>
            </a:pPr>
            <a:r>
              <a:rPr lang="zh-CN" altLang="en-US" sz="1600" b="1" dirty="0">
                <a:solidFill>
                  <a:srgbClr val="002948"/>
                </a:solidFill>
                <a:latin typeface="微软雅黑" pitchFamily="34" charset="-122"/>
                <a:ea typeface="微软雅黑" pitchFamily="34" charset="-122"/>
                <a:cs typeface="方正兰亭准黑_GBK"/>
              </a:rPr>
              <a:t>2018年9月   发表论文：从读书治学“三境界”看高职生“工匠精神”培养，《才智》</a:t>
            </a:r>
          </a:p>
        </p:txBody>
      </p:sp>
      <p:sp>
        <p:nvSpPr>
          <p:cNvPr id="78" name="矩形 77"/>
          <p:cNvSpPr/>
          <p:nvPr/>
        </p:nvSpPr>
        <p:spPr>
          <a:xfrm>
            <a:off x="5905272" y="3709988"/>
            <a:ext cx="7780115" cy="584775"/>
          </a:xfrm>
          <a:prstGeom prst="rect">
            <a:avLst/>
          </a:prstGeom>
        </p:spPr>
        <p:txBody>
          <a:bodyPr wrap="square">
            <a:spAutoFit/>
          </a:bodyPr>
          <a:lstStyle/>
          <a:p>
            <a:pPr fontAlgn="auto">
              <a:spcBef>
                <a:spcPts val="0"/>
              </a:spcBef>
              <a:spcAft>
                <a:spcPts val="0"/>
              </a:spcAft>
              <a:defRPr/>
            </a:pPr>
            <a:endParaRPr lang="zh-CN" altLang="en-US" sz="1600" b="1" dirty="0">
              <a:solidFill>
                <a:srgbClr val="002948"/>
              </a:solidFill>
              <a:latin typeface="微软雅黑" pitchFamily="34" charset="-122"/>
              <a:ea typeface="微软雅黑" pitchFamily="34" charset="-122"/>
            </a:endParaRPr>
          </a:p>
          <a:p>
            <a:pPr fontAlgn="auto">
              <a:spcBef>
                <a:spcPts val="0"/>
              </a:spcBef>
              <a:spcAft>
                <a:spcPts val="0"/>
              </a:spcAft>
              <a:defRPr/>
            </a:pPr>
            <a:r>
              <a:rPr sz="1600" b="1" dirty="0" smtClean="0">
                <a:solidFill>
                  <a:srgbClr val="002948"/>
                </a:solidFill>
                <a:latin typeface="微软雅黑" pitchFamily="34" charset="-122"/>
                <a:ea typeface="微软雅黑" pitchFamily="34" charset="-122"/>
              </a:rPr>
              <a:t>院级项目</a:t>
            </a:r>
            <a:r>
              <a:rPr sz="1600" b="1" dirty="0">
                <a:solidFill>
                  <a:srgbClr val="002948"/>
                </a:solidFill>
                <a:latin typeface="微软雅黑" pitchFamily="34" charset="-122"/>
                <a:ea typeface="微软雅黑" pitchFamily="34" charset="-122"/>
              </a:rPr>
              <a:t>：生态视角下高职课堂教学研究（B16407）</a:t>
            </a:r>
          </a:p>
        </p:txBody>
      </p:sp>
      <p:sp>
        <p:nvSpPr>
          <p:cNvPr id="70669" name="TextBox 23"/>
          <p:cNvSpPr txBox="1">
            <a:spLocks noChangeArrowheads="1"/>
          </p:cNvSpPr>
          <p:nvPr/>
        </p:nvSpPr>
        <p:spPr bwMode="auto">
          <a:xfrm>
            <a:off x="4408488" y="906463"/>
            <a:ext cx="3373437"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46" name="文本框 34"/>
          <p:cNvSpPr txBox="1"/>
          <p:nvPr/>
        </p:nvSpPr>
        <p:spPr>
          <a:xfrm>
            <a:off x="5278438" y="2732088"/>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8" name="Freeform 55"/>
          <p:cNvSpPr/>
          <p:nvPr/>
        </p:nvSpPr>
        <p:spPr>
          <a:xfrm rot="16200000">
            <a:off x="3711576" y="31892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3" name="Freeform 52"/>
          <p:cNvSpPr/>
          <p:nvPr/>
        </p:nvSpPr>
        <p:spPr>
          <a:xfrm rot="16200000">
            <a:off x="2643188" y="31797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 name="Freeform 51"/>
          <p:cNvSpPr/>
          <p:nvPr/>
        </p:nvSpPr>
        <p:spPr>
          <a:xfrm rot="16200000">
            <a:off x="1439862" y="31813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4"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5" name="Straight Connector 29"/>
          <p:cNvCxnSpPr/>
          <p:nvPr/>
        </p:nvCxnSpPr>
        <p:spPr>
          <a:xfrm flipH="1">
            <a:off x="63500" y="3411538"/>
            <a:ext cx="4708525" cy="39687"/>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9" name="Freeform 53"/>
          <p:cNvSpPr/>
          <p:nvPr/>
        </p:nvSpPr>
        <p:spPr>
          <a:xfrm rot="16200000">
            <a:off x="1439863" y="3125788"/>
            <a:ext cx="1014412"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0" name="Freeform 68"/>
          <p:cNvSpPr/>
          <p:nvPr/>
        </p:nvSpPr>
        <p:spPr>
          <a:xfrm rot="16200000">
            <a:off x="2643981"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1" name="Freeform 71"/>
          <p:cNvSpPr/>
          <p:nvPr/>
        </p:nvSpPr>
        <p:spPr>
          <a:xfrm rot="16200000">
            <a:off x="3724276" y="31257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2" name="Arc 30"/>
          <p:cNvSpPr/>
          <p:nvPr/>
        </p:nvSpPr>
        <p:spPr>
          <a:xfrm rot="19051047">
            <a:off x="777875" y="2608263"/>
            <a:ext cx="1071563" cy="13731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3" name="Arc 31"/>
          <p:cNvSpPr/>
          <p:nvPr/>
        </p:nvSpPr>
        <p:spPr>
          <a:xfrm rot="19051047">
            <a:off x="2089150" y="2657475"/>
            <a:ext cx="1073150"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4" name="Arc 32"/>
          <p:cNvSpPr/>
          <p:nvPr/>
        </p:nvSpPr>
        <p:spPr>
          <a:xfrm rot="19051047">
            <a:off x="3197225" y="2630488"/>
            <a:ext cx="1071563"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70684" name="Text Placeholder 3"/>
          <p:cNvSpPr txBox="1">
            <a:spLocks noChangeArrowheads="1"/>
          </p:cNvSpPr>
          <p:nvPr/>
        </p:nvSpPr>
        <p:spPr bwMode="auto">
          <a:xfrm>
            <a:off x="522288" y="4062413"/>
            <a:ext cx="500062" cy="246062"/>
          </a:xfrm>
          <a:prstGeom prst="rect">
            <a:avLst/>
          </a:prstGeom>
          <a:noFill/>
          <a:ln w="9525">
            <a:noFill/>
            <a:miter lim="800000"/>
          </a:ln>
        </p:spPr>
        <p:txBody>
          <a:bodyPr wrap="none" lIns="0" tIns="0" rIns="0" bIns="0" anchor="ctr">
            <a:spAutoFit/>
          </a:bodyPr>
          <a:lstStyle/>
          <a:p>
            <a:pPr algn="ctr" defTabSz="1217930">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2009</a:t>
            </a:r>
          </a:p>
        </p:txBody>
      </p:sp>
      <p:sp>
        <p:nvSpPr>
          <p:cNvPr id="70685" name="Text Placeholder 3"/>
          <p:cNvSpPr txBox="1">
            <a:spLocks noChangeArrowheads="1"/>
          </p:cNvSpPr>
          <p:nvPr/>
        </p:nvSpPr>
        <p:spPr bwMode="auto">
          <a:xfrm>
            <a:off x="1611313" y="4051300"/>
            <a:ext cx="693737" cy="246063"/>
          </a:xfrm>
          <a:prstGeom prst="rect">
            <a:avLst/>
          </a:prstGeom>
          <a:noFill/>
          <a:ln w="9525">
            <a:noFill/>
            <a:miter lim="800000"/>
          </a:ln>
        </p:spPr>
        <p:txBody>
          <a:bodyPr lIns="0" tIns="0" rIns="0" bIns="0" anchor="ctr">
            <a:spAutoFit/>
          </a:bodyPr>
          <a:lstStyle/>
          <a:p>
            <a:pPr algn="ctr" defTabSz="1217930">
              <a:spcBef>
                <a:spcPct val="20000"/>
              </a:spcBef>
            </a:pPr>
            <a:r>
              <a:rPr lang="en-US" altLang="zh-CN" sz="1600" b="1">
                <a:solidFill>
                  <a:schemeClr val="accent2"/>
                </a:solidFill>
                <a:latin typeface="微软雅黑" panose="020B0503020204020204" pitchFamily="34" charset="-122"/>
                <a:ea typeface="微软雅黑" panose="020B0503020204020204" pitchFamily="34" charset="-122"/>
              </a:rPr>
              <a:t>2013</a:t>
            </a:r>
          </a:p>
        </p:txBody>
      </p:sp>
      <p:sp>
        <p:nvSpPr>
          <p:cNvPr id="70686" name="Text Placeholder 3"/>
          <p:cNvSpPr txBox="1">
            <a:spLocks noChangeArrowheads="1"/>
          </p:cNvSpPr>
          <p:nvPr/>
        </p:nvSpPr>
        <p:spPr bwMode="auto">
          <a:xfrm>
            <a:off x="2882900" y="4048125"/>
            <a:ext cx="628650" cy="244475"/>
          </a:xfrm>
          <a:prstGeom prst="rect">
            <a:avLst/>
          </a:prstGeom>
          <a:noFill/>
          <a:ln w="9525">
            <a:noFill/>
            <a:miter lim="800000"/>
          </a:ln>
        </p:spPr>
        <p:txBody>
          <a:bodyPr lIns="0" tIns="0" rIns="0" bIns="0">
            <a:spAutoFit/>
          </a:bodyPr>
          <a:lstStyle/>
          <a:p>
            <a:pPr algn="ctr" defTabSz="1217930">
              <a:spcBef>
                <a:spcPct val="20000"/>
              </a:spcBef>
            </a:pPr>
            <a:r>
              <a:rPr lang="en-US" altLang="zh-CN" sz="1600" b="1">
                <a:solidFill>
                  <a:srgbClr val="6B6B6B"/>
                </a:solidFill>
                <a:latin typeface="微软雅黑" panose="020B0503020204020204" pitchFamily="34" charset="-122"/>
                <a:ea typeface="微软雅黑" panose="020B0503020204020204" pitchFamily="34" charset="-122"/>
              </a:rPr>
              <a:t>2015</a:t>
            </a:r>
          </a:p>
        </p:txBody>
      </p:sp>
      <p:sp>
        <p:nvSpPr>
          <p:cNvPr id="28" name="Text Placeholder 3"/>
          <p:cNvSpPr txBox="1"/>
          <p:nvPr/>
        </p:nvSpPr>
        <p:spPr>
          <a:xfrm>
            <a:off x="4002088" y="4067175"/>
            <a:ext cx="460375" cy="225425"/>
          </a:xfrm>
          <a:prstGeom prst="rect">
            <a:avLst/>
          </a:prstGeom>
        </p:spPr>
        <p:txBody>
          <a:bodyPr wrap="none" lIns="0" tIns="0" rIns="0" bIns="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1465" b="1" dirty="0" smtClean="0">
                <a:solidFill>
                  <a:schemeClr val="accent4"/>
                </a:solidFill>
                <a:latin typeface="微软雅黑" panose="020B0503020204020204" pitchFamily="34" charset="-122"/>
                <a:ea typeface="微软雅黑" panose="020B0503020204020204" pitchFamily="34" charset="-122"/>
              </a:rPr>
              <a:t>2017</a:t>
            </a:r>
            <a:endParaRPr lang="en-US" sz="1465" b="1" dirty="0">
              <a:solidFill>
                <a:schemeClr val="accent4"/>
              </a:solidFill>
              <a:latin typeface="微软雅黑" panose="020B0503020204020204" pitchFamily="34" charset="-122"/>
              <a:ea typeface="微软雅黑" panose="020B0503020204020204" pitchFamily="34" charset="-122"/>
            </a:endParaRPr>
          </a:p>
        </p:txBody>
      </p:sp>
      <p:sp>
        <p:nvSpPr>
          <p:cNvPr id="29" name="Freeform 152"/>
          <p:cNvSpPr>
            <a:spLocks noEditPoints="1"/>
          </p:cNvSpPr>
          <p:nvPr/>
        </p:nvSpPr>
        <p:spPr bwMode="auto">
          <a:xfrm>
            <a:off x="4075113"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0" name="Freeform 152"/>
          <p:cNvSpPr>
            <a:spLocks noEditPoints="1"/>
          </p:cNvSpPr>
          <p:nvPr/>
        </p:nvSpPr>
        <p:spPr bwMode="auto">
          <a:xfrm>
            <a:off x="299402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4"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5" name="矩形 34"/>
          <p:cNvSpPr/>
          <p:nvPr/>
        </p:nvSpPr>
        <p:spPr>
          <a:xfrm>
            <a:off x="571500" y="4437063"/>
            <a:ext cx="398463" cy="2124075"/>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系部优秀科研奖</a:t>
            </a:r>
          </a:p>
        </p:txBody>
      </p:sp>
      <p:sp>
        <p:nvSpPr>
          <p:cNvPr id="36" name="矩形 35"/>
          <p:cNvSpPr/>
          <p:nvPr/>
        </p:nvSpPr>
        <p:spPr>
          <a:xfrm>
            <a:off x="3600450" y="4437063"/>
            <a:ext cx="1044575" cy="2457450"/>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全国高校商业精英挑战赛经贸会展创新实践竞赛优秀指导教师</a:t>
            </a:r>
          </a:p>
          <a:p>
            <a:pPr fontAlgn="auto">
              <a:spcBef>
                <a:spcPts val="0"/>
              </a:spcBef>
              <a:spcAft>
                <a:spcPts val="0"/>
              </a:spcAft>
              <a:defRPr/>
            </a:pPr>
            <a:endPar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p:txBody>
      </p:sp>
      <p:sp>
        <p:nvSpPr>
          <p:cNvPr id="70694"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86" name="矩形 85"/>
          <p:cNvSpPr/>
          <p:nvPr/>
        </p:nvSpPr>
        <p:spPr>
          <a:xfrm>
            <a:off x="1639888" y="4437063"/>
            <a:ext cx="612775" cy="2649537"/>
          </a:xfrm>
          <a:prstGeom prst="rect">
            <a:avLst/>
          </a:prstGeom>
        </p:spPr>
        <p:txBody>
          <a:bodyPr vert="eaVert">
            <a:spAutoFit/>
          </a:bodyPr>
          <a:lstStyle/>
          <a:p>
            <a:pPr fontAlgn="auto">
              <a:spcBef>
                <a:spcPts val="0"/>
              </a:spcBef>
              <a:spcAft>
                <a:spcPts val="0"/>
              </a:spcAft>
              <a:defRPr/>
            </a:pPr>
            <a:r>
              <a:rPr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2013年7月会展策划师</a:t>
            </a:r>
          </a:p>
          <a:p>
            <a:pPr fontAlgn="auto">
              <a:spcBef>
                <a:spcPts val="0"/>
              </a:spcBef>
              <a:spcAft>
                <a:spcPts val="0"/>
              </a:spcAft>
              <a:defRPr/>
            </a:pPr>
            <a:r>
              <a:rPr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2013年8月电子商务师</a:t>
            </a:r>
          </a:p>
        </p:txBody>
      </p:sp>
      <p:sp>
        <p:nvSpPr>
          <p:cNvPr id="87" name="矩形 86"/>
          <p:cNvSpPr/>
          <p:nvPr/>
        </p:nvSpPr>
        <p:spPr>
          <a:xfrm>
            <a:off x="2681288" y="4445000"/>
            <a:ext cx="828675" cy="2316163"/>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《广告翻译的文化魅力》——第十五届全国多媒体课件大赛 </a:t>
            </a:r>
          </a:p>
        </p:txBody>
      </p:sp>
    </p:spTree>
  </p:cSld>
  <p:clrMapOvr>
    <a:masterClrMapping/>
  </p:clrMapOvr>
  <p:transition spd="slow" advTm="2000">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72707"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72708"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72709"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05038" y="5373688"/>
            <a:ext cx="5122862" cy="941387"/>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72711"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72712"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01651" y="1704413"/>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林军</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中德工程学院</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1960.11</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本科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6046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87961" y="3613235"/>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通信技术</a:t>
              </a:r>
            </a:p>
          </p:txBody>
        </p:sp>
      </p:gr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4154488" y="6361113"/>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72715" name="Group 35"/>
          <p:cNvGrpSpPr/>
          <p:nvPr/>
        </p:nvGrpSpPr>
        <p:grpSpPr bwMode="auto">
          <a:xfrm>
            <a:off x="461963" y="4679950"/>
            <a:ext cx="1239837" cy="266700"/>
            <a:chOff x="769938" y="2456536"/>
            <a:chExt cx="1613466" cy="345642"/>
          </a:xfrm>
        </p:grpSpPr>
        <p:sp>
          <p:nvSpPr>
            <p:cNvPr id="116" name="Notched Right Arrow 32"/>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672" y="2534717"/>
              <a:ext cx="187997"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72716" name="Group 40"/>
          <p:cNvGrpSpPr/>
          <p:nvPr/>
        </p:nvGrpSpPr>
        <p:grpSpPr bwMode="auto">
          <a:xfrm>
            <a:off x="2168525" y="4702175"/>
            <a:ext cx="1241425" cy="266700"/>
            <a:chOff x="769938" y="2456536"/>
            <a:chExt cx="1613466" cy="345642"/>
          </a:xfrm>
        </p:grpSpPr>
        <p:sp>
          <p:nvSpPr>
            <p:cNvPr id="122" name="Notched Right Arrow 4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762" y="2534717"/>
              <a:ext cx="189820"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72717" name="TextBox 129"/>
          <p:cNvSpPr txBox="1">
            <a:spLocks noChangeArrowheads="1"/>
          </p:cNvSpPr>
          <p:nvPr/>
        </p:nvSpPr>
        <p:spPr bwMode="auto">
          <a:xfrm>
            <a:off x="-130175" y="4973638"/>
            <a:ext cx="2371725" cy="835025"/>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1979.9-1983.7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上海交通大学</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电子工程系本科学习</a:t>
            </a:r>
          </a:p>
        </p:txBody>
      </p:sp>
      <p:sp>
        <p:nvSpPr>
          <p:cNvPr id="132" name="TextBox 131"/>
          <p:cNvSpPr txBox="1"/>
          <p:nvPr/>
        </p:nvSpPr>
        <p:spPr>
          <a:xfrm>
            <a:off x="1679575" y="4986338"/>
            <a:ext cx="2389188" cy="836612"/>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2001.3-2004.10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 同济大学</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攻读硕士  </a:t>
            </a:r>
          </a:p>
        </p:txBody>
      </p:sp>
      <p:cxnSp>
        <p:nvCxnSpPr>
          <p:cNvPr id="135" name="Straight Connector 74"/>
          <p:cNvCxnSpPr>
            <a:stCxn id="141" idx="7"/>
          </p:cNvCxnSpPr>
          <p:nvPr/>
        </p:nvCxnSpPr>
        <p:spPr>
          <a:xfrm flipH="1">
            <a:off x="1057275" y="4310063"/>
            <a:ext cx="9525" cy="50641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2767013" y="4318000"/>
            <a:ext cx="7937" cy="50800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2721" name="Group 68"/>
          <p:cNvGrpSpPr/>
          <p:nvPr/>
        </p:nvGrpSpPr>
        <p:grpSpPr bwMode="auto">
          <a:xfrm>
            <a:off x="850900" y="3789363"/>
            <a:ext cx="428625" cy="431800"/>
            <a:chOff x="1295010" y="1424373"/>
            <a:chExt cx="558911" cy="558911"/>
          </a:xfrm>
        </p:grpSpPr>
        <p:sp>
          <p:nvSpPr>
            <p:cNvPr id="141" name="Teardrop 64"/>
            <p:cNvSpPr/>
            <p:nvPr/>
          </p:nvSpPr>
          <p:spPr>
            <a:xfrm rot="8100000">
              <a:off x="1295010" y="1424373"/>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283" y="1576430"/>
              <a:ext cx="306366" cy="2465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72722" name="Group 75"/>
          <p:cNvGrpSpPr/>
          <p:nvPr/>
        </p:nvGrpSpPr>
        <p:grpSpPr bwMode="auto">
          <a:xfrm>
            <a:off x="2559050" y="3798888"/>
            <a:ext cx="430213" cy="430212"/>
            <a:chOff x="4279638" y="1408107"/>
            <a:chExt cx="558911" cy="558912"/>
          </a:xfrm>
        </p:grpSpPr>
        <p:sp>
          <p:nvSpPr>
            <p:cNvPr id="144" name="Teardrop 87"/>
            <p:cNvSpPr/>
            <p:nvPr/>
          </p:nvSpPr>
          <p:spPr>
            <a:xfrm rot="8100000">
              <a:off x="4279638" y="1408107"/>
              <a:ext cx="558911" cy="5589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319" y="1597849"/>
              <a:ext cx="266049" cy="200053"/>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538" y="3956050"/>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72724"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4" name="Oval 63"/>
          <p:cNvSpPr>
            <a:spLocks noChangeAspect="1"/>
          </p:cNvSpPr>
          <p:nvPr/>
        </p:nvSpPr>
        <p:spPr>
          <a:xfrm>
            <a:off x="4778375" y="4740275"/>
            <a:ext cx="146050"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6" name="矩形 5"/>
          <p:cNvSpPr/>
          <p:nvPr/>
        </p:nvSpPr>
        <p:spPr>
          <a:xfrm>
            <a:off x="49688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72727" name="TextBox 23"/>
          <p:cNvSpPr txBox="1">
            <a:spLocks noChangeArrowheads="1"/>
          </p:cNvSpPr>
          <p:nvPr/>
        </p:nvSpPr>
        <p:spPr bwMode="auto">
          <a:xfrm>
            <a:off x="4267200" y="3273425"/>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sp>
        <p:nvSpPr>
          <p:cNvPr id="8" name="Oval 63"/>
          <p:cNvSpPr>
            <a:spLocks noChangeAspect="1"/>
          </p:cNvSpPr>
          <p:nvPr/>
        </p:nvSpPr>
        <p:spPr>
          <a:xfrm>
            <a:off x="5059363" y="4740275"/>
            <a:ext cx="144462"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8" name="矩形 17"/>
          <p:cNvSpPr/>
          <p:nvPr/>
        </p:nvSpPr>
        <p:spPr>
          <a:xfrm>
            <a:off x="4795838" y="5492750"/>
            <a:ext cx="106362"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28" name="Oval 63"/>
          <p:cNvSpPr>
            <a:spLocks noChangeAspect="1"/>
          </p:cNvSpPr>
          <p:nvPr/>
        </p:nvSpPr>
        <p:spPr>
          <a:xfrm>
            <a:off x="5186363" y="4867275"/>
            <a:ext cx="144462"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29" name="矩形 28"/>
          <p:cNvSpPr/>
          <p:nvPr/>
        </p:nvSpPr>
        <p:spPr>
          <a:xfrm>
            <a:off x="4922838" y="5619750"/>
            <a:ext cx="106362"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72732" name="Group 52"/>
          <p:cNvGrpSpPr/>
          <p:nvPr/>
        </p:nvGrpSpPr>
        <p:grpSpPr bwMode="auto">
          <a:xfrm>
            <a:off x="4197350" y="4332288"/>
            <a:ext cx="6704013" cy="2252662"/>
            <a:chOff x="2244725" y="1243013"/>
            <a:chExt cx="5264150" cy="4351338"/>
          </a:xfrm>
        </p:grpSpPr>
        <p:sp>
          <p:nvSpPr>
            <p:cNvPr id="33" name="Freeform 5"/>
            <p:cNvSpPr/>
            <p:nvPr/>
          </p:nvSpPr>
          <p:spPr bwMode="auto">
            <a:xfrm>
              <a:off x="5897095" y="1604858"/>
              <a:ext cx="944879" cy="2293729"/>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4" name="Freeform 6"/>
            <p:cNvSpPr/>
            <p:nvPr/>
          </p:nvSpPr>
          <p:spPr bwMode="auto">
            <a:xfrm>
              <a:off x="2409269" y="3386483"/>
              <a:ext cx="2594056" cy="2207868"/>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5" name="Freeform 7"/>
            <p:cNvSpPr/>
            <p:nvPr/>
          </p:nvSpPr>
          <p:spPr bwMode="auto">
            <a:xfrm>
              <a:off x="2244725" y="1243013"/>
              <a:ext cx="5241712"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6" name="Freeform 8"/>
            <p:cNvSpPr/>
            <p:nvPr/>
          </p:nvSpPr>
          <p:spPr bwMode="auto">
            <a:xfrm>
              <a:off x="7026463" y="1276743"/>
              <a:ext cx="482412" cy="61943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50" name="Freeform 9"/>
            <p:cNvSpPr/>
            <p:nvPr/>
          </p:nvSpPr>
          <p:spPr bwMode="auto">
            <a:xfrm>
              <a:off x="6839481" y="1604858"/>
              <a:ext cx="211912" cy="291315"/>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52" name="Freeform 10"/>
            <p:cNvSpPr/>
            <p:nvPr/>
          </p:nvSpPr>
          <p:spPr bwMode="auto">
            <a:xfrm>
              <a:off x="6415657" y="1243013"/>
              <a:ext cx="199447" cy="193187"/>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72733" name="Freeform 77"/>
          <p:cNvSpPr>
            <a:spLocks noEditPoints="1"/>
          </p:cNvSpPr>
          <p:nvPr/>
        </p:nvSpPr>
        <p:spPr bwMode="auto">
          <a:xfrm>
            <a:off x="4937125" y="4775200"/>
            <a:ext cx="409575" cy="357188"/>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72734" name="Freeform 79"/>
          <p:cNvSpPr>
            <a:spLocks noEditPoints="1"/>
          </p:cNvSpPr>
          <p:nvPr/>
        </p:nvSpPr>
        <p:spPr bwMode="auto">
          <a:xfrm>
            <a:off x="7710488" y="3692525"/>
            <a:ext cx="357187" cy="404813"/>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55" name="矩形 54"/>
          <p:cNvSpPr/>
          <p:nvPr/>
        </p:nvSpPr>
        <p:spPr>
          <a:xfrm>
            <a:off x="3892550" y="5219700"/>
            <a:ext cx="2476500"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1983.7-1985.3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上海市无线电二厂设计科助理设计师</a:t>
            </a:r>
          </a:p>
        </p:txBody>
      </p:sp>
      <p:sp>
        <p:nvSpPr>
          <p:cNvPr id="56" name="矩形 55"/>
          <p:cNvSpPr/>
          <p:nvPr/>
        </p:nvSpPr>
        <p:spPr>
          <a:xfrm>
            <a:off x="6423025" y="4179888"/>
            <a:ext cx="3086100"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2004.7-至今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上海电子信息职业技术学院工作</a:t>
            </a:r>
          </a:p>
        </p:txBody>
      </p:sp>
      <p:sp>
        <p:nvSpPr>
          <p:cNvPr id="72737" name="Shape 50"/>
          <p:cNvSpPr/>
          <p:nvPr/>
        </p:nvSpPr>
        <p:spPr bwMode="auto">
          <a:xfrm>
            <a:off x="9164638" y="5373688"/>
            <a:ext cx="344487" cy="373062"/>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59" name="Shape 62"/>
          <p:cNvSpPr/>
          <p:nvPr/>
        </p:nvSpPr>
        <p:spPr bwMode="auto">
          <a:xfrm>
            <a:off x="6635750" y="6067425"/>
            <a:ext cx="214313" cy="268288"/>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31" name="矩形 30"/>
          <p:cNvSpPr/>
          <p:nvPr/>
        </p:nvSpPr>
        <p:spPr>
          <a:xfrm>
            <a:off x="8410575" y="5848350"/>
            <a:ext cx="2881313"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1996.7-1999.6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在 上海索达通讯设备有限公司挂职参与通讯产品研发</a:t>
            </a:r>
          </a:p>
        </p:txBody>
      </p:sp>
      <p:sp>
        <p:nvSpPr>
          <p:cNvPr id="61" name="矩形 60"/>
          <p:cNvSpPr/>
          <p:nvPr/>
        </p:nvSpPr>
        <p:spPr>
          <a:xfrm>
            <a:off x="4841875" y="6323013"/>
            <a:ext cx="3806825"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1985.3-2004.7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上海电子工业学校工作</a:t>
            </a:r>
          </a:p>
        </p:txBody>
      </p:sp>
      <p:sp>
        <p:nvSpPr>
          <p:cNvPr id="74" name="TextBox 19"/>
          <p:cNvSpPr txBox="1"/>
          <p:nvPr/>
        </p:nvSpPr>
        <p:spPr bwMode="auto">
          <a:xfrm>
            <a:off x="8647112" y="2367870"/>
            <a:ext cx="3544888" cy="438150"/>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sz="1600" dirty="0">
                <a:solidFill>
                  <a:schemeClr val="tx1">
                    <a:lumMod val="75000"/>
                    <a:lumOff val="25000"/>
                  </a:schemeClr>
                </a:solidFill>
                <a:latin typeface="微软雅黑" panose="020B0503020204020204" pitchFamily="34" charset="-122"/>
                <a:ea typeface="微软雅黑" panose="020B0503020204020204" pitchFamily="34" charset="-122"/>
              </a:rPr>
              <a:t>电路仿真</a:t>
            </a:r>
            <a:r>
              <a:rPr 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sz="1600" dirty="0">
                <a:solidFill>
                  <a:schemeClr val="tx1">
                    <a:lumMod val="75000"/>
                    <a:lumOff val="25000"/>
                  </a:schemeClr>
                </a:solidFill>
                <a:latin typeface="微软雅黑" panose="020B0503020204020204" pitchFamily="34" charset="-122"/>
                <a:ea typeface="微软雅黑" panose="020B0503020204020204" pitchFamily="34" charset="-122"/>
              </a:rPr>
              <a:t>职业教育</a:t>
            </a:r>
          </a:p>
        </p:txBody>
      </p:sp>
    </p:spTree>
  </p:cSld>
  <p:clrMapOvr>
    <a:masterClrMapping/>
  </p:clrMapOvr>
  <p:transition spd="slow" advTm="2000">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7475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74756"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7475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grpSp>
        <p:nvGrpSpPr>
          <p:cNvPr id="74758" name="Group 33"/>
          <p:cNvGrpSpPr/>
          <p:nvPr/>
        </p:nvGrpSpPr>
        <p:grpSpPr bwMode="auto">
          <a:xfrm>
            <a:off x="5133975" y="1997075"/>
            <a:ext cx="347663" cy="1176338"/>
            <a:chOff x="5111751" y="3011488"/>
            <a:chExt cx="217487" cy="576262"/>
          </a:xfrm>
        </p:grpSpPr>
        <p:sp>
          <p:nvSpPr>
            <p:cNvPr id="45" name="Freeform 14"/>
            <p:cNvSpPr/>
            <p:nvPr/>
          </p:nvSpPr>
          <p:spPr bwMode="auto">
            <a:xfrm>
              <a:off x="5111751" y="3011488"/>
              <a:ext cx="145985" cy="111209"/>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8"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74759" name="Group 93"/>
          <p:cNvGrpSpPr/>
          <p:nvPr/>
        </p:nvGrpSpPr>
        <p:grpSpPr bwMode="auto">
          <a:xfrm>
            <a:off x="4562475" y="2168525"/>
            <a:ext cx="542925" cy="534988"/>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081" y="4271123"/>
              <a:ext cx="200225" cy="29336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76" name="矩形 75"/>
          <p:cNvSpPr/>
          <p:nvPr/>
        </p:nvSpPr>
        <p:spPr>
          <a:xfrm>
            <a:off x="5159599" y="2263775"/>
            <a:ext cx="6771141" cy="2653034"/>
          </a:xfrm>
          <a:prstGeom prst="rect">
            <a:avLst/>
          </a:prstGeom>
        </p:spPr>
        <p:txBody>
          <a:bodyPr wrap="square">
            <a:spAutoFit/>
          </a:bodyPr>
          <a:lstStyle/>
          <a:p>
            <a:pPr marL="342900" indent="-342900">
              <a:lnSpc>
                <a:spcPct val="130000"/>
              </a:lnSpc>
              <a:buFont typeface="+mj-lt"/>
              <a:buAutoNum type="arabicPeriod"/>
            </a:pPr>
            <a:r>
              <a:rPr lang="zh-CN" altLang="en-US" sz="1600" b="1" dirty="0" smtClean="0">
                <a:latin typeface="微软雅黑" pitchFamily="34" charset="-122"/>
                <a:ea typeface="微软雅黑" pitchFamily="34" charset="-122"/>
                <a:cs typeface="方正兰亭准黑_GBK"/>
              </a:rPr>
              <a:t>为</a:t>
            </a:r>
            <a:r>
              <a:rPr lang="zh-CN" altLang="en-US" sz="1600" b="1" dirty="0">
                <a:latin typeface="微软雅黑" pitchFamily="34" charset="-122"/>
                <a:ea typeface="微软雅黑" pitchFamily="34" charset="-122"/>
                <a:cs typeface="方正兰亭准黑_GBK"/>
              </a:rPr>
              <a:t>企业主持研发“高性能对讲机”，设备性能达到了国外同类产品的指标；</a:t>
            </a:r>
          </a:p>
          <a:p>
            <a:pPr marL="342900" indent="-342900">
              <a:lnSpc>
                <a:spcPct val="130000"/>
              </a:lnSpc>
              <a:buFont typeface="+mj-lt"/>
              <a:buAutoNum type="arabicPeriod"/>
            </a:pPr>
            <a:r>
              <a:rPr lang="zh-CN" altLang="en-US" sz="1600" b="1" dirty="0" smtClean="0">
                <a:latin typeface="微软雅黑" pitchFamily="34" charset="-122"/>
                <a:ea typeface="微软雅黑" pitchFamily="34" charset="-122"/>
                <a:cs typeface="方正兰亭准黑_GBK"/>
              </a:rPr>
              <a:t>主持</a:t>
            </a:r>
            <a:r>
              <a:rPr lang="zh-CN" altLang="en-US" sz="1600" b="1" dirty="0">
                <a:latin typeface="微软雅黑" pitchFamily="34" charset="-122"/>
                <a:ea typeface="微软雅黑" pitchFamily="34" charset="-122"/>
                <a:cs typeface="方正兰亭准黑_GBK"/>
              </a:rPr>
              <a:t>横向课题：总线式可燃气体监测设备开发与取证；</a:t>
            </a:r>
          </a:p>
          <a:p>
            <a:pPr marL="342900" indent="-342900">
              <a:lnSpc>
                <a:spcPct val="130000"/>
              </a:lnSpc>
              <a:buFont typeface="+mj-lt"/>
              <a:buAutoNum type="arabicPeriod"/>
            </a:pPr>
            <a:r>
              <a:rPr lang="zh-CN" altLang="en-US" sz="1600" b="1" dirty="0" smtClean="0">
                <a:latin typeface="微软雅黑" pitchFamily="34" charset="-122"/>
                <a:ea typeface="微软雅黑" pitchFamily="34" charset="-122"/>
                <a:cs typeface="方正兰亭准黑_GBK"/>
              </a:rPr>
              <a:t>主持</a:t>
            </a:r>
            <a:r>
              <a:rPr lang="zh-CN" altLang="en-US" sz="1600" b="1" dirty="0">
                <a:latin typeface="微软雅黑" pitchFamily="34" charset="-122"/>
                <a:ea typeface="微软雅黑" pitchFamily="34" charset="-122"/>
                <a:cs typeface="方正兰亭准黑_GBK"/>
              </a:rPr>
              <a:t>完成2015年</a:t>
            </a:r>
            <a:r>
              <a:rPr lang="zh-CN" altLang="en-US" sz="1600" b="1" dirty="0" smtClean="0">
                <a:latin typeface="微软雅黑" pitchFamily="34" charset="-122"/>
                <a:ea typeface="微软雅黑" pitchFamily="34" charset="-122"/>
                <a:cs typeface="方正兰亭准黑_GBK"/>
              </a:rPr>
              <a:t>上海市高等职业教育决策咨询服务平台项目“</a:t>
            </a:r>
            <a:r>
              <a:rPr lang="zh-CN" altLang="en-US" sz="1600" b="1" dirty="0">
                <a:latin typeface="微软雅黑" pitchFamily="34" charset="-122"/>
                <a:ea typeface="微软雅黑" pitchFamily="34" charset="-122"/>
                <a:cs typeface="方正兰亭准黑_GBK"/>
              </a:rPr>
              <a:t>开发对接国际水平的机电一体化专业教学标准”；</a:t>
            </a:r>
          </a:p>
          <a:p>
            <a:pPr marL="342900" indent="-342900">
              <a:lnSpc>
                <a:spcPct val="130000"/>
              </a:lnSpc>
              <a:buFont typeface="+mj-lt"/>
              <a:buAutoNum type="arabicPeriod"/>
            </a:pPr>
            <a:r>
              <a:rPr lang="zh-CN" altLang="en-US" sz="1600" b="1" dirty="0" smtClean="0">
                <a:latin typeface="微软雅黑" pitchFamily="34" charset="-122"/>
                <a:ea typeface="微软雅黑" pitchFamily="34" charset="-122"/>
                <a:cs typeface="方正兰亭准黑_GBK"/>
              </a:rPr>
              <a:t>在</a:t>
            </a:r>
            <a:r>
              <a:rPr lang="zh-CN" altLang="en-US" sz="1600" b="1" dirty="0">
                <a:latin typeface="微软雅黑" pitchFamily="34" charset="-122"/>
                <a:ea typeface="微软雅黑" pitchFamily="34" charset="-122"/>
                <a:cs typeface="方正兰亭准黑_GBK"/>
              </a:rPr>
              <a:t>核心期刊发表“虚拟示波器的设计与应用”、“一种低成本函数发生器设计与实现技术”、“基于Protel99SE的电路仿真应用技术”等论文。</a:t>
            </a:r>
          </a:p>
        </p:txBody>
      </p:sp>
      <p:sp>
        <p:nvSpPr>
          <p:cNvPr id="74761" name="TextBox 23"/>
          <p:cNvSpPr txBox="1">
            <a:spLocks noChangeArrowheads="1"/>
          </p:cNvSpPr>
          <p:nvPr/>
        </p:nvSpPr>
        <p:spPr bwMode="auto">
          <a:xfrm>
            <a:off x="4949825" y="1433513"/>
            <a:ext cx="3373438" cy="523875"/>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13" name="Freeform 52"/>
          <p:cNvSpPr/>
          <p:nvPr/>
        </p:nvSpPr>
        <p:spPr>
          <a:xfrm rot="16200000">
            <a:off x="2643188" y="31797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 name="Freeform 51"/>
          <p:cNvSpPr/>
          <p:nvPr/>
        </p:nvSpPr>
        <p:spPr>
          <a:xfrm rot="16200000">
            <a:off x="1439862" y="31813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4"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5" name="Straight Connector 29"/>
          <p:cNvCxnSpPr/>
          <p:nvPr/>
        </p:nvCxnSpPr>
        <p:spPr>
          <a:xfrm flipH="1">
            <a:off x="63500" y="3425825"/>
            <a:ext cx="3675063" cy="2540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9" name="Freeform 53"/>
          <p:cNvSpPr/>
          <p:nvPr/>
        </p:nvSpPr>
        <p:spPr>
          <a:xfrm rot="16200000">
            <a:off x="1439863" y="3125788"/>
            <a:ext cx="1014412"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0" name="Freeform 68"/>
          <p:cNvSpPr/>
          <p:nvPr/>
        </p:nvSpPr>
        <p:spPr>
          <a:xfrm rot="16200000">
            <a:off x="2643981"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2" name="Arc 30"/>
          <p:cNvSpPr/>
          <p:nvPr/>
        </p:nvSpPr>
        <p:spPr>
          <a:xfrm rot="19051047">
            <a:off x="777875" y="2608263"/>
            <a:ext cx="1071563" cy="13731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3" name="Arc 31"/>
          <p:cNvSpPr/>
          <p:nvPr/>
        </p:nvSpPr>
        <p:spPr>
          <a:xfrm rot="19051047">
            <a:off x="2089150" y="2657475"/>
            <a:ext cx="1073150"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74772" name="Text Placeholder 3"/>
          <p:cNvSpPr txBox="1">
            <a:spLocks noChangeArrowheads="1"/>
          </p:cNvSpPr>
          <p:nvPr/>
        </p:nvSpPr>
        <p:spPr bwMode="auto">
          <a:xfrm>
            <a:off x="522288" y="4062413"/>
            <a:ext cx="500062" cy="246062"/>
          </a:xfrm>
          <a:prstGeom prst="rect">
            <a:avLst/>
          </a:prstGeom>
          <a:noFill/>
          <a:ln w="9525">
            <a:noFill/>
            <a:miter lim="800000"/>
          </a:ln>
        </p:spPr>
        <p:txBody>
          <a:bodyPr wrap="none" lIns="0" tIns="0" rIns="0" bIns="0" anchor="ctr">
            <a:spAutoFit/>
          </a:bodyPr>
          <a:lstStyle/>
          <a:p>
            <a:pPr algn="ctr" defTabSz="1217930">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2013</a:t>
            </a:r>
          </a:p>
        </p:txBody>
      </p:sp>
      <p:sp>
        <p:nvSpPr>
          <p:cNvPr id="74773" name="Text Placeholder 3"/>
          <p:cNvSpPr txBox="1">
            <a:spLocks noChangeArrowheads="1"/>
          </p:cNvSpPr>
          <p:nvPr/>
        </p:nvSpPr>
        <p:spPr bwMode="auto">
          <a:xfrm>
            <a:off x="1611313" y="4051300"/>
            <a:ext cx="693737" cy="246063"/>
          </a:xfrm>
          <a:prstGeom prst="rect">
            <a:avLst/>
          </a:prstGeom>
          <a:noFill/>
          <a:ln w="9525">
            <a:noFill/>
            <a:miter lim="800000"/>
          </a:ln>
        </p:spPr>
        <p:txBody>
          <a:bodyPr lIns="0" tIns="0" rIns="0" bIns="0" anchor="ctr">
            <a:spAutoFit/>
          </a:bodyPr>
          <a:lstStyle/>
          <a:p>
            <a:pPr algn="ctr" defTabSz="1217930">
              <a:spcBef>
                <a:spcPct val="20000"/>
              </a:spcBef>
            </a:pPr>
            <a:r>
              <a:rPr lang="en-US" altLang="zh-CN" sz="1600" b="1">
                <a:solidFill>
                  <a:schemeClr val="accent2"/>
                </a:solidFill>
                <a:latin typeface="微软雅黑" panose="020B0503020204020204" pitchFamily="34" charset="-122"/>
                <a:ea typeface="微软雅黑" panose="020B0503020204020204" pitchFamily="34" charset="-122"/>
              </a:rPr>
              <a:t>2016</a:t>
            </a:r>
          </a:p>
        </p:txBody>
      </p:sp>
      <p:sp>
        <p:nvSpPr>
          <p:cNvPr id="74774" name="Text Placeholder 3"/>
          <p:cNvSpPr txBox="1">
            <a:spLocks noChangeArrowheads="1"/>
          </p:cNvSpPr>
          <p:nvPr/>
        </p:nvSpPr>
        <p:spPr bwMode="auto">
          <a:xfrm>
            <a:off x="2882900" y="4048125"/>
            <a:ext cx="500063" cy="244475"/>
          </a:xfrm>
          <a:prstGeom prst="rect">
            <a:avLst/>
          </a:prstGeom>
          <a:noFill/>
          <a:ln w="9525">
            <a:noFill/>
            <a:miter lim="800000"/>
          </a:ln>
        </p:spPr>
        <p:txBody>
          <a:bodyPr lIns="0" tIns="0" rIns="0" bIns="0">
            <a:spAutoFit/>
          </a:bodyPr>
          <a:lstStyle/>
          <a:p>
            <a:pPr algn="ctr" defTabSz="1217930">
              <a:spcBef>
                <a:spcPct val="20000"/>
              </a:spcBef>
            </a:pPr>
            <a:r>
              <a:rPr lang="en-US" altLang="zh-CN" sz="1600" b="1">
                <a:solidFill>
                  <a:srgbClr val="6B6B6B"/>
                </a:solidFill>
                <a:latin typeface="微软雅黑" panose="020B0503020204020204" pitchFamily="34" charset="-122"/>
                <a:ea typeface="微软雅黑" panose="020B0503020204020204" pitchFamily="34" charset="-122"/>
              </a:rPr>
              <a:t>2017</a:t>
            </a:r>
          </a:p>
        </p:txBody>
      </p:sp>
      <p:sp>
        <p:nvSpPr>
          <p:cNvPr id="30" name="Freeform 152"/>
          <p:cNvSpPr>
            <a:spLocks noEditPoints="1"/>
          </p:cNvSpPr>
          <p:nvPr/>
        </p:nvSpPr>
        <p:spPr bwMode="auto">
          <a:xfrm>
            <a:off x="299402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4"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5" name="矩形 34"/>
          <p:cNvSpPr/>
          <p:nvPr/>
        </p:nvSpPr>
        <p:spPr>
          <a:xfrm>
            <a:off x="244475" y="4437063"/>
            <a:ext cx="1044575" cy="2457450"/>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上海市教学成果一等奖（排名第一）；</a:t>
            </a: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”获上海市教学成果一等奖（排名第二）；</a:t>
            </a:r>
          </a:p>
        </p:txBody>
      </p:sp>
      <p:sp>
        <p:nvSpPr>
          <p:cNvPr id="74779"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86" name="矩形 85"/>
          <p:cNvSpPr/>
          <p:nvPr/>
        </p:nvSpPr>
        <p:spPr>
          <a:xfrm>
            <a:off x="1774825" y="4445000"/>
            <a:ext cx="398463" cy="2641600"/>
          </a:xfrm>
          <a:prstGeom prst="rect">
            <a:avLst/>
          </a:prstGeom>
        </p:spPr>
        <p:txBody>
          <a:bodyPr vert="eaVert">
            <a:spAutoFit/>
          </a:bodyPr>
          <a:lstStyle/>
          <a:p>
            <a:pPr fontAlgn="auto">
              <a:spcBef>
                <a:spcPts val="0"/>
              </a:spcBef>
              <a:spcAft>
                <a:spcPts val="0"/>
              </a:spcAft>
              <a:defRPr/>
            </a:pPr>
            <a:r>
              <a:rPr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上海市育才奖</a:t>
            </a:r>
          </a:p>
        </p:txBody>
      </p:sp>
      <p:sp>
        <p:nvSpPr>
          <p:cNvPr id="87" name="矩形 86"/>
          <p:cNvSpPr/>
          <p:nvPr/>
        </p:nvSpPr>
        <p:spPr>
          <a:xfrm>
            <a:off x="2830513" y="4445000"/>
            <a:ext cx="612775" cy="2316163"/>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上海市教学成果一等奖（排名第二） </a:t>
            </a:r>
          </a:p>
        </p:txBody>
      </p:sp>
    </p:spTree>
  </p:cSld>
  <p:clrMapOvr>
    <a:masterClrMapping/>
  </p:clrMapOvr>
  <p:transition spd="slow" advTm="2000">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76803"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76804"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76805"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76807"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76808"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张峻颖</a:t>
              </a: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中德工程学院</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1976.12</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099"/>
              <a:ext cx="4176931" cy="55523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en-US" sz="1600" b="1" dirty="0" smtClean="0">
                  <a:solidFill>
                    <a:schemeClr val="accent1"/>
                  </a:solidFill>
                  <a:latin typeface="微软雅黑" panose="020B0503020204020204" pitchFamily="34" charset="-122"/>
                  <a:ea typeface="微软雅黑" panose="020B0503020204020204" pitchFamily="34" charset="-122"/>
                </a:rPr>
                <a:t>：</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副</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51010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188265" y="3617723"/>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控制理论与控制工程</a:t>
              </a:r>
            </a:p>
          </p:txBody>
        </p:sp>
        <p:sp>
          <p:nvSpPr>
            <p:cNvPr id="48" name="TextBox 19"/>
            <p:cNvSpPr txBox="1"/>
            <p:nvPr/>
          </p:nvSpPr>
          <p:spPr>
            <a:xfrm>
              <a:off x="7092130" y="3548301"/>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先进控制、智能仪表</a:t>
              </a: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76813" name="组合 215"/>
          <p:cNvGrpSpPr/>
          <p:nvPr/>
        </p:nvGrpSpPr>
        <p:grpSpPr bwMode="auto">
          <a:xfrm>
            <a:off x="-92075" y="3789363"/>
            <a:ext cx="3913188" cy="2365375"/>
            <a:chOff x="-92550" y="3789751"/>
            <a:chExt cx="3913505" cy="2365693"/>
          </a:xfrm>
        </p:grpSpPr>
        <p:grpSp>
          <p:nvGrpSpPr>
            <p:cNvPr id="76829" name="Group 35"/>
            <p:cNvGrpSpPr/>
            <p:nvPr/>
          </p:nvGrpSpPr>
          <p:grpSpPr bwMode="auto">
            <a:xfrm>
              <a:off x="461639" y="4679759"/>
              <a:ext cx="1241025" cy="266767"/>
              <a:chOff x="769938" y="2456536"/>
              <a:chExt cx="1613466" cy="345642"/>
            </a:xfrm>
          </p:grpSpPr>
          <p:sp>
            <p:nvSpPr>
              <p:cNvPr id="116" name="Notched Right Arrow 32"/>
              <p:cNvSpPr/>
              <p:nvPr/>
            </p:nvSpPr>
            <p:spPr>
              <a:xfrm>
                <a:off x="769800" y="2457442"/>
                <a:ext cx="1614117" cy="34560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1910" y="2535614"/>
                <a:ext cx="189896" cy="189258"/>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76830" name="Group 40"/>
            <p:cNvGrpSpPr/>
            <p:nvPr/>
          </p:nvGrpSpPr>
          <p:grpSpPr bwMode="auto">
            <a:xfrm>
              <a:off x="2067317" y="4715270"/>
              <a:ext cx="1241025" cy="266767"/>
              <a:chOff x="769938" y="2456536"/>
              <a:chExt cx="1613466" cy="345642"/>
            </a:xfrm>
          </p:grpSpPr>
          <p:sp>
            <p:nvSpPr>
              <p:cNvPr id="122" name="Notched Right Arrow 41"/>
              <p:cNvSpPr/>
              <p:nvPr/>
            </p:nvSpPr>
            <p:spPr>
              <a:xfrm>
                <a:off x="769038" y="2456688"/>
                <a:ext cx="1614117" cy="34560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150" y="2534859"/>
                <a:ext cx="189896" cy="189258"/>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76831" name="TextBox 129"/>
            <p:cNvSpPr txBox="1">
              <a:spLocks noChangeArrowheads="1"/>
            </p:cNvSpPr>
            <p:nvPr/>
          </p:nvSpPr>
          <p:spPr bwMode="auto">
            <a:xfrm>
              <a:off x="-92550" y="4949303"/>
              <a:ext cx="2370338" cy="1130935"/>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1995.7—1999.7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 内蒙古工业大学</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电力学院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工业自动化专业 </a:t>
              </a:r>
            </a:p>
          </p:txBody>
        </p:sp>
        <p:sp>
          <p:nvSpPr>
            <p:cNvPr id="132" name="TextBox 131"/>
            <p:cNvSpPr txBox="1"/>
            <p:nvPr/>
          </p:nvSpPr>
          <p:spPr>
            <a:xfrm>
              <a:off x="1887223" y="5024992"/>
              <a:ext cx="1933732" cy="1130452"/>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2000.7-2003.7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 浙江工业大学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控制理论与控制工程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硕士研究生学习</a:t>
              </a:r>
            </a:p>
          </p:txBody>
        </p:sp>
        <p:cxnSp>
          <p:nvCxnSpPr>
            <p:cNvPr id="135" name="Straight Connector 74"/>
            <p:cNvCxnSpPr>
              <a:stCxn id="141" idx="7"/>
            </p:cNvCxnSpPr>
            <p:nvPr/>
          </p:nvCxnSpPr>
          <p:spPr>
            <a:xfrm flipH="1">
              <a:off x="1056893" y="4310521"/>
              <a:ext cx="9526" cy="50648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a:stCxn id="144" idx="7"/>
            </p:cNvCxnSpPr>
            <p:nvPr/>
          </p:nvCxnSpPr>
          <p:spPr>
            <a:xfrm flipH="1">
              <a:off x="2665161" y="4332749"/>
              <a:ext cx="9526" cy="50648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6835" name="Group 68"/>
            <p:cNvGrpSpPr/>
            <p:nvPr/>
          </p:nvGrpSpPr>
          <p:grpSpPr bwMode="auto">
            <a:xfrm>
              <a:off x="850517" y="3789751"/>
              <a:ext cx="429896" cy="431369"/>
              <a:chOff x="1295010" y="1424373"/>
              <a:chExt cx="558911" cy="558911"/>
            </a:xfrm>
          </p:grpSpPr>
          <p:sp>
            <p:nvSpPr>
              <p:cNvPr id="141" name="Teardrop 64"/>
              <p:cNvSpPr/>
              <p:nvPr/>
            </p:nvSpPr>
            <p:spPr>
              <a:xfrm rot="8100000">
                <a:off x="1294989" y="1424373"/>
                <a:ext cx="559369" cy="55954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0899" y="1576602"/>
                <a:ext cx="307549" cy="24685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76836" name="Group 75"/>
            <p:cNvGrpSpPr/>
            <p:nvPr/>
          </p:nvGrpSpPr>
          <p:grpSpPr bwMode="auto">
            <a:xfrm>
              <a:off x="2458342" y="3812590"/>
              <a:ext cx="429896" cy="431369"/>
              <a:chOff x="4279638" y="1408107"/>
              <a:chExt cx="558911" cy="558912"/>
            </a:xfrm>
          </p:grpSpPr>
          <p:sp>
            <p:nvSpPr>
              <p:cNvPr id="144" name="Teardrop 87"/>
              <p:cNvSpPr/>
              <p:nvPr/>
            </p:nvSpPr>
            <p:spPr>
              <a:xfrm rot="8100000">
                <a:off x="4280194" y="1407315"/>
                <a:ext cx="559367" cy="55954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5000" y="1598630"/>
                <a:ext cx="266268" cy="19954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8810" y="3956460"/>
              <a:ext cx="106372" cy="195289"/>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76814"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76815" name="TextBox 23"/>
          <p:cNvSpPr txBox="1">
            <a:spLocks noChangeArrowheads="1"/>
          </p:cNvSpPr>
          <p:nvPr/>
        </p:nvSpPr>
        <p:spPr bwMode="auto">
          <a:xfrm>
            <a:off x="4083050" y="3568700"/>
            <a:ext cx="2335213" cy="522288"/>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76816" name="Group 52"/>
          <p:cNvGrpSpPr/>
          <p:nvPr/>
        </p:nvGrpSpPr>
        <p:grpSpPr bwMode="auto">
          <a:xfrm>
            <a:off x="5384800" y="4298950"/>
            <a:ext cx="4791075" cy="2252663"/>
            <a:chOff x="2244725" y="1243013"/>
            <a:chExt cx="5264150" cy="4351338"/>
          </a:xfrm>
        </p:grpSpPr>
        <p:sp>
          <p:nvSpPr>
            <p:cNvPr id="200" name="Freeform 5"/>
            <p:cNvSpPr/>
            <p:nvPr/>
          </p:nvSpPr>
          <p:spPr bwMode="auto">
            <a:xfrm>
              <a:off x="5897187" y="1604858"/>
              <a:ext cx="945384" cy="2293728"/>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10429" y="3386484"/>
              <a:ext cx="2593701" cy="2207867"/>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1475"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5718" y="1276745"/>
              <a:ext cx="483157" cy="619429"/>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9083" y="1604858"/>
              <a:ext cx="212799" cy="291317"/>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5230" y="1243013"/>
              <a:ext cx="200588" cy="193189"/>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76817" name="Freeform 77"/>
          <p:cNvSpPr>
            <a:spLocks noEditPoints="1"/>
          </p:cNvSpPr>
          <p:nvPr/>
        </p:nvSpPr>
        <p:spPr bwMode="auto">
          <a:xfrm>
            <a:off x="5351463" y="4530725"/>
            <a:ext cx="407987" cy="355600"/>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208" name="Freeform 81"/>
          <p:cNvSpPr/>
          <p:nvPr/>
        </p:nvSpPr>
        <p:spPr bwMode="auto">
          <a:xfrm>
            <a:off x="10120313" y="3205163"/>
            <a:ext cx="450850" cy="296862"/>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210" name="矩形 209"/>
          <p:cNvSpPr/>
          <p:nvPr/>
        </p:nvSpPr>
        <p:spPr>
          <a:xfrm>
            <a:off x="4598988" y="5024438"/>
            <a:ext cx="2478087" cy="7381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1999.7—2000.7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内蒙古包头市第三热电厂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检修部 </a:t>
            </a:r>
          </a:p>
        </p:txBody>
      </p:sp>
      <p:sp>
        <p:nvSpPr>
          <p:cNvPr id="214" name="矩形 213"/>
          <p:cNvSpPr/>
          <p:nvPr/>
        </p:nvSpPr>
        <p:spPr>
          <a:xfrm>
            <a:off x="8983663" y="3594100"/>
            <a:ext cx="2881312"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2011.5—今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中德工程学院</a:t>
            </a:r>
          </a:p>
        </p:txBody>
      </p:sp>
      <p:sp>
        <p:nvSpPr>
          <p:cNvPr id="225" name="Shape 62"/>
          <p:cNvSpPr/>
          <p:nvPr/>
        </p:nvSpPr>
        <p:spPr bwMode="auto">
          <a:xfrm>
            <a:off x="7705725" y="5959475"/>
            <a:ext cx="214313" cy="268288"/>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4" name="矩形 3"/>
          <p:cNvSpPr/>
          <p:nvPr/>
        </p:nvSpPr>
        <p:spPr>
          <a:xfrm>
            <a:off x="5910263" y="6323013"/>
            <a:ext cx="3805237"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2003.7—2011.5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电子工程系</a:t>
            </a:r>
          </a:p>
        </p:txBody>
      </p:sp>
    </p:spTree>
  </p:cSld>
  <p:clrMapOvr>
    <a:masterClrMapping/>
  </p:clrMapOvr>
  <p:transition spd="slow" advTm="2000">
    <p:wedg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78851"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78852"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78853"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3051175" y="2076450"/>
            <a:ext cx="339725" cy="646113"/>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13" name="Freeform 52"/>
          <p:cNvSpPr/>
          <p:nvPr/>
        </p:nvSpPr>
        <p:spPr>
          <a:xfrm rot="16200000">
            <a:off x="2643188" y="31797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 name="Freeform 51"/>
          <p:cNvSpPr/>
          <p:nvPr/>
        </p:nvSpPr>
        <p:spPr>
          <a:xfrm rot="16200000">
            <a:off x="1439862" y="31813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63500" y="3421063"/>
            <a:ext cx="3665538" cy="30162"/>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9" name="Freeform 53"/>
          <p:cNvSpPr/>
          <p:nvPr/>
        </p:nvSpPr>
        <p:spPr>
          <a:xfrm rot="16200000">
            <a:off x="1439863" y="3125788"/>
            <a:ext cx="1014412"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0" name="Freeform 68"/>
          <p:cNvSpPr/>
          <p:nvPr/>
        </p:nvSpPr>
        <p:spPr>
          <a:xfrm rot="16200000">
            <a:off x="2643981"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2" name="Arc 30"/>
          <p:cNvSpPr/>
          <p:nvPr/>
        </p:nvSpPr>
        <p:spPr>
          <a:xfrm rot="19051047">
            <a:off x="777875" y="2608263"/>
            <a:ext cx="1071563" cy="13731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3" name="Arc 31"/>
          <p:cNvSpPr/>
          <p:nvPr/>
        </p:nvSpPr>
        <p:spPr>
          <a:xfrm rot="19051047">
            <a:off x="2089150" y="2657475"/>
            <a:ext cx="1073150"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78864" name="Text Placeholder 3"/>
          <p:cNvSpPr txBox="1">
            <a:spLocks noChangeArrowheads="1"/>
          </p:cNvSpPr>
          <p:nvPr/>
        </p:nvSpPr>
        <p:spPr bwMode="auto">
          <a:xfrm>
            <a:off x="522288" y="4062413"/>
            <a:ext cx="500062" cy="246062"/>
          </a:xfrm>
          <a:prstGeom prst="rect">
            <a:avLst/>
          </a:prstGeom>
          <a:noFill/>
          <a:ln w="9525">
            <a:noFill/>
            <a:miter lim="800000"/>
          </a:ln>
        </p:spPr>
        <p:txBody>
          <a:bodyPr wrap="none" lIns="0" tIns="0" rIns="0" bIns="0" anchor="ctr">
            <a:spAutoFit/>
          </a:bodyPr>
          <a:lstStyle/>
          <a:p>
            <a:pPr algn="ctr" defTabSz="1217930">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2013</a:t>
            </a:r>
          </a:p>
        </p:txBody>
      </p:sp>
      <p:sp>
        <p:nvSpPr>
          <p:cNvPr id="78865" name="Text Placeholder 3"/>
          <p:cNvSpPr txBox="1">
            <a:spLocks noChangeArrowheads="1"/>
          </p:cNvSpPr>
          <p:nvPr/>
        </p:nvSpPr>
        <p:spPr bwMode="auto">
          <a:xfrm>
            <a:off x="1611313" y="4051300"/>
            <a:ext cx="693737" cy="246063"/>
          </a:xfrm>
          <a:prstGeom prst="rect">
            <a:avLst/>
          </a:prstGeom>
          <a:noFill/>
          <a:ln w="9525">
            <a:noFill/>
            <a:miter lim="800000"/>
          </a:ln>
        </p:spPr>
        <p:txBody>
          <a:bodyPr lIns="0" tIns="0" rIns="0" bIns="0" anchor="ctr">
            <a:spAutoFit/>
          </a:bodyPr>
          <a:lstStyle/>
          <a:p>
            <a:pPr algn="ctr" defTabSz="1217930">
              <a:spcBef>
                <a:spcPct val="20000"/>
              </a:spcBef>
            </a:pPr>
            <a:r>
              <a:rPr lang="en-US" altLang="zh-CN" sz="1600" b="1">
                <a:solidFill>
                  <a:schemeClr val="accent2"/>
                </a:solidFill>
                <a:latin typeface="微软雅黑" panose="020B0503020204020204" pitchFamily="34" charset="-122"/>
                <a:ea typeface="微软雅黑" panose="020B0503020204020204" pitchFamily="34" charset="-122"/>
              </a:rPr>
              <a:t>2016</a:t>
            </a:r>
          </a:p>
        </p:txBody>
      </p:sp>
      <p:sp>
        <p:nvSpPr>
          <p:cNvPr id="78866" name="Text Placeholder 3"/>
          <p:cNvSpPr txBox="1">
            <a:spLocks noChangeArrowheads="1"/>
          </p:cNvSpPr>
          <p:nvPr/>
        </p:nvSpPr>
        <p:spPr bwMode="auto">
          <a:xfrm>
            <a:off x="2882900" y="4048125"/>
            <a:ext cx="641350" cy="244475"/>
          </a:xfrm>
          <a:prstGeom prst="rect">
            <a:avLst/>
          </a:prstGeom>
          <a:noFill/>
          <a:ln w="9525">
            <a:noFill/>
            <a:miter lim="800000"/>
          </a:ln>
        </p:spPr>
        <p:txBody>
          <a:bodyPr lIns="0" tIns="0" rIns="0" bIns="0">
            <a:spAutoFit/>
          </a:bodyPr>
          <a:lstStyle/>
          <a:p>
            <a:pPr algn="ctr" defTabSz="1217930">
              <a:spcBef>
                <a:spcPct val="20000"/>
              </a:spcBef>
            </a:pPr>
            <a:r>
              <a:rPr lang="en-US" altLang="zh-CN" sz="1600" b="1">
                <a:solidFill>
                  <a:srgbClr val="6B6B6B"/>
                </a:solidFill>
                <a:latin typeface="微软雅黑" panose="020B0503020204020204" pitchFamily="34" charset="-122"/>
                <a:ea typeface="微软雅黑" panose="020B0503020204020204" pitchFamily="34" charset="-122"/>
              </a:rPr>
              <a:t>2010</a:t>
            </a:r>
          </a:p>
        </p:txBody>
      </p:sp>
      <p:sp>
        <p:nvSpPr>
          <p:cNvPr id="30" name="Freeform 152"/>
          <p:cNvSpPr>
            <a:spLocks noEditPoints="1"/>
          </p:cNvSpPr>
          <p:nvPr/>
        </p:nvSpPr>
        <p:spPr bwMode="auto">
          <a:xfrm>
            <a:off x="299402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1"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455613" y="4459288"/>
            <a:ext cx="612775" cy="2101850"/>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学院专业骨干教师</a:t>
            </a: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学院“教学名师”</a:t>
            </a:r>
          </a:p>
        </p:txBody>
      </p:sp>
      <p:grpSp>
        <p:nvGrpSpPr>
          <p:cNvPr id="78872" name="Group 33"/>
          <p:cNvGrpSpPr/>
          <p:nvPr/>
        </p:nvGrpSpPr>
        <p:grpSpPr bwMode="auto">
          <a:xfrm>
            <a:off x="4432300" y="2501900"/>
            <a:ext cx="347663" cy="1176338"/>
            <a:chOff x="5111751" y="3011488"/>
            <a:chExt cx="217487" cy="576262"/>
          </a:xfrm>
        </p:grpSpPr>
        <p:sp>
          <p:nvSpPr>
            <p:cNvPr id="45" name="Freeform 14"/>
            <p:cNvSpPr/>
            <p:nvPr/>
          </p:nvSpPr>
          <p:spPr bwMode="auto">
            <a:xfrm>
              <a:off x="5111751" y="3011488"/>
              <a:ext cx="145985" cy="111209"/>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8"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78873" name="Group 81"/>
          <p:cNvGrpSpPr/>
          <p:nvPr/>
        </p:nvGrpSpPr>
        <p:grpSpPr bwMode="auto">
          <a:xfrm>
            <a:off x="3862388" y="4149268"/>
            <a:ext cx="536575" cy="533400"/>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6953" y="4310687"/>
              <a:ext cx="294179"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78874" name="Group 93"/>
          <p:cNvGrpSpPr/>
          <p:nvPr/>
        </p:nvGrpSpPr>
        <p:grpSpPr bwMode="auto">
          <a:xfrm>
            <a:off x="3938588" y="1706563"/>
            <a:ext cx="542925" cy="533400"/>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081" y="4270009"/>
              <a:ext cx="200225" cy="29559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82" name="组合 81"/>
          <p:cNvGrpSpPr/>
          <p:nvPr/>
        </p:nvGrpSpPr>
        <p:grpSpPr>
          <a:xfrm>
            <a:off x="3910965" y="5818499"/>
            <a:ext cx="535305" cy="533400"/>
            <a:chOff x="9630" y="7301"/>
            <a:chExt cx="678" cy="840"/>
          </a:xfrm>
          <a:solidFill>
            <a:srgbClr val="0070C0"/>
          </a:solidFill>
        </p:grpSpPr>
        <p:sp>
          <p:nvSpPr>
            <p:cNvPr id="65" name="Oval 91"/>
            <p:cNvSpPr>
              <a:spLocks noChangeAspect="1"/>
            </p:cNvSpPr>
            <p:nvPr/>
          </p:nvSpPr>
          <p:spPr>
            <a:xfrm>
              <a:off x="9630" y="7301"/>
              <a:ext cx="678" cy="8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cs typeface="Arial" panose="020B0604020202020204" pitchFamily="34" charset="0"/>
              </a:endParaRPr>
            </a:p>
          </p:txBody>
        </p:sp>
        <p:sp>
          <p:nvSpPr>
            <p:cNvPr id="66" name="Freeform 36"/>
            <p:cNvSpPr>
              <a:spLocks noEditPoints="1"/>
            </p:cNvSpPr>
            <p:nvPr/>
          </p:nvSpPr>
          <p:spPr bwMode="auto">
            <a:xfrm>
              <a:off x="9827" y="7525"/>
              <a:ext cx="284" cy="39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78876" name="矩形 70"/>
          <p:cNvSpPr>
            <a:spLocks noChangeArrowheads="1"/>
          </p:cNvSpPr>
          <p:nvPr/>
        </p:nvSpPr>
        <p:spPr bwMode="auto">
          <a:xfrm>
            <a:off x="4483100" y="1743075"/>
            <a:ext cx="1511300" cy="461665"/>
          </a:xfrm>
          <a:prstGeom prst="rect">
            <a:avLst/>
          </a:prstGeom>
          <a:noFill/>
          <a:ln w="9525">
            <a:noFill/>
            <a:miter lim="800000"/>
          </a:ln>
        </p:spPr>
        <p:txBody>
          <a:bodyPr>
            <a:spAutoFit/>
          </a:bodyPr>
          <a:lstStyle/>
          <a:p>
            <a:pPr>
              <a:lnSpc>
                <a:spcPct val="120000"/>
              </a:lnSpc>
            </a:pPr>
            <a:r>
              <a:rPr lang="zh-CN" altLang="en-US" sz="2000" b="1" dirty="0">
                <a:solidFill>
                  <a:srgbClr val="002948"/>
                </a:solidFill>
                <a:latin typeface="方正韵动中黑简体"/>
                <a:ea typeface="方正韵动中黑简体"/>
                <a:cs typeface="方正韵动中黑简体"/>
              </a:rPr>
              <a:t>论文</a:t>
            </a:r>
          </a:p>
        </p:txBody>
      </p:sp>
      <p:sp>
        <p:nvSpPr>
          <p:cNvPr id="78877" name="矩形 71"/>
          <p:cNvSpPr>
            <a:spLocks noChangeArrowheads="1"/>
          </p:cNvSpPr>
          <p:nvPr/>
        </p:nvSpPr>
        <p:spPr bwMode="auto">
          <a:xfrm>
            <a:off x="4432300" y="4222293"/>
            <a:ext cx="1184275" cy="4616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项目</a:t>
            </a:r>
          </a:p>
        </p:txBody>
      </p:sp>
      <p:sp>
        <p:nvSpPr>
          <p:cNvPr id="77" name="矩形 76"/>
          <p:cNvSpPr/>
          <p:nvPr/>
        </p:nvSpPr>
        <p:spPr>
          <a:xfrm>
            <a:off x="5103814" y="1622425"/>
            <a:ext cx="6812416" cy="2554545"/>
          </a:xfrm>
          <a:prstGeom prst="rect">
            <a:avLst/>
          </a:prstGeom>
        </p:spPr>
        <p:txBody>
          <a:bodyPr wrap="square">
            <a:spAutoFit/>
          </a:bodyPr>
          <a:lstStyle/>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德国</a:t>
            </a:r>
            <a:r>
              <a:rPr lang="zh-CN" altLang="en-US" sz="1600" b="1" dirty="0">
                <a:latin typeface="微软雅黑" pitchFamily="34" charset="-122"/>
                <a:ea typeface="微软雅黑" pitchFamily="34" charset="-122"/>
                <a:cs typeface="方正兰亭准黑_GBK"/>
              </a:rPr>
              <a:t>课程本土化的研究与实践——以上海电子信息职业技术学院中德学院为例，《上海城市管理》，2016年 </a:t>
            </a:r>
          </a:p>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高职</a:t>
            </a:r>
            <a:r>
              <a:rPr lang="zh-CN" altLang="en-US" sz="1600" b="1" dirty="0">
                <a:latin typeface="微软雅黑" pitchFamily="34" charset="-122"/>
                <a:ea typeface="微软雅黑" pitchFamily="34" charset="-122"/>
                <a:cs typeface="方正兰亭准黑_GBK"/>
              </a:rPr>
              <a:t>院校基于行业标准的人才培养模式改革研究，《职教通讯》2015年 </a:t>
            </a:r>
          </a:p>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具有</a:t>
            </a:r>
            <a:r>
              <a:rPr lang="zh-CN" altLang="en-US" sz="1600" b="1" dirty="0">
                <a:latin typeface="微软雅黑" pitchFamily="34" charset="-122"/>
                <a:ea typeface="微软雅黑" pitchFamily="34" charset="-122"/>
                <a:cs typeface="方正兰亭准黑_GBK"/>
              </a:rPr>
              <a:t>U盘存储功能的数据记录仪设计，《电子信息与高职教育》，2015</a:t>
            </a:r>
          </a:p>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《基于STM32数据记录仪在测试实验室中的应用》</a:t>
            </a:r>
            <a:r>
              <a:rPr lang="zh-CN" altLang="en-US" sz="1600" b="1" dirty="0">
                <a:latin typeface="微软雅黑" pitchFamily="34" charset="-122"/>
                <a:ea typeface="微软雅黑" pitchFamily="34" charset="-122"/>
                <a:cs typeface="方正兰亭准黑_GBK"/>
              </a:rPr>
              <a:t>，2013年6月发表于《现代科学仪器》2013年第2期</a:t>
            </a:r>
          </a:p>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汲取</a:t>
            </a:r>
            <a:r>
              <a:rPr lang="zh-CN" altLang="en-US" sz="1600" b="1" dirty="0">
                <a:latin typeface="微软雅黑" pitchFamily="34" charset="-122"/>
                <a:ea typeface="微软雅黑" pitchFamily="34" charset="-122"/>
                <a:cs typeface="方正兰亭准黑_GBK"/>
              </a:rPr>
              <a:t>德国职教思想，推进课程教学改革，《工业和信息化教育,》2014(2)</a:t>
            </a:r>
          </a:p>
        </p:txBody>
      </p:sp>
      <p:sp>
        <p:nvSpPr>
          <p:cNvPr id="78" name="矩形 77"/>
          <p:cNvSpPr/>
          <p:nvPr/>
        </p:nvSpPr>
        <p:spPr>
          <a:xfrm>
            <a:off x="5103813" y="4385806"/>
            <a:ext cx="6696301" cy="1569660"/>
          </a:xfrm>
          <a:prstGeom prst="rect">
            <a:avLst/>
          </a:prstGeom>
        </p:spPr>
        <p:txBody>
          <a:bodyPr wrap="square">
            <a:spAutoFit/>
          </a:bodyPr>
          <a:lstStyle/>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德国</a:t>
            </a:r>
            <a:r>
              <a:rPr lang="zh-CN" altLang="en-US" sz="1600" b="1" dirty="0">
                <a:latin typeface="微软雅黑" pitchFamily="34" charset="-122"/>
                <a:ea typeface="微软雅黑" pitchFamily="34" charset="-122"/>
              </a:rPr>
              <a:t>课程本土化研究与实践 ——以上海电子信息职业技术学院中德学院为例，上海市高职高专教学研究会，</a:t>
            </a:r>
            <a:r>
              <a:rPr lang="zh-CN" altLang="en-US" sz="1600" b="1" dirty="0" smtClean="0">
                <a:latin typeface="微软雅黑" pitchFamily="34" charset="-122"/>
                <a:ea typeface="微软雅黑" pitchFamily="34" charset="-122"/>
              </a:rPr>
              <a:t>2016年</a:t>
            </a:r>
            <a:endParaRPr lang="zh-CN" altLang="en-US" sz="1600" b="1" dirty="0">
              <a:latin typeface="微软雅黑" pitchFamily="34" charset="-122"/>
              <a:ea typeface="微软雅黑" pitchFamily="34" charset="-122"/>
            </a:endParaRPr>
          </a:p>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中</a:t>
            </a:r>
            <a:r>
              <a:rPr lang="zh-CN" altLang="en-US" sz="1600" b="1" dirty="0">
                <a:latin typeface="微软雅黑" pitchFamily="34" charset="-122"/>
                <a:ea typeface="微软雅黑" pitchFamily="34" charset="-122"/>
              </a:rPr>
              <a:t>德合作背景下高职院校专业课程本土化实践与研究，上海市高等教育学会,</a:t>
            </a:r>
            <a:r>
              <a:rPr lang="zh-CN" altLang="en-US" sz="1600" b="1" dirty="0" smtClean="0">
                <a:latin typeface="微软雅黑" pitchFamily="34" charset="-122"/>
                <a:ea typeface="微软雅黑" pitchFamily="34" charset="-122"/>
              </a:rPr>
              <a:t>2015年</a:t>
            </a:r>
            <a:endParaRPr lang="zh-CN" altLang="en-US" sz="1600" b="1" dirty="0">
              <a:latin typeface="微软雅黑" pitchFamily="34" charset="-122"/>
              <a:ea typeface="微软雅黑" pitchFamily="34" charset="-122"/>
            </a:endParaRPr>
          </a:p>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高职</a:t>
            </a:r>
            <a:r>
              <a:rPr lang="zh-CN" altLang="en-US" sz="1600" b="1" dirty="0">
                <a:latin typeface="微软雅黑" pitchFamily="34" charset="-122"/>
                <a:ea typeface="微软雅黑" pitchFamily="34" charset="-122"/>
              </a:rPr>
              <a:t>院校基于行业标准</a:t>
            </a:r>
            <a:r>
              <a:rPr lang="zh-CN" altLang="en-US" sz="1600" b="1" dirty="0" smtClean="0">
                <a:latin typeface="微软雅黑" pitchFamily="34" charset="-122"/>
                <a:ea typeface="微软雅黑" pitchFamily="34" charset="-122"/>
              </a:rPr>
              <a:t>的人才</a:t>
            </a:r>
            <a:r>
              <a:rPr lang="zh-CN" altLang="en-US" sz="1600" b="1" dirty="0">
                <a:latin typeface="微软雅黑" pitchFamily="34" charset="-122"/>
                <a:ea typeface="微软雅黑" pitchFamily="34" charset="-122"/>
              </a:rPr>
              <a:t>培养模式改革研究，中国职业技术教育学会，</a:t>
            </a:r>
            <a:r>
              <a:rPr lang="zh-CN" altLang="en-US" sz="1600" b="1" dirty="0" smtClean="0">
                <a:latin typeface="微软雅黑" pitchFamily="34" charset="-122"/>
                <a:ea typeface="微软雅黑" pitchFamily="34" charset="-122"/>
              </a:rPr>
              <a:t>2014年</a:t>
            </a:r>
            <a:endParaRPr lang="zh-CN" altLang="en-US" sz="1600" b="1" dirty="0">
              <a:latin typeface="微软雅黑" pitchFamily="34" charset="-122"/>
              <a:ea typeface="微软雅黑" pitchFamily="34" charset="-122"/>
            </a:endParaRPr>
          </a:p>
        </p:txBody>
      </p:sp>
      <p:sp>
        <p:nvSpPr>
          <p:cNvPr id="78880"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78881" name="TextBox 23"/>
          <p:cNvSpPr txBox="1">
            <a:spLocks noChangeArrowheads="1"/>
          </p:cNvSpPr>
          <p:nvPr/>
        </p:nvSpPr>
        <p:spPr bwMode="auto">
          <a:xfrm>
            <a:off x="3168650" y="906463"/>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78882" name="矩形 82"/>
          <p:cNvSpPr>
            <a:spLocks noChangeArrowheads="1"/>
          </p:cNvSpPr>
          <p:nvPr/>
        </p:nvSpPr>
        <p:spPr bwMode="auto">
          <a:xfrm>
            <a:off x="4483100" y="5892794"/>
            <a:ext cx="1184275" cy="4616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成果</a:t>
            </a:r>
          </a:p>
        </p:txBody>
      </p:sp>
      <p:sp>
        <p:nvSpPr>
          <p:cNvPr id="84" name="矩形 83"/>
          <p:cNvSpPr/>
          <p:nvPr/>
        </p:nvSpPr>
        <p:spPr>
          <a:xfrm>
            <a:off x="5154613" y="5972169"/>
            <a:ext cx="5658530" cy="584775"/>
          </a:xfrm>
          <a:prstGeom prst="rect">
            <a:avLst/>
          </a:prstGeom>
        </p:spPr>
        <p:txBody>
          <a:bodyPr wrap="square">
            <a:spAutoFit/>
          </a:bodyPr>
          <a:lstStyle/>
          <a:p>
            <a:pPr fontAlgn="auto">
              <a:spcBef>
                <a:spcPts val="0"/>
              </a:spcBef>
              <a:spcAft>
                <a:spcPts val="0"/>
              </a:spcAft>
              <a:defRPr/>
            </a:pPr>
            <a:r>
              <a:rPr lang="zh-CN" altLang="en-US" sz="1600" b="1" dirty="0">
                <a:latin typeface="微软雅黑" pitchFamily="34" charset="-122"/>
                <a:ea typeface="微软雅黑" pitchFamily="34" charset="-122"/>
              </a:rPr>
              <a:t>中德合作背景下高职院校专业课程本土化实践与研究，上海市高等教育学会,2015年课题,获三等奖</a:t>
            </a:r>
          </a:p>
        </p:txBody>
      </p:sp>
      <p:sp>
        <p:nvSpPr>
          <p:cNvPr id="86" name="矩形 85"/>
          <p:cNvSpPr/>
          <p:nvPr/>
        </p:nvSpPr>
        <p:spPr>
          <a:xfrm>
            <a:off x="1719263" y="4459288"/>
            <a:ext cx="398462" cy="1814512"/>
          </a:xfrm>
          <a:prstGeom prst="rect">
            <a:avLst/>
          </a:prstGeom>
        </p:spPr>
        <p:txBody>
          <a:bodyPr vert="eaVert">
            <a:spAutoFit/>
          </a:bodyPr>
          <a:lstStyle/>
          <a:p>
            <a:pPr fontAlgn="auto">
              <a:spcBef>
                <a:spcPts val="0"/>
              </a:spcBef>
              <a:spcAft>
                <a:spcPts val="0"/>
              </a:spcAft>
              <a:defRPr/>
            </a:pPr>
            <a:r>
              <a:rPr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学院优秀共产党员</a:t>
            </a:r>
          </a:p>
        </p:txBody>
      </p:sp>
      <p:sp>
        <p:nvSpPr>
          <p:cNvPr id="87" name="矩形 86"/>
          <p:cNvSpPr/>
          <p:nvPr/>
        </p:nvSpPr>
        <p:spPr>
          <a:xfrm>
            <a:off x="2900363" y="4445000"/>
            <a:ext cx="474662" cy="18161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上海市级精品课程</a:t>
            </a:r>
          </a:p>
        </p:txBody>
      </p:sp>
    </p:spTree>
  </p:cSld>
  <p:clrMapOvr>
    <a:masterClrMapping/>
  </p:clrMapOvr>
  <p:transition spd="slow" advTm="2000">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4160838"/>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9" name="矩形 8"/>
          <p:cNvSpPr/>
          <p:nvPr/>
        </p:nvSpPr>
        <p:spPr>
          <a:xfrm>
            <a:off x="5381625" y="5218113"/>
            <a:ext cx="5519738" cy="584200"/>
          </a:xfrm>
          <a:prstGeom prst="rect">
            <a:avLst/>
          </a:prstGeom>
        </p:spPr>
        <p:txBody>
          <a:bodyPr wrap="none">
            <a:spAutoFit/>
          </a:bodyPr>
          <a:lstStyle/>
          <a:p>
            <a:r>
              <a:rPr lang="zh-CN" altLang="en-US" sz="3200" b="1" dirty="0"/>
              <a:t>学术委员会委员人选基本要求</a:t>
            </a:r>
          </a:p>
        </p:txBody>
      </p:sp>
      <p:sp>
        <p:nvSpPr>
          <p:cNvPr id="22" name="平行四边形 2"/>
          <p:cNvSpPr/>
          <p:nvPr/>
        </p:nvSpPr>
        <p:spPr>
          <a:xfrm>
            <a:off x="1033463" y="0"/>
            <a:ext cx="4913312" cy="6545263"/>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27621" h="4606376">
                <a:moveTo>
                  <a:pt x="0" y="4592626"/>
                </a:moveTo>
                <a:lnTo>
                  <a:pt x="1875208" y="0"/>
                </a:lnTo>
                <a:lnTo>
                  <a:pt x="4427621" y="0"/>
                </a:lnTo>
                <a:lnTo>
                  <a:pt x="2628041" y="4606376"/>
                </a:lnTo>
                <a:lnTo>
                  <a:pt x="0" y="459262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3" name="平行四边形 2"/>
          <p:cNvSpPr/>
          <p:nvPr/>
        </p:nvSpPr>
        <p:spPr>
          <a:xfrm>
            <a:off x="4222750" y="2909888"/>
            <a:ext cx="1477963" cy="3635375"/>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 name="connsiteX0-21" fmla="*/ 0 w 9661037"/>
              <a:gd name="connsiteY0-22" fmla="*/ 7990952 h 8004702"/>
              <a:gd name="connsiteX1-23" fmla="*/ 1875208 w 9661037"/>
              <a:gd name="connsiteY1-24" fmla="*/ 3398326 h 8004702"/>
              <a:gd name="connsiteX2-25" fmla="*/ 9661037 w 9661037"/>
              <a:gd name="connsiteY2-26" fmla="*/ 0 h 8004702"/>
              <a:gd name="connsiteX3-27" fmla="*/ 2628041 w 9661037"/>
              <a:gd name="connsiteY3-28" fmla="*/ 8004702 h 8004702"/>
              <a:gd name="connsiteX4-29" fmla="*/ 0 w 9661037"/>
              <a:gd name="connsiteY4-30" fmla="*/ 7990952 h 8004702"/>
              <a:gd name="connsiteX0-31" fmla="*/ 0 w 9661037"/>
              <a:gd name="connsiteY0-32" fmla="*/ 7990952 h 8004702"/>
              <a:gd name="connsiteX1-33" fmla="*/ 7357832 w 9661037"/>
              <a:gd name="connsiteY1-34" fmla="*/ 21511 h 8004702"/>
              <a:gd name="connsiteX2-35" fmla="*/ 9661037 w 9661037"/>
              <a:gd name="connsiteY2-36" fmla="*/ 0 h 8004702"/>
              <a:gd name="connsiteX3-37" fmla="*/ 2628041 w 9661037"/>
              <a:gd name="connsiteY3-38" fmla="*/ 8004702 h 8004702"/>
              <a:gd name="connsiteX4-39" fmla="*/ 0 w 9661037"/>
              <a:gd name="connsiteY4-40" fmla="*/ 7990952 h 8004702"/>
              <a:gd name="connsiteX0-41" fmla="*/ 0 w 9661037"/>
              <a:gd name="connsiteY0-42" fmla="*/ 7990952 h 8004702"/>
              <a:gd name="connsiteX1-43" fmla="*/ 7108622 w 9661037"/>
              <a:gd name="connsiteY1-44" fmla="*/ 3 h 8004702"/>
              <a:gd name="connsiteX2-45" fmla="*/ 9661037 w 9661037"/>
              <a:gd name="connsiteY2-46" fmla="*/ 0 h 8004702"/>
              <a:gd name="connsiteX3-47" fmla="*/ 2628041 w 9661037"/>
              <a:gd name="connsiteY3-48" fmla="*/ 8004702 h 8004702"/>
              <a:gd name="connsiteX4-49" fmla="*/ 0 w 9661037"/>
              <a:gd name="connsiteY4-50" fmla="*/ 7990952 h 80047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661037" h="8004702">
                <a:moveTo>
                  <a:pt x="0" y="7990952"/>
                </a:moveTo>
                <a:lnTo>
                  <a:pt x="7108622" y="3"/>
                </a:lnTo>
                <a:lnTo>
                  <a:pt x="9661037" y="0"/>
                </a:lnTo>
                <a:lnTo>
                  <a:pt x="2628041" y="8004702"/>
                </a:lnTo>
                <a:lnTo>
                  <a:pt x="0" y="7990952"/>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lumMod val="85000"/>
                  <a:lumOff val="15000"/>
                </a:schemeClr>
              </a:solidFill>
            </a:endParaRPr>
          </a:p>
        </p:txBody>
      </p:sp>
      <p:sp>
        <p:nvSpPr>
          <p:cNvPr id="24" name="平行四边形 2"/>
          <p:cNvSpPr/>
          <p:nvPr/>
        </p:nvSpPr>
        <p:spPr>
          <a:xfrm>
            <a:off x="782638" y="0"/>
            <a:ext cx="2044700" cy="2462213"/>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27621" h="4606376">
                <a:moveTo>
                  <a:pt x="0" y="4592626"/>
                </a:moveTo>
                <a:lnTo>
                  <a:pt x="1875208" y="0"/>
                </a:lnTo>
                <a:lnTo>
                  <a:pt x="4427621" y="0"/>
                </a:lnTo>
                <a:lnTo>
                  <a:pt x="2628041" y="4606376"/>
                </a:lnTo>
                <a:lnTo>
                  <a:pt x="0" y="4592626"/>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5" name="平行四边形 2"/>
          <p:cNvSpPr/>
          <p:nvPr/>
        </p:nvSpPr>
        <p:spPr>
          <a:xfrm>
            <a:off x="950913" y="2122488"/>
            <a:ext cx="733425" cy="933450"/>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 name="connsiteX0-21" fmla="*/ 0 w 4688885"/>
              <a:gd name="connsiteY0-22" fmla="*/ 4592626 h 4606376"/>
              <a:gd name="connsiteX1-23" fmla="*/ 1875208 w 4688885"/>
              <a:gd name="connsiteY1-24" fmla="*/ 0 h 4606376"/>
              <a:gd name="connsiteX2-25" fmla="*/ 4688885 w 4688885"/>
              <a:gd name="connsiteY2-26" fmla="*/ 215805 h 4606376"/>
              <a:gd name="connsiteX3-27" fmla="*/ 2628041 w 4688885"/>
              <a:gd name="connsiteY3-28" fmla="*/ 4606376 h 4606376"/>
              <a:gd name="connsiteX4-29" fmla="*/ 0 w 4688885"/>
              <a:gd name="connsiteY4-30" fmla="*/ 4592626 h 4606376"/>
              <a:gd name="connsiteX0-31" fmla="*/ 0 w 4688885"/>
              <a:gd name="connsiteY0-32" fmla="*/ 4376821 h 4390571"/>
              <a:gd name="connsiteX1-33" fmla="*/ 1979717 w 4688885"/>
              <a:gd name="connsiteY1-34" fmla="*/ 0 h 4390571"/>
              <a:gd name="connsiteX2-35" fmla="*/ 4688885 w 4688885"/>
              <a:gd name="connsiteY2-36" fmla="*/ 0 h 4390571"/>
              <a:gd name="connsiteX3-37" fmla="*/ 2628041 w 4688885"/>
              <a:gd name="connsiteY3-38" fmla="*/ 4390571 h 4390571"/>
              <a:gd name="connsiteX4-39" fmla="*/ 0 w 4688885"/>
              <a:gd name="connsiteY4-40" fmla="*/ 4376821 h 43905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88885" h="4390571">
                <a:moveTo>
                  <a:pt x="0" y="4376821"/>
                </a:moveTo>
                <a:lnTo>
                  <a:pt x="1979717" y="0"/>
                </a:lnTo>
                <a:lnTo>
                  <a:pt x="4688885" y="0"/>
                </a:lnTo>
                <a:lnTo>
                  <a:pt x="2628041" y="4390571"/>
                </a:lnTo>
                <a:lnTo>
                  <a:pt x="0" y="4376821"/>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6" name="平行四边形 2"/>
          <p:cNvSpPr/>
          <p:nvPr/>
        </p:nvSpPr>
        <p:spPr>
          <a:xfrm>
            <a:off x="204788" y="4278313"/>
            <a:ext cx="1087437" cy="2225675"/>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 name="connsiteX0-21" fmla="*/ 0 w 9661037"/>
              <a:gd name="connsiteY0-22" fmla="*/ 7990952 h 8004702"/>
              <a:gd name="connsiteX1-23" fmla="*/ 1875208 w 9661037"/>
              <a:gd name="connsiteY1-24" fmla="*/ 3398326 h 8004702"/>
              <a:gd name="connsiteX2-25" fmla="*/ 9661037 w 9661037"/>
              <a:gd name="connsiteY2-26" fmla="*/ 0 h 8004702"/>
              <a:gd name="connsiteX3-27" fmla="*/ 2628041 w 9661037"/>
              <a:gd name="connsiteY3-28" fmla="*/ 8004702 h 8004702"/>
              <a:gd name="connsiteX4-29" fmla="*/ 0 w 9661037"/>
              <a:gd name="connsiteY4-30" fmla="*/ 7990952 h 8004702"/>
              <a:gd name="connsiteX0-31" fmla="*/ 0 w 9661037"/>
              <a:gd name="connsiteY0-32" fmla="*/ 7990952 h 8004702"/>
              <a:gd name="connsiteX1-33" fmla="*/ 7357832 w 9661037"/>
              <a:gd name="connsiteY1-34" fmla="*/ 21511 h 8004702"/>
              <a:gd name="connsiteX2-35" fmla="*/ 9661037 w 9661037"/>
              <a:gd name="connsiteY2-36" fmla="*/ 0 h 8004702"/>
              <a:gd name="connsiteX3-37" fmla="*/ 2628041 w 9661037"/>
              <a:gd name="connsiteY3-38" fmla="*/ 8004702 h 8004702"/>
              <a:gd name="connsiteX4-39" fmla="*/ 0 w 9661037"/>
              <a:gd name="connsiteY4-40" fmla="*/ 7990952 h 8004702"/>
              <a:gd name="connsiteX0-41" fmla="*/ 0 w 9661037"/>
              <a:gd name="connsiteY0-42" fmla="*/ 7990952 h 8004702"/>
              <a:gd name="connsiteX1-43" fmla="*/ 7108622 w 9661037"/>
              <a:gd name="connsiteY1-44" fmla="*/ 3 h 8004702"/>
              <a:gd name="connsiteX2-45" fmla="*/ 9661037 w 9661037"/>
              <a:gd name="connsiteY2-46" fmla="*/ 0 h 8004702"/>
              <a:gd name="connsiteX3-47" fmla="*/ 2628041 w 9661037"/>
              <a:gd name="connsiteY3-48" fmla="*/ 8004702 h 8004702"/>
              <a:gd name="connsiteX4-49" fmla="*/ 0 w 9661037"/>
              <a:gd name="connsiteY4-50" fmla="*/ 7990952 h 8004702"/>
              <a:gd name="connsiteX0-51" fmla="*/ 0 w 10223153"/>
              <a:gd name="connsiteY0-52" fmla="*/ 7990947 h 8004697"/>
              <a:gd name="connsiteX1-53" fmla="*/ 7108622 w 10223153"/>
              <a:gd name="connsiteY1-54" fmla="*/ -2 h 8004697"/>
              <a:gd name="connsiteX2-55" fmla="*/ 10223153 w 10223153"/>
              <a:gd name="connsiteY2-56" fmla="*/ 103949 h 8004697"/>
              <a:gd name="connsiteX3-57" fmla="*/ 2628041 w 10223153"/>
              <a:gd name="connsiteY3-58" fmla="*/ 8004697 h 8004697"/>
              <a:gd name="connsiteX4-59" fmla="*/ 0 w 10223153"/>
              <a:gd name="connsiteY4-60" fmla="*/ 7990947 h 8004697"/>
              <a:gd name="connsiteX0-61" fmla="*/ 0 w 10223153"/>
              <a:gd name="connsiteY0-62" fmla="*/ 7886998 h 7900748"/>
              <a:gd name="connsiteX1-63" fmla="*/ 7911631 w 10223153"/>
              <a:gd name="connsiteY1-64" fmla="*/ 10 h 7900748"/>
              <a:gd name="connsiteX2-65" fmla="*/ 10223153 w 10223153"/>
              <a:gd name="connsiteY2-66" fmla="*/ 0 h 7900748"/>
              <a:gd name="connsiteX3-67" fmla="*/ 2628041 w 10223153"/>
              <a:gd name="connsiteY3-68" fmla="*/ 7900748 h 7900748"/>
              <a:gd name="connsiteX4-69" fmla="*/ 0 w 10223153"/>
              <a:gd name="connsiteY4-70" fmla="*/ 7886998 h 7900748"/>
              <a:gd name="connsiteX0-71" fmla="*/ 0 w 10223153"/>
              <a:gd name="connsiteY0-72" fmla="*/ 7886998 h 7900748"/>
              <a:gd name="connsiteX1-73" fmla="*/ 7510125 w 10223153"/>
              <a:gd name="connsiteY1-74" fmla="*/ 10 h 7900748"/>
              <a:gd name="connsiteX2-75" fmla="*/ 10223153 w 10223153"/>
              <a:gd name="connsiteY2-76" fmla="*/ 0 h 7900748"/>
              <a:gd name="connsiteX3-77" fmla="*/ 2628041 w 10223153"/>
              <a:gd name="connsiteY3-78" fmla="*/ 7900748 h 7900748"/>
              <a:gd name="connsiteX4-79" fmla="*/ 0 w 10223153"/>
              <a:gd name="connsiteY4-80" fmla="*/ 7886998 h 790074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223153" h="7900748">
                <a:moveTo>
                  <a:pt x="0" y="7886998"/>
                </a:moveTo>
                <a:lnTo>
                  <a:pt x="7510125" y="10"/>
                </a:lnTo>
                <a:lnTo>
                  <a:pt x="10223153" y="0"/>
                </a:lnTo>
                <a:lnTo>
                  <a:pt x="2628041" y="7900748"/>
                </a:lnTo>
                <a:lnTo>
                  <a:pt x="0" y="7886998"/>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7" name="矩形 26"/>
          <p:cNvSpPr/>
          <p:nvPr/>
        </p:nvSpPr>
        <p:spPr>
          <a:xfrm>
            <a:off x="2290763" y="4719638"/>
            <a:ext cx="1125537" cy="1323975"/>
          </a:xfrm>
          <a:prstGeom prst="rect">
            <a:avLst/>
          </a:prstGeom>
        </p:spPr>
        <p:txBody>
          <a:bodyPr wrap="none">
            <a:spAutoFit/>
          </a:bodyPr>
          <a:lstStyle/>
          <a:p>
            <a:r>
              <a:rPr lang="en-US" altLang="zh-CN" sz="8000">
                <a:solidFill>
                  <a:schemeClr val="bg1"/>
                </a:solidFill>
                <a:latin typeface="Impact" panose="020B0806030902050204" pitchFamily="34" charset="0"/>
                <a:cs typeface="Times New Roman" panose="02020603050405020304" pitchFamily="18" charset="0"/>
              </a:rPr>
              <a:t>01</a:t>
            </a:r>
            <a:endParaRPr lang="zh-CN" altLang="zh-CN" sz="8000">
              <a:solidFill>
                <a:schemeClr val="bg1"/>
              </a:solidFill>
              <a:latin typeface="Impact" panose="020B0806030902050204" pitchFamily="34" charset="0"/>
              <a:cs typeface="Times New Roman" panose="02020603050405020304" pitchFamily="18" charset="0"/>
            </a:endParaRPr>
          </a:p>
        </p:txBody>
      </p:sp>
      <p:pic>
        <p:nvPicPr>
          <p:cNvPr id="11273" name="图片 14" descr="微信图片_20180319134109.png"/>
          <p:cNvPicPr>
            <a:picLocks noChangeAspect="1"/>
          </p:cNvPicPr>
          <p:nvPr/>
        </p:nvPicPr>
        <p:blipFill>
          <a:blip r:embed="rId4"/>
          <a:srcRect/>
          <a:stretch>
            <a:fillRect/>
          </a:stretch>
        </p:blipFill>
        <p:spPr bwMode="auto">
          <a:xfrm>
            <a:off x="88900" y="98425"/>
            <a:ext cx="1685925" cy="1685925"/>
          </a:xfrm>
          <a:prstGeom prst="rect">
            <a:avLst/>
          </a:prstGeom>
          <a:noFill/>
          <a:ln w="9525">
            <a:noFill/>
            <a:miter lim="800000"/>
            <a:headEnd/>
            <a:tailEnd/>
          </a:ln>
        </p:spPr>
      </p:pic>
    </p:spTree>
  </p:cSld>
  <p:clrMapOvr>
    <a:masterClrMapping/>
  </p:clrMapOvr>
  <p:transition spd="slow" advTm="2000">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8089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80900"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8090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80903"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80904" name="组合 48"/>
          <p:cNvGrpSpPr/>
          <p:nvPr/>
        </p:nvGrpSpPr>
        <p:grpSpPr bwMode="auto">
          <a:xfrm>
            <a:off x="4127500" y="917575"/>
            <a:ext cx="7942263" cy="2241550"/>
            <a:chOff x="1539384" y="1601071"/>
            <a:chExt cx="9688078" cy="3103336"/>
          </a:xfrm>
        </p:grpSpPr>
        <p:sp>
          <p:nvSpPr>
            <p:cNvPr id="46" name="文本框 34"/>
            <p:cNvSpPr txBox="1"/>
            <p:nvPr/>
          </p:nvSpPr>
          <p:spPr>
            <a:xfrm>
              <a:off x="4889449" y="1994483"/>
              <a:ext cx="313705" cy="430775"/>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472"/>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9320"/>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3622"/>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2971"/>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48"/>
              <a:ext cx="0" cy="30791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578"/>
              <a:ext cx="3239687" cy="60719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周前程</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6912"/>
              <a:ext cx="4174994" cy="60660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设计与艺术学院</a:t>
              </a:r>
            </a:p>
          </p:txBody>
        </p:sp>
        <p:sp>
          <p:nvSpPr>
            <p:cNvPr id="22" name="TextBox 17"/>
            <p:cNvSpPr txBox="1"/>
            <p:nvPr/>
          </p:nvSpPr>
          <p:spPr>
            <a:xfrm>
              <a:off x="2221016" y="2335146"/>
              <a:ext cx="3239687" cy="60660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latin typeface="+mn-lt"/>
                  <a:ea typeface="+mn-ea"/>
                </a:rPr>
                <a:t>1974.08</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4"/>
            <p:cNvSpPr txBox="1"/>
            <p:nvPr/>
          </p:nvSpPr>
          <p:spPr>
            <a:xfrm>
              <a:off x="9720901" y="1970306"/>
              <a:ext cx="313705" cy="430775"/>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2295"/>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2946"/>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4944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659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9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04"/>
              <a:ext cx="3241623" cy="60879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0538"/>
              <a:ext cx="4176931" cy="608800"/>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0971"/>
              <a:ext cx="3241623" cy="60660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硕</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199094" y="3555433"/>
              <a:ext cx="4664917" cy="60660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环境艺术设计</a:t>
              </a:r>
            </a:p>
          </p:txBody>
        </p:sp>
        <p:sp>
          <p:nvSpPr>
            <p:cNvPr id="48" name="TextBox 19"/>
            <p:cNvSpPr txBox="1"/>
            <p:nvPr/>
          </p:nvSpPr>
          <p:spPr>
            <a:xfrm>
              <a:off x="7025264" y="3554177"/>
              <a:ext cx="3845797" cy="108572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室内设计、景观设计、建筑设计</a:t>
              </a:r>
            </a:p>
          </p:txBody>
        </p:sp>
      </p:grpSp>
      <p:sp>
        <p:nvSpPr>
          <p:cNvPr id="129" name="Oval 63"/>
          <p:cNvSpPr>
            <a:spLocks noChangeAspect="1"/>
          </p:cNvSpPr>
          <p:nvPr/>
        </p:nvSpPr>
        <p:spPr>
          <a:xfrm>
            <a:off x="6094413" y="4384675"/>
            <a:ext cx="144462"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7338" y="6362700"/>
            <a:ext cx="107950"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4154488" y="6361113"/>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6283325" y="5137150"/>
            <a:ext cx="107950"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80909" name="Group 35"/>
          <p:cNvGrpSpPr/>
          <p:nvPr/>
        </p:nvGrpSpPr>
        <p:grpSpPr bwMode="auto">
          <a:xfrm>
            <a:off x="461963" y="4679950"/>
            <a:ext cx="1239837" cy="266700"/>
            <a:chOff x="769938" y="2456536"/>
            <a:chExt cx="1613466" cy="345642"/>
          </a:xfrm>
        </p:grpSpPr>
        <p:sp>
          <p:nvSpPr>
            <p:cNvPr id="116" name="Notched Right Arrow 32"/>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672" y="2534717"/>
              <a:ext cx="187997"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80910" name="Group 40"/>
          <p:cNvGrpSpPr/>
          <p:nvPr/>
        </p:nvGrpSpPr>
        <p:grpSpPr bwMode="auto">
          <a:xfrm>
            <a:off x="2168525" y="4702175"/>
            <a:ext cx="1241425" cy="266700"/>
            <a:chOff x="769938" y="2456536"/>
            <a:chExt cx="1613466" cy="345642"/>
          </a:xfrm>
        </p:grpSpPr>
        <p:sp>
          <p:nvSpPr>
            <p:cNvPr id="122" name="Notched Right Arrow 4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762" y="2534717"/>
              <a:ext cx="189820"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80911" name="TextBox 129"/>
          <p:cNvSpPr txBox="1">
            <a:spLocks noChangeArrowheads="1"/>
          </p:cNvSpPr>
          <p:nvPr/>
        </p:nvSpPr>
        <p:spPr bwMode="auto">
          <a:xfrm>
            <a:off x="-130175" y="5003800"/>
            <a:ext cx="2371725" cy="836613"/>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sym typeface="+mn-ea"/>
              </a:rPr>
              <a:t>1995.09-1999.07</a:t>
            </a:r>
          </a:p>
          <a:p>
            <a:pPr algn="ctr">
              <a:spcBef>
                <a:spcPct val="20000"/>
              </a:spcBef>
            </a:pPr>
            <a:r>
              <a:rPr lang="zh-CN" altLang="en-US" sz="1600" b="1">
                <a:solidFill>
                  <a:schemeClr val="accent1"/>
                </a:solidFill>
                <a:latin typeface="微软雅黑" panose="020B0503020204020204" pitchFamily="34" charset="-122"/>
                <a:ea typeface="微软雅黑" panose="020B0503020204020204" pitchFamily="34" charset="-122"/>
                <a:sym typeface="+mn-ea"/>
              </a:rPr>
              <a:t>湖北美术学院 </a:t>
            </a:r>
            <a:endParaRPr lang="en-US" altLang="zh-CN" sz="1600" b="1">
              <a:solidFill>
                <a:schemeClr val="accent1"/>
              </a:solidFill>
              <a:latin typeface="微软雅黑" panose="020B0503020204020204" pitchFamily="34" charset="-122"/>
              <a:ea typeface="微软雅黑" panose="020B0503020204020204" pitchFamily="34" charset="-122"/>
              <a:sym typeface="+mn-ea"/>
            </a:endParaRPr>
          </a:p>
          <a:p>
            <a:pPr algn="ctr">
              <a:spcBef>
                <a:spcPct val="20000"/>
              </a:spcBef>
            </a:pPr>
            <a:r>
              <a:rPr lang="zh-CN" altLang="en-US" sz="1600" b="1">
                <a:solidFill>
                  <a:schemeClr val="accent1"/>
                </a:solidFill>
                <a:latin typeface="微软雅黑" panose="020B0503020204020204" pitchFamily="34" charset="-122"/>
                <a:ea typeface="微软雅黑" panose="020B0503020204020204" pitchFamily="34" charset="-122"/>
                <a:sym typeface="+mn-ea"/>
              </a:rPr>
              <a:t>环境艺术设计</a:t>
            </a:r>
            <a:endParaRPr lang="en-US" altLang="zh-CN" sz="1600" b="1">
              <a:solidFill>
                <a:schemeClr val="accent1"/>
              </a:solidFill>
              <a:latin typeface="微软雅黑" panose="020B0503020204020204" pitchFamily="34" charset="-122"/>
              <a:ea typeface="微软雅黑" panose="020B0503020204020204" pitchFamily="34" charset="-122"/>
              <a:sym typeface="+mn-ea"/>
            </a:endParaRPr>
          </a:p>
        </p:txBody>
      </p:sp>
      <p:sp>
        <p:nvSpPr>
          <p:cNvPr id="132" name="TextBox 131"/>
          <p:cNvSpPr txBox="1"/>
          <p:nvPr/>
        </p:nvSpPr>
        <p:spPr>
          <a:xfrm>
            <a:off x="1714500" y="4991100"/>
            <a:ext cx="2390775" cy="738188"/>
          </a:xfrm>
          <a:prstGeom prst="rect">
            <a:avLst/>
          </a:prstGeom>
          <a:noFill/>
        </p:spPr>
        <p:txBody>
          <a:bodyPr lIns="0" tIns="0" rIns="0" bIns="0" anchor="ctr">
            <a:spAutoFit/>
          </a:bodyPr>
          <a:lstStyle/>
          <a:p>
            <a:pPr algn="ctr" fontAlgn="auto">
              <a:spcBef>
                <a:spcPts val="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sym typeface="+mn-ea"/>
              </a:rPr>
              <a:t>2005.09-2011.06</a:t>
            </a:r>
          </a:p>
          <a:p>
            <a:pPr algn="ctr" fontAlgn="auto">
              <a:spcBef>
                <a:spcPts val="0"/>
              </a:spcBef>
              <a:spcAft>
                <a:spcPts val="0"/>
              </a:spcAft>
              <a:defRPr/>
            </a:pPr>
            <a:r>
              <a:rPr lang="zh-CN" altLang="en-US" sz="1600" b="1" dirty="0">
                <a:solidFill>
                  <a:schemeClr val="accent3"/>
                </a:solidFill>
                <a:latin typeface="微软雅黑" panose="020B0503020204020204" pitchFamily="34" charset="-122"/>
                <a:ea typeface="微软雅黑" panose="020B0503020204020204" pitchFamily="34" charset="-122"/>
                <a:sym typeface="+mn-ea"/>
              </a:rPr>
              <a:t>同济大学</a:t>
            </a:r>
            <a:endParaRPr lang="en-US" altLang="zh-CN" sz="1600" b="1" dirty="0">
              <a:solidFill>
                <a:schemeClr val="accent3"/>
              </a:solidFill>
              <a:latin typeface="微软雅黑" panose="020B0503020204020204" pitchFamily="34" charset="-122"/>
              <a:ea typeface="微软雅黑" panose="020B0503020204020204" pitchFamily="34" charset="-122"/>
              <a:sym typeface="+mn-ea"/>
            </a:endParaRPr>
          </a:p>
          <a:p>
            <a:pPr algn="ctr" fontAlgn="auto">
              <a:spcBef>
                <a:spcPts val="0"/>
              </a:spcBef>
              <a:spcAft>
                <a:spcPts val="0"/>
              </a:spcAft>
              <a:defRPr/>
            </a:pPr>
            <a:r>
              <a:rPr lang="zh-CN" altLang="en-US" sz="1600" b="1" dirty="0">
                <a:solidFill>
                  <a:schemeClr val="accent3"/>
                </a:solidFill>
                <a:latin typeface="微软雅黑" panose="020B0503020204020204" pitchFamily="34" charset="-122"/>
                <a:ea typeface="微软雅黑" panose="020B0503020204020204" pitchFamily="34" charset="-122"/>
                <a:sym typeface="+mn-ea"/>
              </a:rPr>
              <a:t>同等学力研究生</a:t>
            </a:r>
            <a:endParaRPr lang="zh-CN" altLang="zh-CN" sz="1600" b="1" dirty="0">
              <a:solidFill>
                <a:schemeClr val="accent3"/>
              </a:solidFill>
              <a:latin typeface="微软雅黑" panose="020B0503020204020204" pitchFamily="34" charset="-122"/>
              <a:ea typeface="微软雅黑" panose="020B0503020204020204" pitchFamily="34" charset="-122"/>
              <a:sym typeface="+mn-ea"/>
            </a:endParaRPr>
          </a:p>
        </p:txBody>
      </p:sp>
      <p:cxnSp>
        <p:nvCxnSpPr>
          <p:cNvPr id="135" name="Straight Connector 74"/>
          <p:cNvCxnSpPr>
            <a:stCxn id="141" idx="7"/>
          </p:cNvCxnSpPr>
          <p:nvPr/>
        </p:nvCxnSpPr>
        <p:spPr>
          <a:xfrm flipH="1">
            <a:off x="1057275" y="4310063"/>
            <a:ext cx="9525" cy="50641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2767013" y="4318000"/>
            <a:ext cx="7937" cy="50800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0915" name="Group 68"/>
          <p:cNvGrpSpPr/>
          <p:nvPr/>
        </p:nvGrpSpPr>
        <p:grpSpPr bwMode="auto">
          <a:xfrm>
            <a:off x="850900" y="3789363"/>
            <a:ext cx="428625" cy="431800"/>
            <a:chOff x="1295010" y="1424373"/>
            <a:chExt cx="558911" cy="558911"/>
          </a:xfrm>
        </p:grpSpPr>
        <p:sp>
          <p:nvSpPr>
            <p:cNvPr id="141" name="Teardrop 64"/>
            <p:cNvSpPr/>
            <p:nvPr/>
          </p:nvSpPr>
          <p:spPr>
            <a:xfrm rot="8100000">
              <a:off x="1295010" y="1424373"/>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283" y="1576430"/>
              <a:ext cx="306366" cy="2465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80916" name="Group 75"/>
          <p:cNvGrpSpPr/>
          <p:nvPr/>
        </p:nvGrpSpPr>
        <p:grpSpPr bwMode="auto">
          <a:xfrm>
            <a:off x="2559050" y="3798888"/>
            <a:ext cx="430213" cy="430212"/>
            <a:chOff x="4279638" y="1408107"/>
            <a:chExt cx="558911" cy="558912"/>
          </a:xfrm>
        </p:grpSpPr>
        <p:sp>
          <p:nvSpPr>
            <p:cNvPr id="144" name="Teardrop 87"/>
            <p:cNvSpPr/>
            <p:nvPr/>
          </p:nvSpPr>
          <p:spPr>
            <a:xfrm rot="8100000">
              <a:off x="4279638" y="1408107"/>
              <a:ext cx="558911" cy="5589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319" y="1597849"/>
              <a:ext cx="266049" cy="200053"/>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538" y="3956050"/>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80918"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79" name="Oval 63"/>
          <p:cNvSpPr>
            <a:spLocks noChangeAspect="1"/>
          </p:cNvSpPr>
          <p:nvPr/>
        </p:nvSpPr>
        <p:spPr>
          <a:xfrm>
            <a:off x="7081838" y="4384675"/>
            <a:ext cx="146050"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80" name="矩形 79"/>
          <p:cNvSpPr/>
          <p:nvPr/>
        </p:nvSpPr>
        <p:spPr>
          <a:xfrm>
            <a:off x="6818313" y="5137150"/>
            <a:ext cx="106362"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80921" name="TextBox 23"/>
          <p:cNvSpPr txBox="1">
            <a:spLocks noChangeArrowheads="1"/>
          </p:cNvSpPr>
          <p:nvPr/>
        </p:nvSpPr>
        <p:spPr bwMode="auto">
          <a:xfrm>
            <a:off x="5603875" y="3506788"/>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80922" name="Group 52"/>
          <p:cNvGrpSpPr/>
          <p:nvPr/>
        </p:nvGrpSpPr>
        <p:grpSpPr bwMode="auto">
          <a:xfrm>
            <a:off x="6605588" y="4252913"/>
            <a:ext cx="4953000" cy="2252662"/>
            <a:chOff x="2244725" y="1243013"/>
            <a:chExt cx="5264150" cy="4351338"/>
          </a:xfrm>
        </p:grpSpPr>
        <p:sp>
          <p:nvSpPr>
            <p:cNvPr id="83" name="Freeform 5"/>
            <p:cNvSpPr/>
            <p:nvPr/>
          </p:nvSpPr>
          <p:spPr bwMode="auto">
            <a:xfrm>
              <a:off x="5897572" y="1604858"/>
              <a:ext cx="944847" cy="2293729"/>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4" name="Freeform 6"/>
            <p:cNvSpPr/>
            <p:nvPr/>
          </p:nvSpPr>
          <p:spPr bwMode="auto">
            <a:xfrm>
              <a:off x="2410073" y="3386483"/>
              <a:ext cx="2593268" cy="2207868"/>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5" name="Freeform 7"/>
            <p:cNvSpPr/>
            <p:nvPr/>
          </p:nvSpPr>
          <p:spPr bwMode="auto">
            <a:xfrm>
              <a:off x="2244725" y="1243013"/>
              <a:ext cx="5242216"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6" name="Freeform 8"/>
            <p:cNvSpPr/>
            <p:nvPr/>
          </p:nvSpPr>
          <p:spPr bwMode="auto">
            <a:xfrm>
              <a:off x="7026328" y="1276743"/>
              <a:ext cx="482547" cy="61943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7" name="Freeform 9"/>
            <p:cNvSpPr/>
            <p:nvPr/>
          </p:nvSpPr>
          <p:spPr bwMode="auto">
            <a:xfrm>
              <a:off x="6839045" y="1604858"/>
              <a:ext cx="212591" cy="291315"/>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8" name="Freeform 10"/>
            <p:cNvSpPr/>
            <p:nvPr/>
          </p:nvSpPr>
          <p:spPr bwMode="auto">
            <a:xfrm>
              <a:off x="6415552" y="1243013"/>
              <a:ext cx="199093" cy="193187"/>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80923" name="Freeform 77"/>
          <p:cNvSpPr>
            <a:spLocks noEditPoints="1"/>
          </p:cNvSpPr>
          <p:nvPr/>
        </p:nvSpPr>
        <p:spPr bwMode="auto">
          <a:xfrm>
            <a:off x="6992938" y="4318000"/>
            <a:ext cx="409575" cy="357188"/>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92" name="矩形 91"/>
          <p:cNvSpPr/>
          <p:nvPr/>
        </p:nvSpPr>
        <p:spPr>
          <a:xfrm>
            <a:off x="5865813" y="4724400"/>
            <a:ext cx="2478087" cy="738188"/>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1999.07-2009.04</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桂林工学院</a:t>
            </a:r>
            <a:endParaRPr lang="en-US" altLang="zh-CN"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艺术设计系讲师</a:t>
            </a:r>
          </a:p>
        </p:txBody>
      </p:sp>
      <p:sp>
        <p:nvSpPr>
          <p:cNvPr id="80925" name="Shape 50"/>
          <p:cNvSpPr/>
          <p:nvPr/>
        </p:nvSpPr>
        <p:spPr bwMode="auto">
          <a:xfrm>
            <a:off x="10785475" y="5154613"/>
            <a:ext cx="344488" cy="374650"/>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97" name="矩形 96"/>
          <p:cNvSpPr/>
          <p:nvPr/>
        </p:nvSpPr>
        <p:spPr>
          <a:xfrm>
            <a:off x="9625013" y="5668963"/>
            <a:ext cx="2879725" cy="739775"/>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2009.04-</a:t>
            </a:r>
            <a:r>
              <a:rPr lang="zh-CN" altLang="zh-CN" sz="1400" b="1" dirty="0">
                <a:solidFill>
                  <a:schemeClr val="tx1">
                    <a:lumMod val="60000"/>
                    <a:lumOff val="40000"/>
                  </a:schemeClr>
                </a:solidFill>
                <a:latin typeface="+mn-ea"/>
                <a:ea typeface="+mn-ea"/>
                <a:cs typeface="+mn-ea"/>
                <a:sym typeface="+mn-ea"/>
              </a:rPr>
              <a:t>至今</a:t>
            </a:r>
            <a:endParaRPr lang="en-US" altLang="zh-CN"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上海电子信息职业技术学院</a:t>
            </a:r>
            <a:endParaRPr lang="en-US" altLang="zh-CN"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设计与艺术学院 教师</a:t>
            </a:r>
          </a:p>
        </p:txBody>
      </p:sp>
    </p:spTree>
  </p:cSld>
  <p:clrMapOvr>
    <a:masterClrMapping/>
  </p:clrMapOvr>
  <p:transition spd="slow" advTm="2000">
    <p:wheel spokes="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82947"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82948"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82949"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15" name="Freeform 50"/>
          <p:cNvSpPr/>
          <p:nvPr/>
        </p:nvSpPr>
        <p:spPr>
          <a:xfrm rot="16200000">
            <a:off x="133350" y="2689225"/>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49213" y="2954338"/>
            <a:ext cx="1314451"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133350" y="2635250"/>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1" name="Freeform 152"/>
          <p:cNvSpPr>
            <a:spLocks noEditPoints="1"/>
          </p:cNvSpPr>
          <p:nvPr/>
        </p:nvSpPr>
        <p:spPr bwMode="auto">
          <a:xfrm>
            <a:off x="1639888" y="2736850"/>
            <a:ext cx="295275"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492125" y="2735263"/>
            <a:ext cx="296863" cy="352425"/>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nvGrpSpPr>
          <p:cNvPr id="82955" name="Group 33"/>
          <p:cNvGrpSpPr/>
          <p:nvPr/>
        </p:nvGrpSpPr>
        <p:grpSpPr bwMode="auto">
          <a:xfrm>
            <a:off x="3659188" y="3825182"/>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82956" name="Group 81"/>
          <p:cNvGrpSpPr/>
          <p:nvPr/>
        </p:nvGrpSpPr>
        <p:grpSpPr bwMode="auto">
          <a:xfrm>
            <a:off x="3962400" y="3904557"/>
            <a:ext cx="536575" cy="533400"/>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6954" y="4310686"/>
              <a:ext cx="294179"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82957" name="Group 96"/>
          <p:cNvGrpSpPr/>
          <p:nvPr/>
        </p:nvGrpSpPr>
        <p:grpSpPr bwMode="auto">
          <a:xfrm>
            <a:off x="3937000" y="1670046"/>
            <a:ext cx="525463" cy="533400"/>
            <a:chOff x="3425803" y="3384456"/>
            <a:chExt cx="469021" cy="455593"/>
          </a:xfrm>
        </p:grpSpPr>
        <p:sp>
          <p:nvSpPr>
            <p:cNvPr id="56" name="Oval 97"/>
            <p:cNvSpPr>
              <a:spLocks noChangeAspect="1"/>
            </p:cNvSpPr>
            <p:nvPr/>
          </p:nvSpPr>
          <p:spPr>
            <a:xfrm>
              <a:off x="3425803" y="3384456"/>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7" name="Freeform 5"/>
            <p:cNvSpPr>
              <a:spLocks noEditPoints="1"/>
            </p:cNvSpPr>
            <p:nvPr/>
          </p:nvSpPr>
          <p:spPr bwMode="auto">
            <a:xfrm>
              <a:off x="3520741" y="3471236"/>
              <a:ext cx="279145" cy="27932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82958" name="矩形 68"/>
          <p:cNvSpPr>
            <a:spLocks noChangeArrowheads="1"/>
          </p:cNvSpPr>
          <p:nvPr/>
        </p:nvSpPr>
        <p:spPr bwMode="auto">
          <a:xfrm>
            <a:off x="4471988" y="1685921"/>
            <a:ext cx="1512887" cy="4230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专利</a:t>
            </a:r>
          </a:p>
        </p:txBody>
      </p:sp>
      <p:sp>
        <p:nvSpPr>
          <p:cNvPr id="82959" name="矩形 71"/>
          <p:cNvSpPr>
            <a:spLocks noChangeArrowheads="1"/>
          </p:cNvSpPr>
          <p:nvPr/>
        </p:nvSpPr>
        <p:spPr bwMode="auto">
          <a:xfrm>
            <a:off x="4481513" y="3974407"/>
            <a:ext cx="1184275" cy="423065"/>
          </a:xfrm>
          <a:prstGeom prst="rect">
            <a:avLst/>
          </a:prstGeom>
          <a:noFill/>
          <a:ln w="9525">
            <a:noFill/>
            <a:miter lim="800000"/>
          </a:ln>
        </p:spPr>
        <p:txBody>
          <a:bodyPr>
            <a:spAutoFit/>
          </a:bodyPr>
          <a:lstStyle/>
          <a:p>
            <a:pPr>
              <a:lnSpc>
                <a:spcPct val="120000"/>
              </a:lnSpc>
            </a:pPr>
            <a:r>
              <a:rPr lang="zh-CN" altLang="en-US" sz="2000" b="1" dirty="0">
                <a:solidFill>
                  <a:srgbClr val="002948"/>
                </a:solidFill>
                <a:latin typeface="方正韵动中黑简体"/>
                <a:ea typeface="方正韵动中黑简体"/>
                <a:cs typeface="方正韵动中黑简体"/>
              </a:rPr>
              <a:t>著作</a:t>
            </a:r>
          </a:p>
        </p:txBody>
      </p:sp>
      <p:sp>
        <p:nvSpPr>
          <p:cNvPr id="76" name="矩形 75"/>
          <p:cNvSpPr/>
          <p:nvPr/>
        </p:nvSpPr>
        <p:spPr>
          <a:xfrm>
            <a:off x="5186364" y="1711321"/>
            <a:ext cx="6744380" cy="2062103"/>
          </a:xfrm>
          <a:prstGeom prst="rect">
            <a:avLst/>
          </a:prstGeom>
        </p:spPr>
        <p:txBody>
          <a:bodyPr wrap="square">
            <a:spAutoFit/>
          </a:bodyPr>
          <a:lstStyle/>
          <a:p>
            <a:r>
              <a:rPr lang="en-US" altLang="zh-CN" sz="1600" b="1" dirty="0">
                <a:latin typeface="微软雅黑" pitchFamily="34" charset="-122"/>
                <a:ea typeface="微软雅黑" pitchFamily="34" charset="-122"/>
                <a:cs typeface="方正兰亭准黑_GBK"/>
              </a:rPr>
              <a:t>1.《</a:t>
            </a:r>
            <a:r>
              <a:rPr lang="zh-CN" altLang="en-US" sz="1600" b="1" dirty="0">
                <a:latin typeface="微软雅黑" pitchFamily="34" charset="-122"/>
                <a:ea typeface="微软雅黑" pitchFamily="34" charset="-122"/>
                <a:cs typeface="方正兰亭准黑_GBK"/>
              </a:rPr>
              <a:t>桂林中心城区空间结构的演变与特点</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山西建筑</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a:t>
            </a:r>
            <a:r>
              <a:rPr lang="en-US" altLang="zh-CN" sz="1600" b="1" dirty="0">
                <a:latin typeface="微软雅黑" pitchFamily="34" charset="-122"/>
                <a:ea typeface="微软雅黑" pitchFamily="34" charset="-122"/>
                <a:cs typeface="方正兰亭准黑_GBK"/>
              </a:rPr>
              <a:t>2016</a:t>
            </a:r>
            <a:r>
              <a:rPr lang="zh-CN" altLang="en-US" sz="1600" b="1" dirty="0">
                <a:latin typeface="微软雅黑" pitchFamily="34" charset="-122"/>
                <a:ea typeface="微软雅黑" pitchFamily="34" charset="-122"/>
                <a:cs typeface="方正兰亭准黑_GBK"/>
              </a:rPr>
              <a:t>年</a:t>
            </a:r>
            <a:r>
              <a:rPr lang="en-US" altLang="zh-CN" sz="1600" b="1" dirty="0">
                <a:latin typeface="微软雅黑" pitchFamily="34" charset="-122"/>
                <a:ea typeface="微软雅黑" pitchFamily="34" charset="-122"/>
                <a:cs typeface="方正兰亭准黑_GBK"/>
              </a:rPr>
              <a:t>2</a:t>
            </a:r>
            <a:r>
              <a:rPr lang="zh-CN" altLang="en-US" sz="1600" b="1" dirty="0" smtClean="0">
                <a:latin typeface="微软雅黑" pitchFamily="34" charset="-122"/>
                <a:ea typeface="微软雅黑" pitchFamily="34" charset="-122"/>
                <a:cs typeface="方正兰亭准黑_GBK"/>
              </a:rPr>
              <a:t>月；</a:t>
            </a:r>
            <a:endParaRPr lang="en-US" altLang="zh-CN" sz="1600" b="1" dirty="0">
              <a:latin typeface="微软雅黑" pitchFamily="34" charset="-122"/>
              <a:ea typeface="微软雅黑" pitchFamily="34" charset="-122"/>
              <a:cs typeface="方正兰亭准黑_GBK"/>
            </a:endParaRPr>
          </a:p>
          <a:p>
            <a:r>
              <a:rPr lang="en-US" altLang="zh-CN" sz="1600" b="1" dirty="0">
                <a:latin typeface="微软雅黑" pitchFamily="34" charset="-122"/>
                <a:ea typeface="微软雅黑" pitchFamily="34" charset="-122"/>
                <a:cs typeface="方正兰亭准黑_GBK"/>
              </a:rPr>
              <a:t>2.《</a:t>
            </a:r>
            <a:r>
              <a:rPr lang="zh-CN" altLang="en-US" sz="1600" b="1" dirty="0">
                <a:latin typeface="微软雅黑" pitchFamily="34" charset="-122"/>
                <a:ea typeface="微软雅黑" pitchFamily="34" charset="-122"/>
                <a:cs typeface="方正兰亭准黑_GBK"/>
              </a:rPr>
              <a:t>城市滨水堤岸断面形式的生态学分析</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山西建筑</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a:t>
            </a:r>
            <a:r>
              <a:rPr lang="en-US" altLang="zh-CN" sz="1600" b="1" dirty="0">
                <a:latin typeface="微软雅黑" pitchFamily="34" charset="-122"/>
                <a:ea typeface="微软雅黑" pitchFamily="34" charset="-122"/>
                <a:cs typeface="方正兰亭准黑_GBK"/>
              </a:rPr>
              <a:t>2016</a:t>
            </a:r>
            <a:r>
              <a:rPr lang="zh-CN" altLang="en-US" sz="1600" b="1" dirty="0">
                <a:latin typeface="微软雅黑" pitchFamily="34" charset="-122"/>
                <a:ea typeface="微软雅黑" pitchFamily="34" charset="-122"/>
                <a:cs typeface="方正兰亭准黑_GBK"/>
              </a:rPr>
              <a:t>年</a:t>
            </a:r>
            <a:r>
              <a:rPr lang="en-US" altLang="zh-CN" sz="1600" b="1" dirty="0">
                <a:latin typeface="微软雅黑" pitchFamily="34" charset="-122"/>
                <a:ea typeface="微软雅黑" pitchFamily="34" charset="-122"/>
                <a:cs typeface="方正兰亭准黑_GBK"/>
              </a:rPr>
              <a:t>3</a:t>
            </a:r>
            <a:r>
              <a:rPr lang="zh-CN" altLang="en-US" sz="1600" b="1" dirty="0" smtClean="0">
                <a:latin typeface="微软雅黑" pitchFamily="34" charset="-122"/>
                <a:ea typeface="微软雅黑" pitchFamily="34" charset="-122"/>
                <a:cs typeface="方正兰亭准黑_GBK"/>
              </a:rPr>
              <a:t>月；</a:t>
            </a:r>
            <a:endParaRPr lang="en-US" altLang="zh-CN" sz="1600" b="1" dirty="0">
              <a:latin typeface="微软雅黑" pitchFamily="34" charset="-122"/>
              <a:ea typeface="微软雅黑" pitchFamily="34" charset="-122"/>
              <a:cs typeface="方正兰亭准黑_GBK"/>
            </a:endParaRPr>
          </a:p>
          <a:p>
            <a:r>
              <a:rPr lang="en-US" altLang="zh-CN" sz="1600" b="1" dirty="0">
                <a:latin typeface="微软雅黑" pitchFamily="34" charset="-122"/>
                <a:ea typeface="微软雅黑" pitchFamily="34" charset="-122"/>
                <a:cs typeface="方正兰亭准黑_GBK"/>
              </a:rPr>
              <a:t>3.《</a:t>
            </a:r>
            <a:r>
              <a:rPr lang="zh-CN" altLang="en-US" sz="1600" b="1" dirty="0">
                <a:latin typeface="微软雅黑" pitchFamily="34" charset="-122"/>
                <a:ea typeface="微软雅黑" pitchFamily="34" charset="-122"/>
                <a:cs typeface="方正兰亭准黑_GBK"/>
              </a:rPr>
              <a:t>工课学分互补人才培养方案改革研究</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科技展望</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a:t>
            </a:r>
            <a:r>
              <a:rPr lang="en-US" altLang="zh-CN" sz="1600" b="1" dirty="0">
                <a:latin typeface="微软雅黑" pitchFamily="34" charset="-122"/>
                <a:ea typeface="微软雅黑" pitchFamily="34" charset="-122"/>
                <a:cs typeface="方正兰亭准黑_GBK"/>
              </a:rPr>
              <a:t>2016</a:t>
            </a:r>
            <a:r>
              <a:rPr lang="zh-CN" altLang="en-US" sz="1600" b="1" dirty="0">
                <a:latin typeface="微软雅黑" pitchFamily="34" charset="-122"/>
                <a:ea typeface="微软雅黑" pitchFamily="34" charset="-122"/>
                <a:cs typeface="方正兰亭准黑_GBK"/>
              </a:rPr>
              <a:t>年</a:t>
            </a:r>
            <a:r>
              <a:rPr lang="en-US" altLang="zh-CN" sz="1600" b="1" dirty="0">
                <a:latin typeface="微软雅黑" pitchFamily="34" charset="-122"/>
                <a:ea typeface="微软雅黑" pitchFamily="34" charset="-122"/>
                <a:cs typeface="方正兰亭准黑_GBK"/>
              </a:rPr>
              <a:t>10</a:t>
            </a:r>
            <a:r>
              <a:rPr lang="zh-CN" altLang="en-US" sz="1600" b="1" dirty="0" smtClean="0">
                <a:latin typeface="微软雅黑" pitchFamily="34" charset="-122"/>
                <a:ea typeface="微软雅黑" pitchFamily="34" charset="-122"/>
                <a:cs typeface="方正兰亭准黑_GBK"/>
              </a:rPr>
              <a:t>月；</a:t>
            </a:r>
            <a:endParaRPr lang="en-US" altLang="zh-CN" sz="1600" b="1" dirty="0">
              <a:latin typeface="微软雅黑" pitchFamily="34" charset="-122"/>
              <a:ea typeface="微软雅黑" pitchFamily="34" charset="-122"/>
              <a:cs typeface="方正兰亭准黑_GBK"/>
            </a:endParaRPr>
          </a:p>
          <a:p>
            <a:r>
              <a:rPr lang="en-US" altLang="zh-CN" sz="1600" b="1" dirty="0">
                <a:latin typeface="微软雅黑" pitchFamily="34" charset="-122"/>
                <a:ea typeface="微软雅黑" pitchFamily="34" charset="-122"/>
                <a:cs typeface="方正兰亭准黑_GBK"/>
              </a:rPr>
              <a:t>4.《</a:t>
            </a:r>
            <a:r>
              <a:rPr lang="zh-CN" altLang="en-US" sz="1600" b="1" dirty="0">
                <a:latin typeface="微软雅黑" pitchFamily="34" charset="-122"/>
                <a:ea typeface="微软雅黑" pitchFamily="34" charset="-122"/>
                <a:cs typeface="方正兰亭准黑_GBK"/>
              </a:rPr>
              <a:t>从中国传统文化看室内设计情感的表达</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科技展望</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a:t>
            </a:r>
            <a:r>
              <a:rPr lang="en-US" altLang="zh-CN" sz="1600" b="1" dirty="0">
                <a:latin typeface="微软雅黑" pitchFamily="34" charset="-122"/>
                <a:ea typeface="微软雅黑" pitchFamily="34" charset="-122"/>
                <a:cs typeface="方正兰亭准黑_GBK"/>
              </a:rPr>
              <a:t>2016</a:t>
            </a:r>
            <a:r>
              <a:rPr lang="zh-CN" altLang="en-US" sz="1600" b="1" dirty="0">
                <a:latin typeface="微软雅黑" pitchFamily="34" charset="-122"/>
                <a:ea typeface="微软雅黑" pitchFamily="34" charset="-122"/>
                <a:cs typeface="方正兰亭准黑_GBK"/>
              </a:rPr>
              <a:t>年</a:t>
            </a:r>
            <a:r>
              <a:rPr lang="en-US" altLang="zh-CN" sz="1600" b="1" dirty="0">
                <a:latin typeface="微软雅黑" pitchFamily="34" charset="-122"/>
                <a:ea typeface="微软雅黑" pitchFamily="34" charset="-122"/>
                <a:cs typeface="方正兰亭准黑_GBK"/>
              </a:rPr>
              <a:t>3</a:t>
            </a:r>
            <a:r>
              <a:rPr lang="zh-CN" altLang="en-US" sz="1600" b="1" dirty="0" smtClean="0">
                <a:latin typeface="微软雅黑" pitchFamily="34" charset="-122"/>
                <a:ea typeface="微软雅黑" pitchFamily="34" charset="-122"/>
                <a:cs typeface="方正兰亭准黑_GBK"/>
              </a:rPr>
              <a:t>月；</a:t>
            </a:r>
            <a:endParaRPr lang="en-US" altLang="zh-CN" sz="1600" b="1" dirty="0">
              <a:latin typeface="微软雅黑" pitchFamily="34" charset="-122"/>
              <a:ea typeface="微软雅黑" pitchFamily="34" charset="-122"/>
              <a:cs typeface="方正兰亭准黑_GBK"/>
            </a:endParaRPr>
          </a:p>
        </p:txBody>
      </p:sp>
      <p:sp>
        <p:nvSpPr>
          <p:cNvPr id="78" name="矩形 77"/>
          <p:cNvSpPr/>
          <p:nvPr/>
        </p:nvSpPr>
        <p:spPr>
          <a:xfrm>
            <a:off x="5089525" y="3915669"/>
            <a:ext cx="5430838" cy="830997"/>
          </a:xfrm>
          <a:prstGeom prst="rect">
            <a:avLst/>
          </a:prstGeom>
        </p:spPr>
        <p:txBody>
          <a:bodyPr>
            <a:spAutoFit/>
          </a:bodyPr>
          <a:lstStyle/>
          <a:p>
            <a:pPr fontAlgn="auto">
              <a:spcBef>
                <a:spcPts val="0"/>
              </a:spcBef>
              <a:spcAft>
                <a:spcPts val="0"/>
              </a:spcAft>
              <a:defRPr/>
            </a:pPr>
            <a:endParaRPr lang="zh-CN" altLang="en-US" sz="1600" b="1" dirty="0">
              <a:latin typeface="微软雅黑" pitchFamily="34" charset="-122"/>
              <a:ea typeface="微软雅黑" pitchFamily="34" charset="-122"/>
            </a:endParaRPr>
          </a:p>
          <a:p>
            <a:pPr fontAlgn="auto">
              <a:spcBef>
                <a:spcPts val="0"/>
              </a:spcBef>
              <a:spcAft>
                <a:spcPts val="0"/>
              </a:spcAft>
              <a:defRPr/>
            </a:pPr>
            <a:r>
              <a:rPr lang="en-US" altLang="zh-CN" sz="1600" b="1" dirty="0">
                <a:latin typeface="微软雅黑" pitchFamily="34" charset="-122"/>
                <a:ea typeface="微软雅黑" pitchFamily="34" charset="-122"/>
              </a:rPr>
              <a:t>《</a:t>
            </a:r>
            <a:r>
              <a:rPr lang="zh-CN" altLang="en-US" sz="1600" b="1" dirty="0">
                <a:latin typeface="微软雅黑" pitchFamily="34" charset="-122"/>
                <a:ea typeface="微软雅黑" pitchFamily="34" charset="-122"/>
              </a:rPr>
              <a:t>微绿地景观设计</a:t>
            </a:r>
            <a:r>
              <a:rPr lang="en-US" altLang="zh-CN" sz="1600" b="1" dirty="0">
                <a:latin typeface="微软雅黑" pitchFamily="34" charset="-122"/>
                <a:ea typeface="微软雅黑" pitchFamily="34" charset="-122"/>
              </a:rPr>
              <a:t>》</a:t>
            </a:r>
            <a:r>
              <a:rPr lang="zh-CN" altLang="en-US" sz="1600" b="1" dirty="0">
                <a:latin typeface="微软雅黑" pitchFamily="34" charset="-122"/>
                <a:ea typeface="微软雅黑" pitchFamily="34" charset="-122"/>
              </a:rPr>
              <a:t>，中国民族摄影艺术出版社，</a:t>
            </a:r>
            <a:r>
              <a:rPr lang="en-US" altLang="zh-CN" sz="1600" b="1" dirty="0">
                <a:latin typeface="微软雅黑" pitchFamily="34" charset="-122"/>
                <a:ea typeface="微软雅黑" pitchFamily="34" charset="-122"/>
              </a:rPr>
              <a:t>2016</a:t>
            </a:r>
            <a:r>
              <a:rPr lang="zh-CN" altLang="en-US" sz="1600" b="1" dirty="0">
                <a:latin typeface="微软雅黑" pitchFamily="34" charset="-122"/>
                <a:ea typeface="微软雅黑" pitchFamily="34" charset="-122"/>
              </a:rPr>
              <a:t>年出版，副主编，承担</a:t>
            </a:r>
            <a:r>
              <a:rPr lang="en-US" altLang="zh-CN" sz="1600" b="1" dirty="0">
                <a:latin typeface="微软雅黑" pitchFamily="34" charset="-122"/>
                <a:ea typeface="微软雅黑" pitchFamily="34" charset="-122"/>
              </a:rPr>
              <a:t>9</a:t>
            </a:r>
            <a:r>
              <a:rPr lang="zh-CN" altLang="en-US" sz="1600" b="1" dirty="0">
                <a:latin typeface="微软雅黑" pitchFamily="34" charset="-122"/>
                <a:ea typeface="微软雅黑" pitchFamily="34" charset="-122"/>
              </a:rPr>
              <a:t>万字的编写工作。</a:t>
            </a:r>
            <a:endParaRPr lang="zh-CN" altLang="zh-CN" sz="1600" b="1" dirty="0">
              <a:latin typeface="微软雅黑" pitchFamily="34" charset="-122"/>
              <a:ea typeface="微软雅黑" pitchFamily="34" charset="-122"/>
            </a:endParaRPr>
          </a:p>
        </p:txBody>
      </p:sp>
      <p:sp>
        <p:nvSpPr>
          <p:cNvPr id="82962"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主要荣誉、获奖</a:t>
            </a:r>
            <a:endParaRPr lang="en-US" sz="2800" b="1" dirty="0">
              <a:solidFill>
                <a:srgbClr val="FF0000"/>
              </a:solidFill>
              <a:latin typeface="Open Sans"/>
              <a:ea typeface="Open Sans"/>
              <a:cs typeface="Open Sans"/>
            </a:endParaRPr>
          </a:p>
        </p:txBody>
      </p:sp>
      <p:sp>
        <p:nvSpPr>
          <p:cNvPr id="82963" name="TextBox 23"/>
          <p:cNvSpPr txBox="1">
            <a:spLocks noChangeArrowheads="1"/>
          </p:cNvSpPr>
          <p:nvPr/>
        </p:nvSpPr>
        <p:spPr bwMode="auto">
          <a:xfrm>
            <a:off x="3875088" y="852488"/>
            <a:ext cx="3373437" cy="523875"/>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2" name="矩形 1"/>
          <p:cNvSpPr/>
          <p:nvPr/>
        </p:nvSpPr>
        <p:spPr>
          <a:xfrm>
            <a:off x="131763" y="3663950"/>
            <a:ext cx="3738562" cy="2462213"/>
          </a:xfrm>
          <a:prstGeom prst="rect">
            <a:avLst/>
          </a:prstGeom>
        </p:spPr>
        <p:txBody>
          <a:bodyPr>
            <a:spAutoFit/>
          </a:bodyPr>
          <a:lstStyle/>
          <a:p>
            <a:pPr fontAlgn="auto">
              <a:spcBef>
                <a:spcPts val="0"/>
              </a:spcBef>
              <a:spcAft>
                <a:spcPts val="0"/>
              </a:spcAft>
              <a:defRPr/>
            </a:pP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1.2016</a:t>
            </a: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年指导学生获得</a:t>
            </a: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2016</a:t>
            </a: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年全国职业院校技能大赛“工业产品造型设计与快速成型”团队三等奖</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a:p>
            <a:pPr fontAlgn="auto">
              <a:spcBef>
                <a:spcPts val="0"/>
              </a:spcBef>
              <a:spcAft>
                <a:spcPts val="0"/>
              </a:spcAft>
              <a:defRPr/>
            </a:pP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2.2015</a:t>
            </a: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年获得上海市高职院校优秀人才培养方案（上海市高职高专教学研究会）</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a:p>
            <a:pPr fontAlgn="auto">
              <a:spcBef>
                <a:spcPts val="0"/>
              </a:spcBef>
              <a:spcAft>
                <a:spcPts val="0"/>
              </a:spcAft>
              <a:defRPr/>
            </a:pP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3.2013</a:t>
            </a: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年：获全国数字艺术大赛教师个人作品二等奖一项，指导学生获二等奖、三等奖各一项；</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a:p>
            <a:pPr fontAlgn="auto">
              <a:spcBef>
                <a:spcPts val="0"/>
              </a:spcBef>
              <a:spcAft>
                <a:spcPts val="0"/>
              </a:spcAft>
              <a:defRPr/>
            </a:pP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4.2010</a:t>
            </a: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年：获上海仪电集团工会书画比赛二等奖；</a:t>
            </a:r>
            <a:endPar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a:p>
            <a:pPr fontAlgn="auto">
              <a:spcBef>
                <a:spcPts val="0"/>
              </a:spcBef>
              <a:spcAft>
                <a:spcPts val="0"/>
              </a:spcAft>
              <a:defRPr/>
            </a:pP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5.2010</a:t>
            </a: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年：学院讲师比赛二等奖</a:t>
            </a:r>
          </a:p>
        </p:txBody>
      </p:sp>
    </p:spTree>
  </p:cSld>
  <p:clrMapOvr>
    <a:masterClrMapping/>
  </p:clrMapOvr>
  <p:transition spd="slow" advTm="2000">
    <p:wheel spokes="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8499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84996"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8499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84999"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85000"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肖潇</a:t>
              </a: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外语学院</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1981.2</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本科</a:t>
              </a:r>
            </a:p>
          </p:txBody>
        </p:sp>
        <p:sp>
          <p:nvSpPr>
            <p:cNvPr id="44" name="TextBox 15"/>
            <p:cNvSpPr txBox="1"/>
            <p:nvPr/>
          </p:nvSpPr>
          <p:spPr>
            <a:xfrm>
              <a:off x="7050531" y="2951099"/>
              <a:ext cx="4176931" cy="51010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教授、研究员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51010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177437" y="3556244"/>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英语语言文学</a:t>
              </a:r>
            </a:p>
          </p:txBody>
        </p:sp>
        <p:sp>
          <p:nvSpPr>
            <p:cNvPr id="48" name="TextBox 19"/>
            <p:cNvSpPr txBox="1"/>
            <p:nvPr/>
          </p:nvSpPr>
          <p:spPr>
            <a:xfrm>
              <a:off x="7047952" y="3540495"/>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外语教学理论与实践</a:t>
              </a: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85005" name="组合 215"/>
          <p:cNvGrpSpPr/>
          <p:nvPr/>
        </p:nvGrpSpPr>
        <p:grpSpPr bwMode="auto">
          <a:xfrm>
            <a:off x="-92075" y="3789363"/>
            <a:ext cx="3913188" cy="2217737"/>
            <a:chOff x="-92550" y="3789751"/>
            <a:chExt cx="3913505" cy="2218056"/>
          </a:xfrm>
        </p:grpSpPr>
        <p:grpSp>
          <p:nvGrpSpPr>
            <p:cNvPr id="85028" name="Group 35"/>
            <p:cNvGrpSpPr/>
            <p:nvPr/>
          </p:nvGrpSpPr>
          <p:grpSpPr bwMode="auto">
            <a:xfrm>
              <a:off x="461639" y="4679759"/>
              <a:ext cx="1241025" cy="266767"/>
              <a:chOff x="769938" y="2456536"/>
              <a:chExt cx="1613466" cy="345642"/>
            </a:xfrm>
          </p:grpSpPr>
          <p:sp>
            <p:nvSpPr>
              <p:cNvPr id="116" name="Notched Right Arrow 32"/>
              <p:cNvSpPr/>
              <p:nvPr/>
            </p:nvSpPr>
            <p:spPr>
              <a:xfrm>
                <a:off x="769800" y="2457452"/>
                <a:ext cx="1614117" cy="345604"/>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1910" y="2535625"/>
                <a:ext cx="189896" cy="18926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85029" name="Group 40"/>
            <p:cNvGrpSpPr/>
            <p:nvPr/>
          </p:nvGrpSpPr>
          <p:grpSpPr bwMode="auto">
            <a:xfrm>
              <a:off x="2067317" y="4715270"/>
              <a:ext cx="1241025" cy="266767"/>
              <a:chOff x="769938" y="2456536"/>
              <a:chExt cx="1613466" cy="345642"/>
            </a:xfrm>
          </p:grpSpPr>
          <p:sp>
            <p:nvSpPr>
              <p:cNvPr id="122" name="Notched Right Arrow 41"/>
              <p:cNvSpPr/>
              <p:nvPr/>
            </p:nvSpPr>
            <p:spPr>
              <a:xfrm>
                <a:off x="769038" y="2456699"/>
                <a:ext cx="1614117" cy="345604"/>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150" y="2534872"/>
                <a:ext cx="189896" cy="18926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85030" name="TextBox 129"/>
            <p:cNvSpPr txBox="1">
              <a:spLocks noChangeArrowheads="1"/>
            </p:cNvSpPr>
            <p:nvPr/>
          </p:nvSpPr>
          <p:spPr bwMode="auto">
            <a:xfrm>
              <a:off x="-92550" y="5244261"/>
              <a:ext cx="2370338" cy="541020"/>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1996.9-1999.7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湖北省黄石二中</a:t>
              </a:r>
            </a:p>
          </p:txBody>
        </p:sp>
        <p:sp>
          <p:nvSpPr>
            <p:cNvPr id="132" name="TextBox 131"/>
            <p:cNvSpPr txBox="1"/>
            <p:nvPr/>
          </p:nvSpPr>
          <p:spPr>
            <a:xfrm>
              <a:off x="1887223" y="5172662"/>
              <a:ext cx="1933732" cy="835145"/>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1999.9-2003.6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中南民族大学</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外国语学院</a:t>
              </a:r>
            </a:p>
          </p:txBody>
        </p:sp>
        <p:cxnSp>
          <p:nvCxnSpPr>
            <p:cNvPr id="135" name="Straight Connector 74"/>
            <p:cNvCxnSpPr>
              <a:stCxn id="141" idx="7"/>
            </p:cNvCxnSpPr>
            <p:nvPr/>
          </p:nvCxnSpPr>
          <p:spPr>
            <a:xfrm flipH="1">
              <a:off x="1056893" y="4310526"/>
              <a:ext cx="9526" cy="506485"/>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a:stCxn id="144" idx="7"/>
            </p:cNvCxnSpPr>
            <p:nvPr/>
          </p:nvCxnSpPr>
          <p:spPr>
            <a:xfrm flipH="1">
              <a:off x="2665161" y="4332754"/>
              <a:ext cx="9526" cy="506485"/>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5034" name="Group 68"/>
            <p:cNvGrpSpPr/>
            <p:nvPr/>
          </p:nvGrpSpPr>
          <p:grpSpPr bwMode="auto">
            <a:xfrm>
              <a:off x="850517" y="3789751"/>
              <a:ext cx="429896" cy="431369"/>
              <a:chOff x="1295010" y="1424373"/>
              <a:chExt cx="558911" cy="558911"/>
            </a:xfrm>
          </p:grpSpPr>
          <p:sp>
            <p:nvSpPr>
              <p:cNvPr id="141" name="Teardrop 64"/>
              <p:cNvSpPr/>
              <p:nvPr/>
            </p:nvSpPr>
            <p:spPr>
              <a:xfrm rot="8100000">
                <a:off x="1294989" y="1424373"/>
                <a:ext cx="559369" cy="55955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0899" y="1576603"/>
                <a:ext cx="307549" cy="24686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85035" name="Group 75"/>
            <p:cNvGrpSpPr/>
            <p:nvPr/>
          </p:nvGrpSpPr>
          <p:grpSpPr bwMode="auto">
            <a:xfrm>
              <a:off x="2458342" y="3812590"/>
              <a:ext cx="429896" cy="431369"/>
              <a:chOff x="4279638" y="1408107"/>
              <a:chExt cx="558911" cy="558912"/>
            </a:xfrm>
          </p:grpSpPr>
          <p:sp>
            <p:nvSpPr>
              <p:cNvPr id="144" name="Teardrop 87"/>
              <p:cNvSpPr/>
              <p:nvPr/>
            </p:nvSpPr>
            <p:spPr>
              <a:xfrm rot="8100000">
                <a:off x="4280194" y="1407315"/>
                <a:ext cx="559367" cy="55955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5000" y="1598632"/>
                <a:ext cx="266268" cy="199546"/>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8810" y="3956462"/>
              <a:ext cx="106372" cy="195291"/>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85006"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85007" name="TextBox 23"/>
          <p:cNvSpPr txBox="1">
            <a:spLocks noChangeArrowheads="1"/>
          </p:cNvSpPr>
          <p:nvPr/>
        </p:nvSpPr>
        <p:spPr bwMode="auto">
          <a:xfrm>
            <a:off x="5099050" y="3382963"/>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85008" name="Group 52"/>
          <p:cNvGrpSpPr/>
          <p:nvPr/>
        </p:nvGrpSpPr>
        <p:grpSpPr bwMode="auto">
          <a:xfrm>
            <a:off x="6480175" y="4330700"/>
            <a:ext cx="3979863" cy="2252663"/>
            <a:chOff x="2244725" y="1243013"/>
            <a:chExt cx="5264150" cy="4351338"/>
          </a:xfrm>
        </p:grpSpPr>
        <p:sp>
          <p:nvSpPr>
            <p:cNvPr id="200" name="Freeform 5"/>
            <p:cNvSpPr/>
            <p:nvPr/>
          </p:nvSpPr>
          <p:spPr bwMode="auto">
            <a:xfrm>
              <a:off x="5898343" y="1604858"/>
              <a:ext cx="942802" cy="2293728"/>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10608" y="3386484"/>
              <a:ext cx="2593228" cy="2207867"/>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1052"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5926" y="1276745"/>
              <a:ext cx="482949" cy="619429"/>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9044" y="1604858"/>
              <a:ext cx="212078" cy="291317"/>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4889" y="1243013"/>
              <a:ext cx="199480" cy="193189"/>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208" name="Freeform 81"/>
          <p:cNvSpPr/>
          <p:nvPr/>
        </p:nvSpPr>
        <p:spPr bwMode="auto">
          <a:xfrm>
            <a:off x="7756525" y="3800475"/>
            <a:ext cx="450850" cy="296863"/>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214" name="矩形 213"/>
          <p:cNvSpPr/>
          <p:nvPr/>
        </p:nvSpPr>
        <p:spPr>
          <a:xfrm>
            <a:off x="6643688" y="4249738"/>
            <a:ext cx="2881312"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2003.6至今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上海电子信息职业技术学院外语学院</a:t>
            </a:r>
          </a:p>
        </p:txBody>
      </p:sp>
      <p:grpSp>
        <p:nvGrpSpPr>
          <p:cNvPr id="85011" name="组合 2"/>
          <p:cNvGrpSpPr/>
          <p:nvPr/>
        </p:nvGrpSpPr>
        <p:grpSpPr bwMode="auto">
          <a:xfrm>
            <a:off x="3384550" y="3919538"/>
            <a:ext cx="1798638" cy="1954212"/>
            <a:chOff x="5877" y="6172"/>
            <a:chExt cx="2832" cy="3078"/>
          </a:xfrm>
        </p:grpSpPr>
        <p:grpSp>
          <p:nvGrpSpPr>
            <p:cNvPr id="85012" name="Group 36"/>
            <p:cNvGrpSpPr/>
            <p:nvPr/>
          </p:nvGrpSpPr>
          <p:grpSpPr bwMode="auto">
            <a:xfrm>
              <a:off x="6400" y="7433"/>
              <a:ext cx="1954" cy="420"/>
              <a:chOff x="769938" y="2456536"/>
              <a:chExt cx="1613466" cy="345642"/>
            </a:xfrm>
          </p:grpSpPr>
          <p:sp>
            <p:nvSpPr>
              <p:cNvPr id="119" name="Notched Right Arrow 37"/>
              <p:cNvSpPr/>
              <p:nvPr/>
            </p:nvSpPr>
            <p:spPr>
              <a:xfrm>
                <a:off x="769449" y="2455881"/>
                <a:ext cx="1614007" cy="345698"/>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1510" y="2534075"/>
                <a:ext cx="189883" cy="189311"/>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85013" name="Group 72"/>
            <p:cNvGrpSpPr/>
            <p:nvPr/>
          </p:nvGrpSpPr>
          <p:grpSpPr bwMode="auto">
            <a:xfrm>
              <a:off x="7014" y="8571"/>
              <a:ext cx="677" cy="679"/>
              <a:chOff x="2786729" y="3449350"/>
              <a:chExt cx="558911" cy="558911"/>
            </a:xfrm>
          </p:grpSpPr>
          <p:sp>
            <p:nvSpPr>
              <p:cNvPr id="153" name="Teardrop 97"/>
              <p:cNvSpPr/>
              <p:nvPr/>
            </p:nvSpPr>
            <p:spPr>
              <a:xfrm rot="18900000">
                <a:off x="2786976" y="3448436"/>
                <a:ext cx="559224" cy="55982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6505" y="3615149"/>
                <a:ext cx="222865" cy="2202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85014" name="组合 174"/>
            <p:cNvGrpSpPr/>
            <p:nvPr/>
          </p:nvGrpSpPr>
          <p:grpSpPr bwMode="auto">
            <a:xfrm>
              <a:off x="5877" y="6172"/>
              <a:ext cx="2832" cy="1433"/>
              <a:chOff x="-860670" y="2928437"/>
              <a:chExt cx="2817140" cy="2168099"/>
            </a:xfrm>
          </p:grpSpPr>
          <p:sp>
            <p:nvSpPr>
              <p:cNvPr id="85016" name="TextBox 105"/>
              <p:cNvSpPr txBox="1">
                <a:spLocks noChangeArrowheads="1"/>
              </p:cNvSpPr>
              <p:nvPr/>
            </p:nvSpPr>
            <p:spPr bwMode="auto">
              <a:xfrm>
                <a:off x="-860670" y="2928437"/>
                <a:ext cx="2817140" cy="1759595"/>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2008.9-2010.6</a:t>
                </a:r>
              </a:p>
              <a:p>
                <a:pPr algn="ctr"/>
                <a:r>
                  <a:rPr lang="zh-CN" altLang="en-US" sz="1600" b="1">
                    <a:solidFill>
                      <a:schemeClr val="accent2"/>
                    </a:solidFill>
                    <a:latin typeface="微软雅黑" panose="020B0503020204020204" pitchFamily="34" charset="-122"/>
                    <a:ea typeface="微软雅黑" panose="020B0503020204020204" pitchFamily="34" charset="-122"/>
                  </a:rPr>
                  <a:t> 上海外国语大学</a:t>
                </a:r>
              </a:p>
              <a:p>
                <a:pPr algn="ctr"/>
                <a:r>
                  <a:rPr lang="zh-CN" altLang="en-US" sz="1600" b="1">
                    <a:solidFill>
                      <a:schemeClr val="accent2"/>
                    </a:solidFill>
                    <a:latin typeface="微软雅黑" panose="020B0503020204020204" pitchFamily="34" charset="-122"/>
                    <a:ea typeface="微软雅黑" panose="020B0503020204020204" pitchFamily="34" charset="-122"/>
                  </a:rPr>
                  <a:t>研究生院</a:t>
                </a:r>
              </a:p>
            </p:txBody>
          </p:sp>
          <p:sp>
            <p:nvSpPr>
              <p:cNvPr id="2" name="矩形 1"/>
              <p:cNvSpPr/>
              <p:nvPr/>
            </p:nvSpPr>
            <p:spPr>
              <a:xfrm>
                <a:off x="1454209" y="4759439"/>
                <a:ext cx="186482" cy="336691"/>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4" y="7685"/>
              <a:ext cx="12" cy="77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2000">
    <p:wedg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87043"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87044"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87045"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3051175" y="2076450"/>
            <a:ext cx="339725" cy="646113"/>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15"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flipV="1">
            <a:off x="333375" y="3421063"/>
            <a:ext cx="919163" cy="42862"/>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2"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266700" y="4173538"/>
            <a:ext cx="4624614" cy="1600438"/>
          </a:xfrm>
          <a:prstGeom prst="rect">
            <a:avLst/>
          </a:prstGeom>
        </p:spPr>
        <p:txBody>
          <a:bodyPr wrap="square">
            <a:spAutoFit/>
          </a:bodyPr>
          <a:lstStyle/>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1. 全国大学生英语竞赛一等奖（优秀指导教师），2018.</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2. 全国第四届高职高专英语写作大赛（总决赛）一等奖（优秀指导教师），2013.</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3. 上海市高职高专英语教师首届课件大赛一等奖，2009.</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4. 上海电子信息职业技术学院青年教师授课大赛一等奖，2007.</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5. 仪电（控股）集团青年岗位能手，2008</a:t>
            </a:r>
            <a:r>
              <a:rPr lang="zh-CN" altLang="en-US" sz="1400" b="1" dirty="0" smtClean="0">
                <a:latin typeface="方正兰亭准黑_GBK" panose="02000000000000000000" pitchFamily="2" charset="-122"/>
                <a:ea typeface="方正兰亭准黑_GBK" panose="02000000000000000000" pitchFamily="2" charset="-122"/>
              </a:rPr>
              <a:t>.</a:t>
            </a:r>
            <a:endParaRPr lang="zh-CN" altLang="en-US" sz="1400" b="1" dirty="0">
              <a:latin typeface="方正兰亭准黑_GBK" panose="02000000000000000000" pitchFamily="2" charset="-122"/>
              <a:ea typeface="方正兰亭准黑_GBK" panose="02000000000000000000" pitchFamily="2" charset="-122"/>
            </a:endParaRPr>
          </a:p>
        </p:txBody>
      </p:sp>
      <p:grpSp>
        <p:nvGrpSpPr>
          <p:cNvPr id="87053" name="Group 33"/>
          <p:cNvGrpSpPr/>
          <p:nvPr/>
        </p:nvGrpSpPr>
        <p:grpSpPr bwMode="auto">
          <a:xfrm>
            <a:off x="4432300" y="2501900"/>
            <a:ext cx="347663" cy="1176338"/>
            <a:chOff x="5111751" y="3011488"/>
            <a:chExt cx="217487" cy="576262"/>
          </a:xfrm>
        </p:grpSpPr>
        <p:sp>
          <p:nvSpPr>
            <p:cNvPr id="45" name="Freeform 14"/>
            <p:cNvSpPr/>
            <p:nvPr/>
          </p:nvSpPr>
          <p:spPr bwMode="auto">
            <a:xfrm>
              <a:off x="5111751" y="3011488"/>
              <a:ext cx="145985" cy="111209"/>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8"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87054" name="Group 81"/>
          <p:cNvGrpSpPr/>
          <p:nvPr/>
        </p:nvGrpSpPr>
        <p:grpSpPr bwMode="auto">
          <a:xfrm>
            <a:off x="3838575" y="3136900"/>
            <a:ext cx="536575" cy="533400"/>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6954" y="4310687"/>
              <a:ext cx="294179"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87055" name="Group 93"/>
          <p:cNvGrpSpPr/>
          <p:nvPr/>
        </p:nvGrpSpPr>
        <p:grpSpPr bwMode="auto">
          <a:xfrm>
            <a:off x="3938588" y="1706563"/>
            <a:ext cx="542925" cy="533400"/>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081" y="4270009"/>
              <a:ext cx="200225" cy="29559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87057" name="矩形 70"/>
          <p:cNvSpPr>
            <a:spLocks noChangeArrowheads="1"/>
          </p:cNvSpPr>
          <p:nvPr/>
        </p:nvSpPr>
        <p:spPr bwMode="auto">
          <a:xfrm>
            <a:off x="4483100" y="1743075"/>
            <a:ext cx="1511300" cy="423065"/>
          </a:xfrm>
          <a:prstGeom prst="rect">
            <a:avLst/>
          </a:prstGeom>
          <a:noFill/>
          <a:ln w="9525">
            <a:noFill/>
            <a:miter lim="800000"/>
          </a:ln>
        </p:spPr>
        <p:txBody>
          <a:bodyPr>
            <a:spAutoFit/>
          </a:bodyPr>
          <a:lstStyle/>
          <a:p>
            <a:pPr>
              <a:lnSpc>
                <a:spcPct val="120000"/>
              </a:lnSpc>
            </a:pPr>
            <a:r>
              <a:rPr lang="zh-CN" altLang="en-US" sz="2000" b="1" dirty="0">
                <a:latin typeface="方正韵动中黑简体"/>
                <a:ea typeface="方正韵动中黑简体"/>
                <a:cs typeface="方正韵动中黑简体"/>
              </a:rPr>
              <a:t>论文</a:t>
            </a:r>
          </a:p>
        </p:txBody>
      </p:sp>
      <p:sp>
        <p:nvSpPr>
          <p:cNvPr id="87058" name="矩形 71"/>
          <p:cNvSpPr>
            <a:spLocks noChangeArrowheads="1"/>
          </p:cNvSpPr>
          <p:nvPr/>
        </p:nvSpPr>
        <p:spPr bwMode="auto">
          <a:xfrm>
            <a:off x="4446588" y="3114675"/>
            <a:ext cx="1184275" cy="423065"/>
          </a:xfrm>
          <a:prstGeom prst="rect">
            <a:avLst/>
          </a:prstGeom>
          <a:noFill/>
          <a:ln w="9525">
            <a:noFill/>
            <a:miter lim="800000"/>
          </a:ln>
        </p:spPr>
        <p:txBody>
          <a:bodyPr>
            <a:spAutoFit/>
          </a:bodyPr>
          <a:lstStyle/>
          <a:p>
            <a:pPr>
              <a:lnSpc>
                <a:spcPct val="120000"/>
              </a:lnSpc>
            </a:pPr>
            <a:r>
              <a:rPr lang="zh-CN" altLang="en-US" sz="2000" b="1">
                <a:latin typeface="方正韵动中黑简体"/>
                <a:ea typeface="方正韵动中黑简体"/>
                <a:cs typeface="方正韵动中黑简体"/>
              </a:rPr>
              <a:t>项目</a:t>
            </a:r>
          </a:p>
        </p:txBody>
      </p:sp>
      <p:sp>
        <p:nvSpPr>
          <p:cNvPr id="77" name="矩形 76"/>
          <p:cNvSpPr/>
          <p:nvPr/>
        </p:nvSpPr>
        <p:spPr>
          <a:xfrm>
            <a:off x="5292496" y="1883683"/>
            <a:ext cx="6260876" cy="584775"/>
          </a:xfrm>
          <a:prstGeom prst="rect">
            <a:avLst/>
          </a:prstGeom>
        </p:spPr>
        <p:txBody>
          <a:bodyPr wrap="square">
            <a:spAutoFit/>
          </a:bodyPr>
          <a:lstStyle/>
          <a:p>
            <a:r>
              <a:rPr lang="zh-CN" altLang="en-US" sz="1600" b="1" dirty="0" smtClean="0">
                <a:latin typeface="微软雅黑" pitchFamily="34" charset="-122"/>
                <a:ea typeface="微软雅黑" pitchFamily="34" charset="-122"/>
                <a:cs typeface="方正兰亭准黑_GBK"/>
              </a:rPr>
              <a:t>外语</a:t>
            </a:r>
            <a:r>
              <a:rPr lang="zh-CN" altLang="en-US" sz="1600" b="1" dirty="0">
                <a:latin typeface="微软雅黑" pitchFamily="34" charset="-122"/>
                <a:ea typeface="微软雅黑" pitchFamily="34" charset="-122"/>
                <a:cs typeface="方正兰亭准黑_GBK"/>
              </a:rPr>
              <a:t>教师在跨文化交际能力培养中的角色定位：建构主义视角，《中国人才》，2014</a:t>
            </a:r>
            <a:r>
              <a:rPr lang="zh-CN" altLang="en-US" sz="1600" b="1" dirty="0" smtClean="0">
                <a:latin typeface="微软雅黑" pitchFamily="34" charset="-122"/>
                <a:ea typeface="微软雅黑" pitchFamily="34" charset="-122"/>
                <a:cs typeface="方正兰亭准黑_GBK"/>
              </a:rPr>
              <a:t>.</a:t>
            </a:r>
            <a:endParaRPr lang="zh-CN" altLang="en-US" sz="1600" b="1" dirty="0">
              <a:latin typeface="微软雅黑" pitchFamily="34" charset="-122"/>
              <a:ea typeface="微软雅黑" pitchFamily="34" charset="-122"/>
              <a:cs typeface="方正兰亭准黑_GBK"/>
            </a:endParaRPr>
          </a:p>
        </p:txBody>
      </p:sp>
      <p:sp>
        <p:nvSpPr>
          <p:cNvPr id="78" name="矩形 77"/>
          <p:cNvSpPr/>
          <p:nvPr/>
        </p:nvSpPr>
        <p:spPr>
          <a:xfrm>
            <a:off x="5192482" y="3136900"/>
            <a:ext cx="6418943" cy="1323439"/>
          </a:xfrm>
          <a:prstGeom prst="rect">
            <a:avLst/>
          </a:prstGeom>
        </p:spPr>
        <p:txBody>
          <a:bodyPr wrap="square">
            <a:spAutoFit/>
          </a:bodyPr>
          <a:lstStyle/>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以</a:t>
            </a:r>
            <a:r>
              <a:rPr lang="zh-CN" altLang="en-US" sz="1600" b="1" dirty="0">
                <a:latin typeface="微软雅黑" pitchFamily="34" charset="-122"/>
                <a:ea typeface="微软雅黑" pitchFamily="34" charset="-122"/>
                <a:cs typeface="方正兰亭准黑_GBK"/>
              </a:rPr>
              <a:t>英文报刊为依托，高职生二语写作元认知体验个案研究，主持，教育部职业院校外语类专业指导委员会英文报刊二期教改课题，2014－2016 ，结题优秀.</a:t>
            </a:r>
          </a:p>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沪</a:t>
            </a:r>
            <a:r>
              <a:rPr lang="zh-CN" altLang="en-US" sz="1600" b="1" dirty="0">
                <a:latin typeface="微软雅黑" pitchFamily="34" charset="-122"/>
                <a:ea typeface="微软雅黑" pitchFamily="34" charset="-122"/>
                <a:cs typeface="方正兰亭准黑_GBK"/>
              </a:rPr>
              <a:t>籍与非沪籍大学生英语能力比较研究，主持，上海教育考试院，2016-2017，结题</a:t>
            </a:r>
          </a:p>
        </p:txBody>
      </p:sp>
      <p:sp>
        <p:nvSpPr>
          <p:cNvPr id="87061"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87062" name="TextBox 23"/>
          <p:cNvSpPr txBox="1">
            <a:spLocks noChangeArrowheads="1"/>
          </p:cNvSpPr>
          <p:nvPr/>
        </p:nvSpPr>
        <p:spPr bwMode="auto">
          <a:xfrm>
            <a:off x="3168650" y="906463"/>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84" name="矩形 83"/>
          <p:cNvSpPr/>
          <p:nvPr/>
        </p:nvSpPr>
        <p:spPr>
          <a:xfrm>
            <a:off x="246743" y="5768723"/>
            <a:ext cx="5443538" cy="523220"/>
          </a:xfrm>
          <a:prstGeom prst="rect">
            <a:avLst/>
          </a:prstGeom>
        </p:spPr>
        <p:txBody>
          <a:bodyPr>
            <a:spAutoFit/>
          </a:bodyPr>
          <a:lstStyle/>
          <a:p>
            <a:pPr fontAlgn="auto">
              <a:spcBef>
                <a:spcPts val="0"/>
              </a:spcBef>
              <a:spcAft>
                <a:spcPts val="0"/>
              </a:spcAft>
              <a:defRPr/>
            </a:pPr>
            <a:r>
              <a:rPr lang="en-US" altLang="zh-CN" sz="1400" b="1" dirty="0" smtClean="0">
                <a:latin typeface="方正兰亭准黑_GBK" panose="02000000000000000000" pitchFamily="2" charset="-122"/>
                <a:ea typeface="方正兰亭准黑_GBK" panose="02000000000000000000" pitchFamily="2" charset="-122"/>
              </a:rPr>
              <a:t>6.</a:t>
            </a:r>
            <a:r>
              <a:rPr lang="zh-CN" altLang="en-US" sz="1400" b="1" dirty="0" smtClean="0">
                <a:latin typeface="方正兰亭准黑_GBK" panose="02000000000000000000" pitchFamily="2" charset="-122"/>
                <a:ea typeface="方正兰亭准黑_GBK" panose="02000000000000000000" pitchFamily="2" charset="-122"/>
              </a:rPr>
              <a:t>2016</a:t>
            </a:r>
            <a:r>
              <a:rPr lang="zh-CN" altLang="en-US" sz="1400" b="1" dirty="0">
                <a:latin typeface="方正兰亭准黑_GBK" panose="02000000000000000000" pitchFamily="2" charset="-122"/>
                <a:ea typeface="方正兰亭准黑_GBK" panose="02000000000000000000" pitchFamily="2" charset="-122"/>
              </a:rPr>
              <a:t>全国第一届外语教学成果奖二等奖，2017校级教学成果奖二等奖，2018上海市级教学成果奖</a:t>
            </a:r>
            <a:r>
              <a:rPr lang="zh-CN" altLang="en-US" sz="1400" b="1" dirty="0" smtClean="0">
                <a:latin typeface="方正兰亭准黑_GBK" panose="02000000000000000000" pitchFamily="2" charset="-122"/>
                <a:ea typeface="方正兰亭准黑_GBK" panose="02000000000000000000" pitchFamily="2" charset="-122"/>
              </a:rPr>
              <a:t>二等奖</a:t>
            </a:r>
            <a:endParaRPr lang="zh-CN" altLang="en-US" sz="1400" b="1" dirty="0">
              <a:latin typeface="方正兰亭准黑_GBK" panose="02000000000000000000" pitchFamily="2" charset="-122"/>
              <a:ea typeface="方正兰亭准黑_GBK" panose="02000000000000000000" pitchFamily="2" charset="-122"/>
            </a:endParaRPr>
          </a:p>
        </p:txBody>
      </p:sp>
    </p:spTree>
  </p:cSld>
  <p:clrMapOvr>
    <a:masterClrMapping/>
  </p:clrMapOvr>
  <p:transition spd="slow" advTm="2000">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89091"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89092"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89093"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165350" y="5373688"/>
            <a:ext cx="5122863" cy="941387"/>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89095"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89096" name="组合 48"/>
          <p:cNvGrpSpPr/>
          <p:nvPr/>
        </p:nvGrpSpPr>
        <p:grpSpPr bwMode="auto">
          <a:xfrm>
            <a:off x="4127500" y="917575"/>
            <a:ext cx="7942263" cy="2241551"/>
            <a:chOff x="1539384" y="1601071"/>
            <a:chExt cx="9688078" cy="3103737"/>
          </a:xfrm>
        </p:grpSpPr>
        <p:sp>
          <p:nvSpPr>
            <p:cNvPr id="46" name="文本框 34"/>
            <p:cNvSpPr txBox="1"/>
            <p:nvPr/>
          </p:nvSpPr>
          <p:spPr>
            <a:xfrm>
              <a:off x="4889449" y="1994534"/>
              <a:ext cx="313705" cy="430830"/>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62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9392"/>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386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3298"/>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1"/>
              <a:ext cx="0" cy="30795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591"/>
              <a:ext cx="3239687" cy="60727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茌良计</a:t>
              </a:r>
            </a:p>
          </p:txBody>
        </p:sp>
        <p:sp>
          <p:nvSpPr>
            <p:cNvPr id="21" name="TextBox 15"/>
            <p:cNvSpPr txBox="1"/>
            <p:nvPr/>
          </p:nvSpPr>
          <p:spPr>
            <a:xfrm>
              <a:off x="2221016" y="2977090"/>
              <a:ext cx="4174994" cy="604482"/>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马克思主义学院</a:t>
              </a:r>
            </a:p>
          </p:txBody>
        </p:sp>
        <p:sp>
          <p:nvSpPr>
            <p:cNvPr id="22" name="TextBox 17"/>
            <p:cNvSpPr txBox="1"/>
            <p:nvPr/>
          </p:nvSpPr>
          <p:spPr>
            <a:xfrm>
              <a:off x="2221016" y="2335241"/>
              <a:ext cx="3239687" cy="60667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1972.09</a:t>
              </a:r>
            </a:p>
          </p:txBody>
        </p:sp>
        <p:sp>
          <p:nvSpPr>
            <p:cNvPr id="37" name="文本框 34"/>
            <p:cNvSpPr txBox="1"/>
            <p:nvPr/>
          </p:nvSpPr>
          <p:spPr>
            <a:xfrm>
              <a:off x="9720901" y="1970354"/>
              <a:ext cx="313705" cy="430830"/>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25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015"/>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49685"/>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692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95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13"/>
              <a:ext cx="3241623" cy="60667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p>
          </p:txBody>
        </p:sp>
        <p:sp>
          <p:nvSpPr>
            <p:cNvPr id="44" name="TextBox 15"/>
            <p:cNvSpPr txBox="1"/>
            <p:nvPr/>
          </p:nvSpPr>
          <p:spPr>
            <a:xfrm>
              <a:off x="7050531" y="2950713"/>
              <a:ext cx="4176931" cy="60667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副教授</a:t>
              </a:r>
            </a:p>
          </p:txBody>
        </p:sp>
        <p:sp>
          <p:nvSpPr>
            <p:cNvPr id="45" name="TextBox 17"/>
            <p:cNvSpPr txBox="1"/>
            <p:nvPr/>
          </p:nvSpPr>
          <p:spPr>
            <a:xfrm>
              <a:off x="7050531" y="2311062"/>
              <a:ext cx="3241623" cy="60667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博士</a:t>
              </a:r>
            </a:p>
          </p:txBody>
        </p:sp>
        <p:sp>
          <p:nvSpPr>
            <p:cNvPr id="47" name="TextBox 18"/>
            <p:cNvSpPr txBox="1"/>
            <p:nvPr/>
          </p:nvSpPr>
          <p:spPr>
            <a:xfrm>
              <a:off x="2188266" y="3506515"/>
              <a:ext cx="4664917" cy="60667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马克思主义哲学</a:t>
              </a:r>
            </a:p>
          </p:txBody>
        </p:sp>
        <p:sp>
          <p:nvSpPr>
            <p:cNvPr id="48" name="TextBox 19"/>
            <p:cNvSpPr txBox="1"/>
            <p:nvPr/>
          </p:nvSpPr>
          <p:spPr>
            <a:xfrm>
              <a:off x="7041937" y="3530963"/>
              <a:ext cx="3845797" cy="108586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马克思主义哲学、思想政治教育</a:t>
              </a: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89101" name="组合 215"/>
          <p:cNvGrpSpPr/>
          <p:nvPr/>
        </p:nvGrpSpPr>
        <p:grpSpPr bwMode="auto">
          <a:xfrm>
            <a:off x="-92075" y="3789363"/>
            <a:ext cx="3913188" cy="2217737"/>
            <a:chOff x="-92550" y="3789751"/>
            <a:chExt cx="3913505" cy="2218057"/>
          </a:xfrm>
        </p:grpSpPr>
        <p:grpSp>
          <p:nvGrpSpPr>
            <p:cNvPr id="89133" name="Group 35"/>
            <p:cNvGrpSpPr/>
            <p:nvPr/>
          </p:nvGrpSpPr>
          <p:grpSpPr bwMode="auto">
            <a:xfrm>
              <a:off x="461639" y="4679759"/>
              <a:ext cx="1241025" cy="266767"/>
              <a:chOff x="769938" y="2456536"/>
              <a:chExt cx="1613466" cy="345642"/>
            </a:xfrm>
          </p:grpSpPr>
          <p:sp>
            <p:nvSpPr>
              <p:cNvPr id="116" name="Notched Right Arrow 32"/>
              <p:cNvSpPr/>
              <p:nvPr/>
            </p:nvSpPr>
            <p:spPr>
              <a:xfrm>
                <a:off x="769800" y="2457452"/>
                <a:ext cx="1614117" cy="345604"/>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1910" y="2535625"/>
                <a:ext cx="189896" cy="18926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89134" name="Group 40"/>
            <p:cNvGrpSpPr/>
            <p:nvPr/>
          </p:nvGrpSpPr>
          <p:grpSpPr bwMode="auto">
            <a:xfrm>
              <a:off x="2067317" y="4715270"/>
              <a:ext cx="1241025" cy="266767"/>
              <a:chOff x="769938" y="2456536"/>
              <a:chExt cx="1613466" cy="345642"/>
            </a:xfrm>
          </p:grpSpPr>
          <p:sp>
            <p:nvSpPr>
              <p:cNvPr id="122" name="Notched Right Arrow 41"/>
              <p:cNvSpPr/>
              <p:nvPr/>
            </p:nvSpPr>
            <p:spPr>
              <a:xfrm>
                <a:off x="769038" y="2456701"/>
                <a:ext cx="1614117" cy="345604"/>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150" y="2534873"/>
                <a:ext cx="189896" cy="18926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89135" name="TextBox 129"/>
            <p:cNvSpPr txBox="1">
              <a:spLocks noChangeArrowheads="1"/>
            </p:cNvSpPr>
            <p:nvPr/>
          </p:nvSpPr>
          <p:spPr bwMode="auto">
            <a:xfrm>
              <a:off x="-92550" y="5244262"/>
              <a:ext cx="2370338" cy="541020"/>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1992.9-1995.7</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晋东南师专,政史专业</a:t>
              </a:r>
            </a:p>
          </p:txBody>
        </p:sp>
        <p:sp>
          <p:nvSpPr>
            <p:cNvPr id="132" name="TextBox 131"/>
            <p:cNvSpPr txBox="1"/>
            <p:nvPr/>
          </p:nvSpPr>
          <p:spPr>
            <a:xfrm>
              <a:off x="1887223" y="5172663"/>
              <a:ext cx="1933732" cy="835145"/>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2003.9-2006.6</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复旦大学</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马克思主义哲学专业</a:t>
              </a:r>
            </a:p>
          </p:txBody>
        </p:sp>
        <p:cxnSp>
          <p:nvCxnSpPr>
            <p:cNvPr id="135" name="Straight Connector 74"/>
            <p:cNvCxnSpPr>
              <a:stCxn id="141" idx="7"/>
            </p:cNvCxnSpPr>
            <p:nvPr/>
          </p:nvCxnSpPr>
          <p:spPr>
            <a:xfrm flipH="1">
              <a:off x="1056893" y="4310526"/>
              <a:ext cx="9526" cy="506485"/>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a:stCxn id="144" idx="7"/>
            </p:cNvCxnSpPr>
            <p:nvPr/>
          </p:nvCxnSpPr>
          <p:spPr>
            <a:xfrm flipH="1">
              <a:off x="2665161" y="4332754"/>
              <a:ext cx="9526" cy="506485"/>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9139" name="Group 68"/>
            <p:cNvGrpSpPr/>
            <p:nvPr/>
          </p:nvGrpSpPr>
          <p:grpSpPr bwMode="auto">
            <a:xfrm>
              <a:off x="850517" y="3789751"/>
              <a:ext cx="429896" cy="431369"/>
              <a:chOff x="1295010" y="1424373"/>
              <a:chExt cx="558911" cy="558911"/>
            </a:xfrm>
          </p:grpSpPr>
          <p:sp>
            <p:nvSpPr>
              <p:cNvPr id="141" name="Teardrop 64"/>
              <p:cNvSpPr/>
              <p:nvPr/>
            </p:nvSpPr>
            <p:spPr>
              <a:xfrm rot="8100000">
                <a:off x="1294989" y="1424373"/>
                <a:ext cx="559369" cy="55955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0899" y="1576603"/>
                <a:ext cx="307549" cy="24686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89140" name="Group 75"/>
            <p:cNvGrpSpPr/>
            <p:nvPr/>
          </p:nvGrpSpPr>
          <p:grpSpPr bwMode="auto">
            <a:xfrm>
              <a:off x="2458342" y="3812590"/>
              <a:ext cx="429896" cy="431369"/>
              <a:chOff x="4279638" y="1408107"/>
              <a:chExt cx="558911" cy="558912"/>
            </a:xfrm>
          </p:grpSpPr>
          <p:sp>
            <p:nvSpPr>
              <p:cNvPr id="144" name="Teardrop 87"/>
              <p:cNvSpPr/>
              <p:nvPr/>
            </p:nvSpPr>
            <p:spPr>
              <a:xfrm rot="8100000">
                <a:off x="4280194" y="1407315"/>
                <a:ext cx="559367" cy="55955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5000" y="1598632"/>
                <a:ext cx="266268" cy="199546"/>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8810" y="3956462"/>
              <a:ext cx="106372" cy="195291"/>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89102"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grpSp>
        <p:nvGrpSpPr>
          <p:cNvPr id="89103" name="组合 2"/>
          <p:cNvGrpSpPr/>
          <p:nvPr/>
        </p:nvGrpSpPr>
        <p:grpSpPr bwMode="auto">
          <a:xfrm>
            <a:off x="3384550" y="3919538"/>
            <a:ext cx="1798638" cy="1954212"/>
            <a:chOff x="5877" y="6172"/>
            <a:chExt cx="2832" cy="3078"/>
          </a:xfrm>
        </p:grpSpPr>
        <p:grpSp>
          <p:nvGrpSpPr>
            <p:cNvPr id="89123" name="Group 36"/>
            <p:cNvGrpSpPr/>
            <p:nvPr/>
          </p:nvGrpSpPr>
          <p:grpSpPr bwMode="auto">
            <a:xfrm>
              <a:off x="6400" y="7433"/>
              <a:ext cx="1954" cy="420"/>
              <a:chOff x="769938" y="2456536"/>
              <a:chExt cx="1613466" cy="345642"/>
            </a:xfrm>
          </p:grpSpPr>
          <p:sp>
            <p:nvSpPr>
              <p:cNvPr id="119" name="Notched Right Arrow 37"/>
              <p:cNvSpPr/>
              <p:nvPr/>
            </p:nvSpPr>
            <p:spPr>
              <a:xfrm>
                <a:off x="769449" y="2455881"/>
                <a:ext cx="1614007" cy="345698"/>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1510" y="2534075"/>
                <a:ext cx="189883" cy="189311"/>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89124" name="Group 72"/>
            <p:cNvGrpSpPr/>
            <p:nvPr/>
          </p:nvGrpSpPr>
          <p:grpSpPr bwMode="auto">
            <a:xfrm>
              <a:off x="7014" y="8571"/>
              <a:ext cx="677" cy="679"/>
              <a:chOff x="2786729" y="3449350"/>
              <a:chExt cx="558911" cy="558911"/>
            </a:xfrm>
          </p:grpSpPr>
          <p:sp>
            <p:nvSpPr>
              <p:cNvPr id="153" name="Teardrop 97"/>
              <p:cNvSpPr/>
              <p:nvPr/>
            </p:nvSpPr>
            <p:spPr>
              <a:xfrm rot="18900000">
                <a:off x="2786976" y="3448436"/>
                <a:ext cx="559224" cy="55982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6505" y="3615149"/>
                <a:ext cx="222865" cy="2202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89125" name="组合 174"/>
            <p:cNvGrpSpPr/>
            <p:nvPr/>
          </p:nvGrpSpPr>
          <p:grpSpPr bwMode="auto">
            <a:xfrm>
              <a:off x="5877" y="6172"/>
              <a:ext cx="2832" cy="1433"/>
              <a:chOff x="-860670" y="2928437"/>
              <a:chExt cx="2817140" cy="2168099"/>
            </a:xfrm>
          </p:grpSpPr>
          <p:sp>
            <p:nvSpPr>
              <p:cNvPr id="89127" name="TextBox 105"/>
              <p:cNvSpPr txBox="1">
                <a:spLocks noChangeArrowheads="1"/>
              </p:cNvSpPr>
              <p:nvPr/>
            </p:nvSpPr>
            <p:spPr bwMode="auto">
              <a:xfrm>
                <a:off x="-860670" y="2928437"/>
                <a:ext cx="2817140" cy="1759595"/>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2006.9-2009.6</a:t>
                </a:r>
              </a:p>
              <a:p>
                <a:pPr algn="ctr"/>
                <a:r>
                  <a:rPr lang="zh-CN" altLang="en-US" sz="1600" b="1">
                    <a:solidFill>
                      <a:schemeClr val="accent2"/>
                    </a:solidFill>
                    <a:latin typeface="微软雅黑" panose="020B0503020204020204" pitchFamily="34" charset="-122"/>
                    <a:ea typeface="微软雅黑" panose="020B0503020204020204" pitchFamily="34" charset="-122"/>
                  </a:rPr>
                  <a:t>复旦大学</a:t>
                </a:r>
              </a:p>
              <a:p>
                <a:pPr algn="ctr"/>
                <a:r>
                  <a:rPr lang="zh-CN" altLang="en-US" sz="1600" b="1">
                    <a:solidFill>
                      <a:schemeClr val="accent2"/>
                    </a:solidFill>
                    <a:latin typeface="微软雅黑" panose="020B0503020204020204" pitchFamily="34" charset="-122"/>
                    <a:ea typeface="微软雅黑" panose="020B0503020204020204" pitchFamily="34" charset="-122"/>
                  </a:rPr>
                  <a:t>马克思主义哲学</a:t>
                </a:r>
              </a:p>
            </p:txBody>
          </p:sp>
          <p:sp>
            <p:nvSpPr>
              <p:cNvPr id="2" name="矩形 1"/>
              <p:cNvSpPr/>
              <p:nvPr/>
            </p:nvSpPr>
            <p:spPr>
              <a:xfrm>
                <a:off x="1454209" y="4759439"/>
                <a:ext cx="186482" cy="336691"/>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4" y="7685"/>
              <a:ext cx="12" cy="77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4" name="Oval 63"/>
          <p:cNvSpPr>
            <a:spLocks noChangeAspect="1"/>
          </p:cNvSpPr>
          <p:nvPr/>
        </p:nvSpPr>
        <p:spPr>
          <a:xfrm>
            <a:off x="5892800" y="4867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6" name="矩形 5"/>
          <p:cNvSpPr/>
          <p:nvPr/>
        </p:nvSpPr>
        <p:spPr>
          <a:xfrm>
            <a:off x="3873500" y="6462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7" name="矩形 6"/>
          <p:cNvSpPr/>
          <p:nvPr/>
        </p:nvSpPr>
        <p:spPr>
          <a:xfrm>
            <a:off x="5629275" y="5619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8" name="Freeform 81"/>
          <p:cNvSpPr/>
          <p:nvPr/>
        </p:nvSpPr>
        <p:spPr bwMode="auto">
          <a:xfrm>
            <a:off x="10175875" y="3295650"/>
            <a:ext cx="450850" cy="298450"/>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18" name="Oval 63"/>
          <p:cNvSpPr>
            <a:spLocks noChangeAspect="1"/>
          </p:cNvSpPr>
          <p:nvPr/>
        </p:nvSpPr>
        <p:spPr>
          <a:xfrm>
            <a:off x="6019800" y="4994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25" name="矩形 24"/>
          <p:cNvSpPr/>
          <p:nvPr/>
        </p:nvSpPr>
        <p:spPr>
          <a:xfrm>
            <a:off x="5756275" y="5746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89110" name="TextBox 23"/>
          <p:cNvSpPr txBox="1">
            <a:spLocks noChangeArrowheads="1"/>
          </p:cNvSpPr>
          <p:nvPr/>
        </p:nvSpPr>
        <p:spPr bwMode="auto">
          <a:xfrm>
            <a:off x="5497513" y="3568700"/>
            <a:ext cx="2335212" cy="520700"/>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89111" name="Group 52"/>
          <p:cNvGrpSpPr/>
          <p:nvPr/>
        </p:nvGrpSpPr>
        <p:grpSpPr bwMode="auto">
          <a:xfrm>
            <a:off x="6340475" y="4114800"/>
            <a:ext cx="3983038" cy="2254250"/>
            <a:chOff x="2244725" y="1243013"/>
            <a:chExt cx="5264150" cy="4351338"/>
          </a:xfrm>
        </p:grpSpPr>
        <p:sp>
          <p:nvSpPr>
            <p:cNvPr id="31" name="Freeform 5"/>
            <p:cNvSpPr/>
            <p:nvPr/>
          </p:nvSpPr>
          <p:spPr bwMode="auto">
            <a:xfrm>
              <a:off x="5897529" y="1604603"/>
              <a:ext cx="944148" cy="2295179"/>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2" name="Freeform 6"/>
            <p:cNvSpPr/>
            <p:nvPr/>
          </p:nvSpPr>
          <p:spPr bwMode="auto">
            <a:xfrm>
              <a:off x="2410476" y="3384975"/>
              <a:ext cx="2593260" cy="2209376"/>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3" name="Freeform 7"/>
            <p:cNvSpPr/>
            <p:nvPr/>
          </p:nvSpPr>
          <p:spPr bwMode="auto">
            <a:xfrm>
              <a:off x="2244725" y="1243013"/>
              <a:ext cx="5241070" cy="4228765"/>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4" name="Freeform 8"/>
            <p:cNvSpPr/>
            <p:nvPr/>
          </p:nvSpPr>
          <p:spPr bwMode="auto">
            <a:xfrm>
              <a:off x="7026310" y="1276722"/>
              <a:ext cx="482565" cy="618993"/>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5" name="Freeform 9"/>
            <p:cNvSpPr/>
            <p:nvPr/>
          </p:nvSpPr>
          <p:spPr bwMode="auto">
            <a:xfrm>
              <a:off x="6839578" y="1604603"/>
              <a:ext cx="211909" cy="291112"/>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6" name="Freeform 10"/>
            <p:cNvSpPr/>
            <p:nvPr/>
          </p:nvSpPr>
          <p:spPr bwMode="auto">
            <a:xfrm>
              <a:off x="6415761" y="1243013"/>
              <a:ext cx="199321" cy="193053"/>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89112" name="Freeform 77"/>
          <p:cNvSpPr>
            <a:spLocks noEditPoints="1"/>
          </p:cNvSpPr>
          <p:nvPr/>
        </p:nvSpPr>
        <p:spPr bwMode="auto">
          <a:xfrm>
            <a:off x="6667500" y="4511675"/>
            <a:ext cx="409575" cy="355600"/>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210" name="矩形 209"/>
          <p:cNvSpPr/>
          <p:nvPr/>
        </p:nvSpPr>
        <p:spPr>
          <a:xfrm>
            <a:off x="5426075" y="5013325"/>
            <a:ext cx="2478088" cy="522288"/>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1995.9-2003.7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山西省长治市技工学校</a:t>
            </a:r>
          </a:p>
        </p:txBody>
      </p:sp>
      <p:sp>
        <p:nvSpPr>
          <p:cNvPr id="50" name="矩形 49"/>
          <p:cNvSpPr/>
          <p:nvPr/>
        </p:nvSpPr>
        <p:spPr>
          <a:xfrm>
            <a:off x="8983663" y="3594100"/>
            <a:ext cx="2881312" cy="5207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2009.7-至今</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a:t>
            </a:r>
          </a:p>
        </p:txBody>
      </p:sp>
      <p:sp>
        <p:nvSpPr>
          <p:cNvPr id="225" name="Shape 62"/>
          <p:cNvSpPr/>
          <p:nvPr/>
        </p:nvSpPr>
        <p:spPr bwMode="auto">
          <a:xfrm>
            <a:off x="8580438" y="5688013"/>
            <a:ext cx="382587" cy="412750"/>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52" name="矩形 51"/>
          <p:cNvSpPr/>
          <p:nvPr/>
        </p:nvSpPr>
        <p:spPr>
          <a:xfrm>
            <a:off x="7286625" y="6199188"/>
            <a:ext cx="3805238"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2006.9-2009.6,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上海中侨职业技术学院,</a:t>
            </a:r>
          </a:p>
        </p:txBody>
      </p:sp>
    </p:spTree>
  </p:cSld>
  <p:clrMapOvr>
    <a:masterClrMapping/>
  </p:clrMapOvr>
  <p:transition spd="slow" advTm="2000">
    <p:wheel spokes="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181725" y="157163"/>
            <a:ext cx="4073525" cy="468312"/>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9113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91140" name="文本框 11"/>
          <p:cNvSpPr txBox="1">
            <a:spLocks noChangeArrowheads="1"/>
          </p:cNvSpPr>
          <p:nvPr/>
        </p:nvSpPr>
        <p:spPr bwMode="auto">
          <a:xfrm>
            <a:off x="6300788" y="196850"/>
            <a:ext cx="3962400"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9114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2165350" y="1135063"/>
            <a:ext cx="338138"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15" name="Freeform 50"/>
          <p:cNvSpPr/>
          <p:nvPr/>
        </p:nvSpPr>
        <p:spPr>
          <a:xfrm rot="16200000">
            <a:off x="1931193" y="12215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flipV="1">
            <a:off x="1968500" y="1519238"/>
            <a:ext cx="919163" cy="41275"/>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1928018" y="12215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2" name="Freeform 152"/>
          <p:cNvSpPr>
            <a:spLocks noEditPoints="1"/>
          </p:cNvSpPr>
          <p:nvPr/>
        </p:nvSpPr>
        <p:spPr bwMode="auto">
          <a:xfrm>
            <a:off x="2286000" y="1322388"/>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266700" y="3028950"/>
            <a:ext cx="2784475" cy="2892425"/>
          </a:xfrm>
          <a:prstGeom prst="rect">
            <a:avLst/>
          </a:prstGeom>
        </p:spPr>
        <p:txBody>
          <a:bodyPr>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2017年全国高校思想政治理论课教学骨干</a:t>
            </a: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2017年上海高职思想政治理论课教学标兵</a:t>
            </a: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2016年上海市育才奖</a:t>
            </a: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2016年上海高职思政课教学比赛一等奖</a:t>
            </a: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2014年上海高职思政课现场教学三等奖</a:t>
            </a: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2010年上海电子信息职业技术学院先进教师</a:t>
            </a: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2009年上海电子信息职业技术学院首届说课大赛三等奖</a:t>
            </a:r>
          </a:p>
        </p:txBody>
      </p:sp>
      <p:grpSp>
        <p:nvGrpSpPr>
          <p:cNvPr id="91148" name="Group 33"/>
          <p:cNvGrpSpPr/>
          <p:nvPr/>
        </p:nvGrpSpPr>
        <p:grpSpPr bwMode="auto">
          <a:xfrm>
            <a:off x="3546475" y="1560513"/>
            <a:ext cx="347663" cy="1176337"/>
            <a:chOff x="5111751" y="3011488"/>
            <a:chExt cx="217487" cy="576262"/>
          </a:xfrm>
        </p:grpSpPr>
        <p:sp>
          <p:nvSpPr>
            <p:cNvPr id="45" name="Freeform 14"/>
            <p:cNvSpPr/>
            <p:nvPr/>
          </p:nvSpPr>
          <p:spPr bwMode="auto">
            <a:xfrm>
              <a:off x="5111751" y="3011488"/>
              <a:ext cx="145985"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8"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91149" name="Group 93"/>
          <p:cNvGrpSpPr/>
          <p:nvPr/>
        </p:nvGrpSpPr>
        <p:grpSpPr bwMode="auto">
          <a:xfrm>
            <a:off x="3157538" y="1371600"/>
            <a:ext cx="542925" cy="533400"/>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002948"/>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081" y="4270009"/>
              <a:ext cx="200225" cy="29559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b="1">
                <a:solidFill>
                  <a:srgbClr val="002948"/>
                </a:solidFill>
                <a:latin typeface="Arial" panose="020B0604020202020204" pitchFamily="34" charset="0"/>
                <a:ea typeface="+mn-ea"/>
                <a:cs typeface="Arial" panose="020B0604020202020204" pitchFamily="34" charset="0"/>
              </a:endParaRPr>
            </a:p>
          </p:txBody>
        </p:sp>
      </p:grpSp>
      <p:grpSp>
        <p:nvGrpSpPr>
          <p:cNvPr id="82" name="组合 81"/>
          <p:cNvGrpSpPr/>
          <p:nvPr/>
        </p:nvGrpSpPr>
        <p:grpSpPr>
          <a:xfrm>
            <a:off x="3085283" y="5109845"/>
            <a:ext cx="535305" cy="533400"/>
            <a:chOff x="9630" y="7301"/>
            <a:chExt cx="678" cy="840"/>
          </a:xfrm>
          <a:solidFill>
            <a:srgbClr val="0070C0"/>
          </a:solidFill>
        </p:grpSpPr>
        <p:sp>
          <p:nvSpPr>
            <p:cNvPr id="65" name="Oval 91"/>
            <p:cNvSpPr>
              <a:spLocks noChangeAspect="1"/>
            </p:cNvSpPr>
            <p:nvPr/>
          </p:nvSpPr>
          <p:spPr>
            <a:xfrm>
              <a:off x="9630" y="7301"/>
              <a:ext cx="678" cy="8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b="1" dirty="0">
                <a:solidFill>
                  <a:srgbClr val="002948"/>
                </a:solidFill>
                <a:cs typeface="Arial" panose="020B0604020202020204" pitchFamily="34" charset="0"/>
              </a:endParaRPr>
            </a:p>
          </p:txBody>
        </p:sp>
        <p:sp>
          <p:nvSpPr>
            <p:cNvPr id="66" name="Freeform 36"/>
            <p:cNvSpPr>
              <a:spLocks noEditPoints="1"/>
            </p:cNvSpPr>
            <p:nvPr/>
          </p:nvSpPr>
          <p:spPr bwMode="auto">
            <a:xfrm>
              <a:off x="9827" y="7525"/>
              <a:ext cx="284" cy="39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b="1">
                <a:solidFill>
                  <a:srgbClr val="002948"/>
                </a:solidFill>
                <a:latin typeface="Arial" panose="020B0604020202020204" pitchFamily="34" charset="0"/>
                <a:ea typeface="+mn-ea"/>
                <a:cs typeface="Arial" panose="020B0604020202020204" pitchFamily="34" charset="0"/>
              </a:endParaRPr>
            </a:p>
          </p:txBody>
        </p:sp>
      </p:grpSp>
      <p:sp>
        <p:nvSpPr>
          <p:cNvPr id="91151" name="矩形 71"/>
          <p:cNvSpPr>
            <a:spLocks noChangeArrowheads="1"/>
          </p:cNvSpPr>
          <p:nvPr/>
        </p:nvSpPr>
        <p:spPr bwMode="auto">
          <a:xfrm>
            <a:off x="3692525" y="1350963"/>
            <a:ext cx="1185863" cy="4230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项目</a:t>
            </a:r>
          </a:p>
        </p:txBody>
      </p:sp>
      <p:sp>
        <p:nvSpPr>
          <p:cNvPr id="77" name="矩形 76"/>
          <p:cNvSpPr/>
          <p:nvPr/>
        </p:nvSpPr>
        <p:spPr>
          <a:xfrm>
            <a:off x="4249738" y="1371600"/>
            <a:ext cx="7942262" cy="4031873"/>
          </a:xfrm>
          <a:prstGeom prst="rect">
            <a:avLst/>
          </a:prstGeom>
        </p:spPr>
        <p:txBody>
          <a:bodyPr wrap="square">
            <a:spAutoFit/>
          </a:bodyPr>
          <a:lstStyle/>
          <a:p>
            <a:pPr fontAlgn="auto">
              <a:spcBef>
                <a:spcPts val="0"/>
              </a:spcBef>
              <a:spcAft>
                <a:spcPts val="0"/>
              </a:spcAft>
              <a:defRPr/>
            </a:pPr>
            <a:r>
              <a:rPr lang="zh-CN" altLang="en-US" sz="1600" b="1" dirty="0">
                <a:latin typeface="微软雅黑" pitchFamily="34" charset="-122"/>
                <a:ea typeface="微软雅黑" pitchFamily="34" charset="-122"/>
              </a:rPr>
              <a:t>1.2018年度教育部示范优秀教学科研团队建设项目重点选题“高职高专毛泽东思想和中国特色社会主义理论体系概论课专题教学指南研究”主持人</a:t>
            </a:r>
          </a:p>
          <a:p>
            <a:pPr fontAlgn="auto">
              <a:spcBef>
                <a:spcPts val="0"/>
              </a:spcBef>
              <a:spcAft>
                <a:spcPts val="0"/>
              </a:spcAft>
              <a:defRPr/>
            </a:pPr>
            <a:r>
              <a:rPr lang="zh-CN" altLang="en-US" sz="1600" b="1" dirty="0">
                <a:latin typeface="微软雅黑" pitchFamily="34" charset="-122"/>
                <a:ea typeface="微软雅黑" pitchFamily="34" charset="-122"/>
              </a:rPr>
              <a:t>2.2018年上海高校思想政治理论课教学改革试点项目“高职思政课专题教学与主题实践教学一体化改革探索”主要参与人</a:t>
            </a:r>
          </a:p>
          <a:p>
            <a:pPr fontAlgn="auto">
              <a:spcBef>
                <a:spcPts val="0"/>
              </a:spcBef>
              <a:spcAft>
                <a:spcPts val="0"/>
              </a:spcAft>
              <a:defRPr/>
            </a:pPr>
            <a:r>
              <a:rPr lang="zh-CN" altLang="en-US" sz="1600" b="1" dirty="0">
                <a:latin typeface="微软雅黑" pitchFamily="34" charset="-122"/>
                <a:ea typeface="微软雅黑" pitchFamily="34" charset="-122"/>
              </a:rPr>
              <a:t>3.2018年上海高职高专思政课专项课题“高职高专概论课专题教学资源库建设研究”主持人</a:t>
            </a:r>
          </a:p>
          <a:p>
            <a:pPr fontAlgn="auto">
              <a:spcBef>
                <a:spcPts val="0"/>
              </a:spcBef>
              <a:spcAft>
                <a:spcPts val="0"/>
              </a:spcAft>
              <a:defRPr/>
            </a:pPr>
            <a:r>
              <a:rPr lang="zh-CN" altLang="en-US" sz="1600" b="1" dirty="0">
                <a:latin typeface="微软雅黑" pitchFamily="34" charset="-122"/>
                <a:ea typeface="微软雅黑" pitchFamily="34" charset="-122"/>
              </a:rPr>
              <a:t>4.2018年校级课题“高职院校课程思政协同育人机制研究”主持人</a:t>
            </a:r>
          </a:p>
          <a:p>
            <a:pPr fontAlgn="auto">
              <a:spcBef>
                <a:spcPts val="0"/>
              </a:spcBef>
              <a:spcAft>
                <a:spcPts val="0"/>
              </a:spcAft>
              <a:defRPr/>
            </a:pPr>
            <a:r>
              <a:rPr lang="zh-CN" altLang="en-US" sz="1600" b="1" dirty="0">
                <a:latin typeface="微软雅黑" pitchFamily="34" charset="-122"/>
                <a:ea typeface="微软雅黑" pitchFamily="34" charset="-122"/>
              </a:rPr>
              <a:t>5.2017年上海高职高专思政课专项课题“上海高职高专思政教师现状及发展研究”主持人</a:t>
            </a:r>
          </a:p>
          <a:p>
            <a:pPr fontAlgn="auto">
              <a:spcBef>
                <a:spcPts val="0"/>
              </a:spcBef>
              <a:spcAft>
                <a:spcPts val="0"/>
              </a:spcAft>
              <a:defRPr/>
            </a:pPr>
            <a:r>
              <a:rPr lang="zh-CN" altLang="en-US" sz="1600" b="1" dirty="0">
                <a:latin typeface="微软雅黑" pitchFamily="34" charset="-122"/>
                <a:ea typeface="微软雅黑" pitchFamily="34" charset="-122"/>
              </a:rPr>
              <a:t>6.2016年上海市教委德育实践课题“思政课教学与考核双向建构研究”主持人</a:t>
            </a:r>
          </a:p>
          <a:p>
            <a:pPr fontAlgn="auto">
              <a:spcBef>
                <a:spcPts val="0"/>
              </a:spcBef>
              <a:spcAft>
                <a:spcPts val="0"/>
              </a:spcAft>
              <a:defRPr/>
            </a:pPr>
            <a:r>
              <a:rPr lang="zh-CN" altLang="en-US" sz="1600" b="1" dirty="0">
                <a:latin typeface="微软雅黑" pitchFamily="34" charset="-122"/>
                <a:ea typeface="微软雅黑" pitchFamily="34" charset="-122"/>
              </a:rPr>
              <a:t>7.2015年校级课题“中高职贯通教师培训机制研究”主持人</a:t>
            </a:r>
          </a:p>
          <a:p>
            <a:pPr fontAlgn="auto">
              <a:spcBef>
                <a:spcPts val="0"/>
              </a:spcBef>
              <a:spcAft>
                <a:spcPts val="0"/>
              </a:spcAft>
              <a:defRPr/>
            </a:pPr>
            <a:r>
              <a:rPr lang="zh-CN" altLang="en-US" sz="1600" b="1" dirty="0">
                <a:latin typeface="微软雅黑" pitchFamily="34" charset="-122"/>
                <a:ea typeface="微软雅黑" pitchFamily="34" charset="-122"/>
              </a:rPr>
              <a:t>8.2014年上海市教委委托课题“中高职贯通德育课程一体化框架建构研究”主持人</a:t>
            </a:r>
          </a:p>
          <a:p>
            <a:pPr fontAlgn="auto">
              <a:spcBef>
                <a:spcPts val="0"/>
              </a:spcBef>
              <a:spcAft>
                <a:spcPts val="0"/>
              </a:spcAft>
              <a:defRPr/>
            </a:pPr>
            <a:r>
              <a:rPr lang="zh-CN" altLang="en-US" sz="1600" b="1" dirty="0">
                <a:latin typeface="微软雅黑" pitchFamily="34" charset="-122"/>
                <a:ea typeface="微软雅黑" pitchFamily="34" charset="-122"/>
              </a:rPr>
              <a:t>9.2014年上海市高职高专教学研究会课题“中高职贯通学生德育工作特殊性研究”主持人</a:t>
            </a:r>
          </a:p>
          <a:p>
            <a:pPr fontAlgn="auto">
              <a:spcBef>
                <a:spcPts val="0"/>
              </a:spcBef>
              <a:spcAft>
                <a:spcPts val="0"/>
              </a:spcAft>
              <a:defRPr/>
            </a:pPr>
            <a:endParaRPr lang="zh-CN" altLang="en-US" sz="1600" b="1" dirty="0">
              <a:latin typeface="微软雅黑" pitchFamily="34" charset="-122"/>
              <a:ea typeface="微软雅黑" pitchFamily="34" charset="-122"/>
            </a:endParaRPr>
          </a:p>
          <a:p>
            <a:pPr fontAlgn="auto">
              <a:spcBef>
                <a:spcPts val="0"/>
              </a:spcBef>
              <a:spcAft>
                <a:spcPts val="0"/>
              </a:spcAft>
              <a:defRPr/>
            </a:pPr>
            <a:endParaRPr lang="zh-CN" altLang="en-US" sz="1600" b="1" dirty="0">
              <a:latin typeface="微软雅黑" pitchFamily="34" charset="-122"/>
              <a:ea typeface="微软雅黑" pitchFamily="34" charset="-122"/>
            </a:endParaRPr>
          </a:p>
        </p:txBody>
      </p:sp>
      <p:sp>
        <p:nvSpPr>
          <p:cNvPr id="91153" name="TextBox 23"/>
          <p:cNvSpPr txBox="1">
            <a:spLocks noChangeArrowheads="1"/>
          </p:cNvSpPr>
          <p:nvPr/>
        </p:nvSpPr>
        <p:spPr bwMode="auto">
          <a:xfrm>
            <a:off x="-204788" y="2212975"/>
            <a:ext cx="3373438" cy="523875"/>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91154" name="TextBox 23"/>
          <p:cNvSpPr txBox="1">
            <a:spLocks noChangeArrowheads="1"/>
          </p:cNvSpPr>
          <p:nvPr/>
        </p:nvSpPr>
        <p:spPr bwMode="auto">
          <a:xfrm>
            <a:off x="3168650" y="906463"/>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91155" name="矩形 82"/>
          <p:cNvSpPr>
            <a:spLocks noChangeArrowheads="1"/>
          </p:cNvSpPr>
          <p:nvPr/>
        </p:nvSpPr>
        <p:spPr bwMode="auto">
          <a:xfrm>
            <a:off x="3627891" y="5146675"/>
            <a:ext cx="1184275" cy="423065"/>
          </a:xfrm>
          <a:prstGeom prst="rect">
            <a:avLst/>
          </a:prstGeom>
          <a:noFill/>
          <a:ln w="9525">
            <a:noFill/>
            <a:miter lim="800000"/>
          </a:ln>
        </p:spPr>
        <p:txBody>
          <a:bodyPr>
            <a:spAutoFit/>
          </a:bodyPr>
          <a:lstStyle/>
          <a:p>
            <a:pPr>
              <a:lnSpc>
                <a:spcPct val="120000"/>
              </a:lnSpc>
            </a:pPr>
            <a:r>
              <a:rPr lang="zh-CN" altLang="en-US" sz="2000" b="1" dirty="0">
                <a:solidFill>
                  <a:srgbClr val="002948"/>
                </a:solidFill>
                <a:latin typeface="方正韵动中黑简体"/>
                <a:ea typeface="方正韵动中黑简体"/>
                <a:cs typeface="方正韵动中黑简体"/>
              </a:rPr>
              <a:t>成果</a:t>
            </a:r>
          </a:p>
        </p:txBody>
      </p:sp>
      <p:sp>
        <p:nvSpPr>
          <p:cNvPr id="84" name="矩形 83"/>
          <p:cNvSpPr/>
          <p:nvPr/>
        </p:nvSpPr>
        <p:spPr>
          <a:xfrm>
            <a:off x="4368120" y="4984062"/>
            <a:ext cx="7490051" cy="1815882"/>
          </a:xfrm>
          <a:prstGeom prst="rect">
            <a:avLst/>
          </a:prstGeom>
        </p:spPr>
        <p:txBody>
          <a:bodyPr wrap="square">
            <a:spAutoFit/>
          </a:bodyPr>
          <a:lstStyle/>
          <a:p>
            <a:r>
              <a:rPr lang="zh-CN" altLang="en-US" sz="1600" b="1" dirty="0">
                <a:latin typeface="微软雅黑" pitchFamily="34" charset="-122"/>
                <a:ea typeface="微软雅黑" pitchFamily="34" charset="-122"/>
                <a:cs typeface="方正兰亭准黑_GBK"/>
              </a:rPr>
              <a:t>1.2016年4,积极心理学视域下高职思政课教学改革的路径研究,职教论坛,2016年第14期</a:t>
            </a:r>
          </a:p>
          <a:p>
            <a:r>
              <a:rPr lang="zh-CN" altLang="en-US" sz="1600" b="1" dirty="0">
                <a:latin typeface="微软雅黑" pitchFamily="34" charset="-122"/>
                <a:ea typeface="微软雅黑" pitchFamily="34" charset="-122"/>
                <a:cs typeface="方正兰亭准黑_GBK"/>
              </a:rPr>
              <a:t>2.2016年4月,中高职贯通学生德育工作特殊性研究,职业技术教育,2016年第11期</a:t>
            </a:r>
          </a:p>
          <a:p>
            <a:r>
              <a:rPr lang="zh-CN" altLang="en-US" sz="1600" b="1" dirty="0">
                <a:latin typeface="微软雅黑" pitchFamily="34" charset="-122"/>
                <a:ea typeface="微软雅黑" pitchFamily="34" charset="-122"/>
                <a:cs typeface="方正兰亭准黑_GBK"/>
              </a:rPr>
              <a:t>4.2015年6月,马克思主义中国化辩证统一的四个维度,人民论坛,2015年第17期</a:t>
            </a:r>
          </a:p>
          <a:p>
            <a:r>
              <a:rPr lang="zh-CN" altLang="en-US" sz="1600" b="1" dirty="0">
                <a:latin typeface="微软雅黑" pitchFamily="34" charset="-122"/>
                <a:ea typeface="微软雅黑" pitchFamily="34" charset="-122"/>
                <a:cs typeface="方正兰亭准黑_GBK"/>
              </a:rPr>
              <a:t>5.2015年5月,中高职贯通德育课程体系一体化的必要性及其途径,职教论坛,2015年第14期</a:t>
            </a:r>
          </a:p>
          <a:p>
            <a:r>
              <a:rPr lang="zh-CN" altLang="en-US" sz="1600" b="1" dirty="0">
                <a:latin typeface="微软雅黑" pitchFamily="34" charset="-122"/>
                <a:ea typeface="微软雅黑" pitchFamily="34" charset="-122"/>
                <a:cs typeface="方正兰亭准黑_GBK"/>
              </a:rPr>
              <a:t>6.2014年10月,中国特色社会主义历史进程探析,梧州学院学报,2014年第5期</a:t>
            </a:r>
          </a:p>
        </p:txBody>
      </p:sp>
    </p:spTree>
  </p:cSld>
  <p:clrMapOvr>
    <a:masterClrMapping/>
  </p:clrMapOvr>
  <p:transition spd="slow" advTm="2000">
    <p:wheel spokes="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93187"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93188"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93189"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3684588" y="5497513"/>
            <a:ext cx="5121275" cy="941387"/>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93191"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93192" name="组合 48"/>
          <p:cNvGrpSpPr/>
          <p:nvPr/>
        </p:nvGrpSpPr>
        <p:grpSpPr bwMode="auto">
          <a:xfrm>
            <a:off x="4127500" y="917575"/>
            <a:ext cx="7942295" cy="2241550"/>
            <a:chOff x="1539384" y="1601071"/>
            <a:chExt cx="9688117" cy="3103938"/>
          </a:xfrm>
        </p:grpSpPr>
        <p:sp>
          <p:nvSpPr>
            <p:cNvPr id="46" name="文本框 34"/>
            <p:cNvSpPr txBox="1"/>
            <p:nvPr/>
          </p:nvSpPr>
          <p:spPr>
            <a:xfrm>
              <a:off x="4889449" y="1994560"/>
              <a:ext cx="313705" cy="430858"/>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707"/>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9428"/>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3985"/>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26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3"/>
              <a:ext cx="0" cy="30797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597"/>
              <a:ext cx="3239687" cy="607317"/>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zh-CN" sz="2400" b="1" dirty="0">
                  <a:solidFill>
                    <a:srgbClr val="002948"/>
                  </a:solidFill>
                  <a:latin typeface="微软雅黑" panose="020B0503020204020204" pitchFamily="34" charset="-122"/>
                  <a:ea typeface="微软雅黑" panose="020B0503020204020204" pitchFamily="34" charset="-122"/>
                </a:rPr>
                <a:t>郭彦军</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179"/>
              <a:ext cx="4174994" cy="606719"/>
            </a:xfrm>
            <a:prstGeom prst="rect">
              <a:avLst/>
            </a:prstGeom>
            <a:noFill/>
          </p:spPr>
          <p:txBody>
            <a:bodyPr>
              <a:spAutoFit/>
            </a:bodyPr>
            <a:lstStyle/>
            <a:p>
              <a:pPr>
                <a:lnSpc>
                  <a:spcPts val="2700"/>
                </a:lnSpc>
              </a:pPr>
              <a:r>
                <a:rPr lang="zh-CN" altLang="en-US" sz="1600" b="1">
                  <a:solidFill>
                    <a:schemeClr val="accent1"/>
                  </a:solidFill>
                  <a:latin typeface="微软雅黑" panose="020B0503020204020204" pitchFamily="34" charset="-122"/>
                  <a:ea typeface="微软雅黑" panose="020B0503020204020204" pitchFamily="34" charset="-122"/>
                </a:rPr>
                <a:t>所在部门：</a:t>
              </a:r>
              <a:r>
                <a:rPr lang="zh-CN" altLang="zh-CN" sz="1600"/>
                <a:t>马克思主义学院</a:t>
              </a:r>
              <a:endParaRPr lang="zh-CN" altLang="en-US" sz="1600">
                <a:solidFill>
                  <a:srgbClr val="404040"/>
                </a:solidFill>
                <a:latin typeface="微软雅黑" panose="020B0503020204020204" pitchFamily="34" charset="-122"/>
                <a:ea typeface="微软雅黑" panose="020B0503020204020204" pitchFamily="34" charset="-122"/>
              </a:endParaRPr>
            </a:p>
          </p:txBody>
        </p:sp>
        <p:sp>
          <p:nvSpPr>
            <p:cNvPr id="22" name="TextBox 17"/>
            <p:cNvSpPr txBox="1"/>
            <p:nvPr/>
          </p:nvSpPr>
          <p:spPr>
            <a:xfrm>
              <a:off x="2221016" y="2335289"/>
              <a:ext cx="3239687" cy="60671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latin typeface="+mn-lt"/>
                  <a:ea typeface="+mn-ea"/>
                </a:rPr>
                <a:t>1964.5</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4"/>
            <p:cNvSpPr txBox="1"/>
            <p:nvPr/>
          </p:nvSpPr>
          <p:spPr>
            <a:xfrm>
              <a:off x="9720901" y="1970378"/>
              <a:ext cx="313705" cy="430858"/>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328"/>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049"/>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49805"/>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083"/>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18"/>
              <a:ext cx="3241623" cy="60671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3260" name="TextBox 15"/>
            <p:cNvSpPr txBox="1">
              <a:spLocks noChangeArrowheads="1"/>
            </p:cNvSpPr>
            <p:nvPr/>
          </p:nvSpPr>
          <p:spPr bwMode="auto">
            <a:xfrm>
              <a:off x="7051037" y="2951604"/>
              <a:ext cx="4176464" cy="551392"/>
            </a:xfrm>
            <a:prstGeom prst="rect">
              <a:avLst/>
            </a:prstGeom>
            <a:noFill/>
            <a:ln w="9525">
              <a:noFill/>
              <a:miter lim="800000"/>
            </a:ln>
          </p:spPr>
          <p:txBody>
            <a:bodyPr>
              <a:spAutoFit/>
            </a:bodyPr>
            <a:lstStyle/>
            <a:p>
              <a:pPr>
                <a:lnSpc>
                  <a:spcPts val="2700"/>
                </a:lnSpc>
              </a:pPr>
              <a:r>
                <a:rPr lang="zh-CN" altLang="en-US" sz="1600" b="1">
                  <a:solidFill>
                    <a:schemeClr val="accent1"/>
                  </a:solidFill>
                  <a:latin typeface="微软雅黑" panose="020B0503020204020204" pitchFamily="34" charset="-122"/>
                  <a:ea typeface="微软雅黑" panose="020B0503020204020204" pitchFamily="34" charset="-122"/>
                </a:rPr>
                <a:t>职      称：</a:t>
              </a:r>
              <a:r>
                <a:rPr lang="zh-CN" altLang="en-US" sz="1600"/>
                <a:t>副</a:t>
              </a:r>
              <a:r>
                <a:rPr lang="zh-CN" altLang="zh-CN" sz="1600"/>
                <a:t>教授</a:t>
              </a:r>
              <a:endParaRPr lang="en-US" altLang="zh-CN" sz="1600"/>
            </a:p>
          </p:txBody>
        </p:sp>
        <p:sp>
          <p:nvSpPr>
            <p:cNvPr id="45" name="TextBox 17"/>
            <p:cNvSpPr txBox="1"/>
            <p:nvPr/>
          </p:nvSpPr>
          <p:spPr>
            <a:xfrm>
              <a:off x="7050531" y="2311108"/>
              <a:ext cx="3241623" cy="606719"/>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博士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31582" y="3568104"/>
              <a:ext cx="4664917" cy="551763"/>
            </a:xfrm>
            <a:prstGeom prst="rect">
              <a:avLst/>
            </a:prstGeom>
            <a:noFill/>
          </p:spPr>
          <p:txBody>
            <a:bodyPr>
              <a:spAutoFit/>
            </a:bodyPr>
            <a:lstStyle/>
            <a:p>
              <a:pPr>
                <a:lnSpc>
                  <a:spcPts val="2700"/>
                </a:lnSpc>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zh-CN" altLang="zh-CN" sz="1600" dirty="0"/>
                <a:t>思想政治教育</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48" name="TextBox 19"/>
            <p:cNvSpPr txBox="1"/>
            <p:nvPr/>
          </p:nvSpPr>
          <p:spPr>
            <a:xfrm>
              <a:off x="6977994" y="3540066"/>
              <a:ext cx="3845797" cy="553961"/>
            </a:xfrm>
            <a:prstGeom prst="rect">
              <a:avLst/>
            </a:prstGeom>
            <a:noFill/>
          </p:spPr>
          <p:txBody>
            <a:bodyPr>
              <a:spAutoFit/>
            </a:bodyPr>
            <a:lstStyle/>
            <a:p>
              <a:pPr>
                <a:lnSpc>
                  <a:spcPts val="2700"/>
                </a:lnSpc>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t>思想政治教育</a:t>
              </a:r>
              <a:endParaRPr lang="zh-CN" altLang="en-US" sz="1600" dirty="0">
                <a:solidFill>
                  <a:srgbClr val="404040"/>
                </a:solidFill>
                <a:latin typeface="微软雅黑" panose="020B0503020204020204" pitchFamily="34" charset="-122"/>
                <a:ea typeface="微软雅黑" panose="020B0503020204020204" pitchFamily="34" charset="-122"/>
              </a:endParaRP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7338" y="6362700"/>
            <a:ext cx="107950"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4154488" y="6361113"/>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956300"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93197" name="Group 35"/>
          <p:cNvGrpSpPr/>
          <p:nvPr/>
        </p:nvGrpSpPr>
        <p:grpSpPr bwMode="auto">
          <a:xfrm>
            <a:off x="461963" y="4679950"/>
            <a:ext cx="1239837" cy="266700"/>
            <a:chOff x="769938" y="2456536"/>
            <a:chExt cx="1613466" cy="345642"/>
          </a:xfrm>
        </p:grpSpPr>
        <p:sp>
          <p:nvSpPr>
            <p:cNvPr id="116" name="Notched Right Arrow 32"/>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672" y="2534717"/>
              <a:ext cx="187997"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93198" name="Group 40"/>
          <p:cNvGrpSpPr/>
          <p:nvPr/>
        </p:nvGrpSpPr>
        <p:grpSpPr bwMode="auto">
          <a:xfrm>
            <a:off x="2168525" y="4702175"/>
            <a:ext cx="1241425" cy="266700"/>
            <a:chOff x="769938" y="2456536"/>
            <a:chExt cx="1613466" cy="345642"/>
          </a:xfrm>
        </p:grpSpPr>
        <p:sp>
          <p:nvSpPr>
            <p:cNvPr id="122" name="Notched Right Arrow 4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762" y="2534717"/>
              <a:ext cx="189820"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93199" name="TextBox 129"/>
          <p:cNvSpPr txBox="1">
            <a:spLocks noChangeArrowheads="1"/>
          </p:cNvSpPr>
          <p:nvPr/>
        </p:nvSpPr>
        <p:spPr bwMode="auto">
          <a:xfrm>
            <a:off x="-130175" y="4994275"/>
            <a:ext cx="2371725" cy="838200"/>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sym typeface="+mn-ea"/>
              </a:rPr>
              <a:t>1990-1994</a:t>
            </a:r>
          </a:p>
          <a:p>
            <a:pPr algn="ctr">
              <a:spcBef>
                <a:spcPct val="20000"/>
              </a:spcBef>
            </a:pPr>
            <a:r>
              <a:rPr lang="zh-CN" altLang="zh-CN" sz="1600" b="1">
                <a:solidFill>
                  <a:schemeClr val="accent1"/>
                </a:solidFill>
                <a:latin typeface="微软雅黑" panose="020B0503020204020204" pitchFamily="34" charset="-122"/>
                <a:ea typeface="微软雅黑" panose="020B0503020204020204" pitchFamily="34" charset="-122"/>
                <a:sym typeface="+mn-ea"/>
              </a:rPr>
              <a:t>河南教育学院</a:t>
            </a:r>
            <a:endParaRPr lang="en-US" altLang="zh-CN" sz="1600" b="1">
              <a:solidFill>
                <a:schemeClr val="accent1"/>
              </a:solidFill>
              <a:latin typeface="微软雅黑" panose="020B0503020204020204" pitchFamily="34" charset="-122"/>
              <a:ea typeface="微软雅黑" panose="020B0503020204020204" pitchFamily="34" charset="-122"/>
              <a:sym typeface="+mn-ea"/>
            </a:endParaRPr>
          </a:p>
          <a:p>
            <a:pPr algn="ctr">
              <a:spcBef>
                <a:spcPct val="20000"/>
              </a:spcBef>
            </a:pPr>
            <a:r>
              <a:rPr lang="zh-CN" altLang="zh-CN" sz="1600" b="1">
                <a:solidFill>
                  <a:schemeClr val="accent1"/>
                </a:solidFill>
                <a:latin typeface="微软雅黑" panose="020B0503020204020204" pitchFamily="34" charset="-122"/>
                <a:ea typeface="微软雅黑" panose="020B0503020204020204" pitchFamily="34" charset="-122"/>
                <a:sym typeface="+mn-ea"/>
              </a:rPr>
              <a:t>本科</a:t>
            </a:r>
            <a:endParaRPr lang="en-US" altLang="zh-CN" sz="1600" b="1">
              <a:solidFill>
                <a:schemeClr val="accent1"/>
              </a:solidFill>
              <a:latin typeface="微软雅黑" panose="020B0503020204020204" pitchFamily="34" charset="-122"/>
              <a:ea typeface="微软雅黑" panose="020B0503020204020204" pitchFamily="34" charset="-122"/>
              <a:sym typeface="+mn-ea"/>
            </a:endParaRPr>
          </a:p>
        </p:txBody>
      </p:sp>
      <p:sp>
        <p:nvSpPr>
          <p:cNvPr id="132" name="TextBox 131"/>
          <p:cNvSpPr txBox="1"/>
          <p:nvPr/>
        </p:nvSpPr>
        <p:spPr>
          <a:xfrm>
            <a:off x="1714500" y="4841875"/>
            <a:ext cx="2390775" cy="984250"/>
          </a:xfrm>
          <a:prstGeom prst="rect">
            <a:avLst/>
          </a:prstGeom>
          <a:noFill/>
        </p:spPr>
        <p:txBody>
          <a:bodyPr lIns="0" tIns="0" rIns="0" bIns="0" anchor="ctr">
            <a:spAutoFit/>
          </a:bodyPr>
          <a:lstStyle/>
          <a:p>
            <a:pPr algn="ctr" fontAlgn="auto">
              <a:spcBef>
                <a:spcPts val="0"/>
              </a:spcBef>
              <a:spcAft>
                <a:spcPts val="0"/>
              </a:spcAft>
              <a:defRPr/>
            </a:pPr>
            <a:endParaRPr lang="en-US" altLang="zh-CN" sz="1600" b="1" dirty="0">
              <a:solidFill>
                <a:schemeClr val="accent3"/>
              </a:solidFill>
              <a:latin typeface="微软雅黑" panose="020B0503020204020204" pitchFamily="34" charset="-122"/>
              <a:ea typeface="微软雅黑" panose="020B0503020204020204" pitchFamily="34" charset="-122"/>
              <a:sym typeface="+mn-ea"/>
            </a:endParaRPr>
          </a:p>
          <a:p>
            <a:pPr algn="ctr" fontAlgn="auto">
              <a:spcBef>
                <a:spcPts val="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sym typeface="+mn-ea"/>
              </a:rPr>
              <a:t>1994-1997</a:t>
            </a:r>
          </a:p>
          <a:p>
            <a:pPr algn="ctr" fontAlgn="auto">
              <a:spcBef>
                <a:spcPts val="0"/>
              </a:spcBef>
              <a:spcAft>
                <a:spcPts val="0"/>
              </a:spcAft>
              <a:defRPr/>
            </a:pPr>
            <a:r>
              <a:rPr lang="zh-CN" altLang="zh-CN" sz="1600" b="1" dirty="0">
                <a:solidFill>
                  <a:schemeClr val="accent3"/>
                </a:solidFill>
                <a:latin typeface="微软雅黑" panose="020B0503020204020204" pitchFamily="34" charset="-122"/>
                <a:ea typeface="微软雅黑" panose="020B0503020204020204" pitchFamily="34" charset="-122"/>
                <a:sym typeface="+mn-ea"/>
              </a:rPr>
              <a:t>上海交通大学</a:t>
            </a:r>
            <a:endParaRPr lang="en-US" altLang="zh-CN" sz="1600" b="1" dirty="0">
              <a:solidFill>
                <a:schemeClr val="accent3"/>
              </a:solidFill>
              <a:latin typeface="微软雅黑" panose="020B0503020204020204" pitchFamily="34" charset="-122"/>
              <a:ea typeface="微软雅黑" panose="020B0503020204020204" pitchFamily="34" charset="-122"/>
              <a:sym typeface="+mn-ea"/>
            </a:endParaRPr>
          </a:p>
          <a:p>
            <a:pPr algn="ctr" fontAlgn="auto">
              <a:spcBef>
                <a:spcPts val="0"/>
              </a:spcBef>
              <a:spcAft>
                <a:spcPts val="0"/>
              </a:spcAft>
              <a:defRPr/>
            </a:pPr>
            <a:r>
              <a:rPr lang="zh-CN" altLang="zh-CN" sz="1600" b="1" dirty="0">
                <a:solidFill>
                  <a:schemeClr val="accent3"/>
                </a:solidFill>
                <a:latin typeface="微软雅黑" panose="020B0503020204020204" pitchFamily="34" charset="-122"/>
                <a:ea typeface="微软雅黑" panose="020B0503020204020204" pitchFamily="34" charset="-122"/>
                <a:sym typeface="+mn-ea"/>
              </a:rPr>
              <a:t>硕士</a:t>
            </a:r>
          </a:p>
        </p:txBody>
      </p:sp>
      <p:cxnSp>
        <p:nvCxnSpPr>
          <p:cNvPr id="135" name="Straight Connector 74"/>
          <p:cNvCxnSpPr>
            <a:stCxn id="141" idx="7"/>
          </p:cNvCxnSpPr>
          <p:nvPr/>
        </p:nvCxnSpPr>
        <p:spPr>
          <a:xfrm flipH="1">
            <a:off x="1057275" y="4310063"/>
            <a:ext cx="9525" cy="50641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2767013" y="4318000"/>
            <a:ext cx="7937" cy="50800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93203" name="Group 68"/>
          <p:cNvGrpSpPr/>
          <p:nvPr/>
        </p:nvGrpSpPr>
        <p:grpSpPr bwMode="auto">
          <a:xfrm>
            <a:off x="850900" y="3789363"/>
            <a:ext cx="428625" cy="431800"/>
            <a:chOff x="1295010" y="1424373"/>
            <a:chExt cx="558911" cy="558911"/>
          </a:xfrm>
        </p:grpSpPr>
        <p:sp>
          <p:nvSpPr>
            <p:cNvPr id="141" name="Teardrop 64"/>
            <p:cNvSpPr/>
            <p:nvPr/>
          </p:nvSpPr>
          <p:spPr>
            <a:xfrm rot="8100000">
              <a:off x="1295010" y="1424373"/>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283" y="1576430"/>
              <a:ext cx="306366" cy="2465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93204" name="Group 75"/>
          <p:cNvGrpSpPr/>
          <p:nvPr/>
        </p:nvGrpSpPr>
        <p:grpSpPr bwMode="auto">
          <a:xfrm>
            <a:off x="2559050" y="3798888"/>
            <a:ext cx="430213" cy="430212"/>
            <a:chOff x="4279638" y="1408107"/>
            <a:chExt cx="558911" cy="558912"/>
          </a:xfrm>
        </p:grpSpPr>
        <p:sp>
          <p:nvSpPr>
            <p:cNvPr id="144" name="Teardrop 87"/>
            <p:cNvSpPr/>
            <p:nvPr/>
          </p:nvSpPr>
          <p:spPr>
            <a:xfrm rot="8100000">
              <a:off x="4279638" y="1408107"/>
              <a:ext cx="558911" cy="5589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319" y="1597849"/>
              <a:ext cx="266049" cy="200053"/>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538" y="3956050"/>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93206"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grpSp>
        <p:nvGrpSpPr>
          <p:cNvPr id="93207" name="组合 2"/>
          <p:cNvGrpSpPr/>
          <p:nvPr/>
        </p:nvGrpSpPr>
        <p:grpSpPr bwMode="auto">
          <a:xfrm>
            <a:off x="3749675" y="4157663"/>
            <a:ext cx="1798638" cy="1716087"/>
            <a:chOff x="5905" y="6548"/>
            <a:chExt cx="2832" cy="2702"/>
          </a:xfrm>
        </p:grpSpPr>
        <p:grpSp>
          <p:nvGrpSpPr>
            <p:cNvPr id="93224" name="Group 36"/>
            <p:cNvGrpSpPr/>
            <p:nvPr/>
          </p:nvGrpSpPr>
          <p:grpSpPr bwMode="auto">
            <a:xfrm>
              <a:off x="6400" y="7433"/>
              <a:ext cx="1954" cy="420"/>
              <a:chOff x="769938" y="2456536"/>
              <a:chExt cx="1613466" cy="345642"/>
            </a:xfrm>
          </p:grpSpPr>
          <p:sp>
            <p:nvSpPr>
              <p:cNvPr id="119" name="Notched Right Arrow 37"/>
              <p:cNvSpPr/>
              <p:nvPr/>
            </p:nvSpPr>
            <p:spPr>
              <a:xfrm>
                <a:off x="769865" y="2456401"/>
                <a:ext cx="1614007" cy="345579"/>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1928" y="2534568"/>
                <a:ext cx="189883" cy="18924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93225" name="Group 72"/>
            <p:cNvGrpSpPr/>
            <p:nvPr/>
          </p:nvGrpSpPr>
          <p:grpSpPr bwMode="auto">
            <a:xfrm>
              <a:off x="7014" y="8571"/>
              <a:ext cx="677" cy="679"/>
              <a:chOff x="2786729" y="3449350"/>
              <a:chExt cx="558911" cy="558911"/>
            </a:xfrm>
          </p:grpSpPr>
          <p:sp>
            <p:nvSpPr>
              <p:cNvPr id="153" name="Teardrop 97"/>
              <p:cNvSpPr/>
              <p:nvPr/>
            </p:nvSpPr>
            <p:spPr>
              <a:xfrm rot="18900000">
                <a:off x="2787392" y="3448631"/>
                <a:ext cx="559226" cy="55963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6922" y="3615286"/>
                <a:ext cx="222865" cy="220148"/>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93226" name="组合 174"/>
            <p:cNvGrpSpPr/>
            <p:nvPr/>
          </p:nvGrpSpPr>
          <p:grpSpPr bwMode="auto">
            <a:xfrm>
              <a:off x="5905" y="6548"/>
              <a:ext cx="2832" cy="1055"/>
              <a:chOff x="-832856" y="3499610"/>
              <a:chExt cx="2817140" cy="1596926"/>
            </a:xfrm>
          </p:grpSpPr>
          <p:sp>
            <p:nvSpPr>
              <p:cNvPr id="93228" name="TextBox 105"/>
              <p:cNvSpPr txBox="1">
                <a:spLocks noChangeArrowheads="1"/>
              </p:cNvSpPr>
              <p:nvPr/>
            </p:nvSpPr>
            <p:spPr bwMode="auto">
              <a:xfrm>
                <a:off x="-832856" y="3499610"/>
                <a:ext cx="2817140" cy="1173575"/>
              </a:xfrm>
              <a:prstGeom prst="rect">
                <a:avLst/>
              </a:prstGeom>
              <a:noFill/>
              <a:ln w="9525">
                <a:noFill/>
                <a:miter lim="800000"/>
              </a:ln>
            </p:spPr>
            <p:txBody>
              <a:bodyPr lIns="0" tIns="0" rIns="0" bIns="0">
                <a:spAutoFit/>
              </a:bodyPr>
              <a:lstStyle/>
              <a:p>
                <a:pPr algn="ctr"/>
                <a:r>
                  <a:rPr lang="en-US" altLang="zh-CN" sz="1600" b="1">
                    <a:solidFill>
                      <a:schemeClr val="accent2"/>
                    </a:solidFill>
                    <a:latin typeface="微软雅黑" panose="020B0503020204020204" pitchFamily="34" charset="-122"/>
                    <a:ea typeface="微软雅黑" panose="020B0503020204020204" pitchFamily="34" charset="-122"/>
                  </a:rPr>
                  <a:t>2010—2013</a:t>
                </a:r>
              </a:p>
              <a:p>
                <a:pPr algn="ctr"/>
                <a:r>
                  <a:rPr lang="zh-CN" altLang="zh-CN" sz="1600" b="1">
                    <a:solidFill>
                      <a:schemeClr val="accent2"/>
                    </a:solidFill>
                    <a:latin typeface="微软雅黑" panose="020B0503020204020204" pitchFamily="34" charset="-122"/>
                    <a:ea typeface="微软雅黑" panose="020B0503020204020204" pitchFamily="34" charset="-122"/>
                  </a:rPr>
                  <a:t>中央党校博士</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2" name="矩形 1"/>
              <p:cNvSpPr/>
              <p:nvPr/>
            </p:nvSpPr>
            <p:spPr>
              <a:xfrm>
                <a:off x="1454671" y="4759509"/>
                <a:ext cx="186484" cy="336731"/>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5" y="7685"/>
              <a:ext cx="12" cy="777"/>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9" name="Oval 63"/>
          <p:cNvSpPr>
            <a:spLocks noChangeAspect="1"/>
          </p:cNvSpPr>
          <p:nvPr/>
        </p:nvSpPr>
        <p:spPr>
          <a:xfrm>
            <a:off x="6753225" y="4740275"/>
            <a:ext cx="146050"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80" name="矩形 79"/>
          <p:cNvSpPr/>
          <p:nvPr/>
        </p:nvSpPr>
        <p:spPr>
          <a:xfrm>
            <a:off x="6489700"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93210" name="TextBox 23"/>
          <p:cNvSpPr txBox="1">
            <a:spLocks noChangeArrowheads="1"/>
          </p:cNvSpPr>
          <p:nvPr/>
        </p:nvSpPr>
        <p:spPr bwMode="auto">
          <a:xfrm>
            <a:off x="5603875" y="3506788"/>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93211" name="Group 52"/>
          <p:cNvGrpSpPr/>
          <p:nvPr/>
        </p:nvGrpSpPr>
        <p:grpSpPr bwMode="auto">
          <a:xfrm>
            <a:off x="6072188" y="4252913"/>
            <a:ext cx="5486400" cy="2252662"/>
            <a:chOff x="2244725" y="1243013"/>
            <a:chExt cx="5264150" cy="4351338"/>
          </a:xfrm>
        </p:grpSpPr>
        <p:sp>
          <p:nvSpPr>
            <p:cNvPr id="83" name="Freeform 5"/>
            <p:cNvSpPr/>
            <p:nvPr/>
          </p:nvSpPr>
          <p:spPr bwMode="auto">
            <a:xfrm>
              <a:off x="5897338" y="1604858"/>
              <a:ext cx="944379" cy="2293729"/>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4" name="Freeform 6"/>
            <p:cNvSpPr/>
            <p:nvPr/>
          </p:nvSpPr>
          <p:spPr bwMode="auto">
            <a:xfrm>
              <a:off x="2409230" y="3386483"/>
              <a:ext cx="2593995" cy="2207868"/>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5" name="Freeform 7"/>
            <p:cNvSpPr/>
            <p:nvPr/>
          </p:nvSpPr>
          <p:spPr bwMode="auto">
            <a:xfrm>
              <a:off x="2244725" y="1276743"/>
              <a:ext cx="5241302" cy="4228681"/>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6" name="Freeform 8"/>
            <p:cNvSpPr/>
            <p:nvPr/>
          </p:nvSpPr>
          <p:spPr bwMode="auto">
            <a:xfrm>
              <a:off x="7026023" y="1276743"/>
              <a:ext cx="482852" cy="61943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7" name="Freeform 9"/>
            <p:cNvSpPr/>
            <p:nvPr/>
          </p:nvSpPr>
          <p:spPr bwMode="auto">
            <a:xfrm>
              <a:off x="6838671" y="1604858"/>
              <a:ext cx="213247" cy="291315"/>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88" name="Freeform 10"/>
            <p:cNvSpPr/>
            <p:nvPr/>
          </p:nvSpPr>
          <p:spPr bwMode="auto">
            <a:xfrm>
              <a:off x="6415223" y="1243013"/>
              <a:ext cx="199538" cy="193187"/>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93212" name="Freeform 77"/>
          <p:cNvSpPr>
            <a:spLocks noEditPoints="1"/>
          </p:cNvSpPr>
          <p:nvPr/>
        </p:nvSpPr>
        <p:spPr bwMode="auto">
          <a:xfrm>
            <a:off x="6699250" y="4833938"/>
            <a:ext cx="409575" cy="355600"/>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93213" name="Freeform 79"/>
          <p:cNvSpPr>
            <a:spLocks noEditPoints="1"/>
          </p:cNvSpPr>
          <p:nvPr/>
        </p:nvSpPr>
        <p:spPr bwMode="auto">
          <a:xfrm>
            <a:off x="9155113" y="3732213"/>
            <a:ext cx="357187" cy="404812"/>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92" name="矩形 91"/>
          <p:cNvSpPr/>
          <p:nvPr/>
        </p:nvSpPr>
        <p:spPr>
          <a:xfrm>
            <a:off x="5645150" y="5265738"/>
            <a:ext cx="2476500" cy="523875"/>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1997-1999</a:t>
            </a: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商丘市委宣传部</a:t>
            </a:r>
            <a:endParaRPr lang="zh-CN" altLang="en-US" sz="1400" b="1" dirty="0">
              <a:solidFill>
                <a:schemeClr val="tx1">
                  <a:lumMod val="60000"/>
                  <a:lumOff val="40000"/>
                </a:schemeClr>
              </a:solidFill>
              <a:latin typeface="+mn-ea"/>
              <a:ea typeface="+mn-ea"/>
              <a:cs typeface="+mn-ea"/>
              <a:sym typeface="+mn-ea"/>
            </a:endParaRPr>
          </a:p>
        </p:txBody>
      </p:sp>
      <p:sp>
        <p:nvSpPr>
          <p:cNvPr id="93" name="矩形 92"/>
          <p:cNvSpPr/>
          <p:nvPr/>
        </p:nvSpPr>
        <p:spPr>
          <a:xfrm>
            <a:off x="7723188" y="4125913"/>
            <a:ext cx="3084512" cy="739775"/>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2007--  </a:t>
            </a:r>
            <a:r>
              <a:rPr lang="zh-CN" altLang="en-US" sz="1400" b="1" dirty="0">
                <a:solidFill>
                  <a:schemeClr val="tx1">
                    <a:lumMod val="60000"/>
                    <a:lumOff val="40000"/>
                  </a:schemeClr>
                </a:solidFill>
                <a:latin typeface="+mn-ea"/>
                <a:ea typeface="+mn-ea"/>
                <a:cs typeface="+mn-ea"/>
                <a:sym typeface="+mn-ea"/>
              </a:rPr>
              <a:t>至今</a:t>
            </a:r>
            <a:r>
              <a:rPr lang="en-US" altLang="zh-CN" sz="1400" b="1" dirty="0">
                <a:solidFill>
                  <a:schemeClr val="tx1">
                    <a:lumMod val="60000"/>
                    <a:lumOff val="40000"/>
                  </a:schemeClr>
                </a:solidFill>
                <a:latin typeface="+mn-ea"/>
                <a:ea typeface="+mn-ea"/>
                <a:cs typeface="+mn-ea"/>
                <a:sym typeface="+mn-ea"/>
              </a:rPr>
              <a:t>  </a:t>
            </a: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上海电子信息职业技术学院</a:t>
            </a:r>
          </a:p>
          <a:p>
            <a:pPr algn="ctr" fontAlgn="auto">
              <a:spcBef>
                <a:spcPts val="0"/>
              </a:spcBef>
              <a:spcAft>
                <a:spcPts val="0"/>
              </a:spcAft>
              <a:defRPr/>
            </a:pPr>
            <a:endParaRPr lang="zh-CN" altLang="en-US" sz="1400" b="1" dirty="0">
              <a:solidFill>
                <a:schemeClr val="tx1">
                  <a:lumMod val="60000"/>
                  <a:lumOff val="40000"/>
                </a:schemeClr>
              </a:solidFill>
              <a:latin typeface="+mn-ea"/>
              <a:ea typeface="+mn-ea"/>
              <a:cs typeface="+mn-ea"/>
            </a:endParaRPr>
          </a:p>
        </p:txBody>
      </p:sp>
      <p:sp>
        <p:nvSpPr>
          <p:cNvPr id="96" name="Shape 62"/>
          <p:cNvSpPr/>
          <p:nvPr/>
        </p:nvSpPr>
        <p:spPr bwMode="auto">
          <a:xfrm>
            <a:off x="8597900" y="5773738"/>
            <a:ext cx="214313" cy="268287"/>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98" name="矩形 97"/>
          <p:cNvSpPr/>
          <p:nvPr/>
        </p:nvSpPr>
        <p:spPr>
          <a:xfrm>
            <a:off x="8156575" y="6057900"/>
            <a:ext cx="1260475" cy="523875"/>
          </a:xfrm>
          <a:prstGeom prst="rect">
            <a:avLst/>
          </a:prstGeom>
        </p:spPr>
        <p:txBody>
          <a:bodyPr wrap="none">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1999—2007</a:t>
            </a: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上海交通大学</a:t>
            </a:r>
            <a:endParaRPr lang="zh-CN" altLang="en-US" sz="1400" b="1" dirty="0">
              <a:solidFill>
                <a:schemeClr val="tx1">
                  <a:lumMod val="60000"/>
                  <a:lumOff val="40000"/>
                </a:schemeClr>
              </a:solidFill>
              <a:latin typeface="+mn-ea"/>
              <a:ea typeface="+mn-ea"/>
              <a:cs typeface="+mn-ea"/>
              <a:sym typeface="+mn-ea"/>
            </a:endParaRPr>
          </a:p>
        </p:txBody>
      </p:sp>
    </p:spTree>
  </p:cSld>
  <p:clrMapOvr>
    <a:masterClrMapping/>
  </p:clrMapOvr>
  <p:transition spd="slow" advTm="2000">
    <p:wheel spokes="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9523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95236"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9523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15" name="Freeform 50"/>
          <p:cNvSpPr/>
          <p:nvPr/>
        </p:nvSpPr>
        <p:spPr>
          <a:xfrm rot="16200000">
            <a:off x="133350" y="2689225"/>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49213" y="2954338"/>
            <a:ext cx="1314451"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133350" y="2635250"/>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1" name="Freeform 152"/>
          <p:cNvSpPr>
            <a:spLocks noEditPoints="1"/>
          </p:cNvSpPr>
          <p:nvPr/>
        </p:nvSpPr>
        <p:spPr bwMode="auto">
          <a:xfrm>
            <a:off x="1639888" y="2736850"/>
            <a:ext cx="295275"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492125" y="2735263"/>
            <a:ext cx="296863" cy="352425"/>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nvGrpSpPr>
          <p:cNvPr id="95243" name="Group 33"/>
          <p:cNvGrpSpPr/>
          <p:nvPr/>
        </p:nvGrpSpPr>
        <p:grpSpPr bwMode="auto">
          <a:xfrm>
            <a:off x="3659188" y="3157538"/>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76" name="矩形 75"/>
          <p:cNvSpPr/>
          <p:nvPr/>
        </p:nvSpPr>
        <p:spPr>
          <a:xfrm>
            <a:off x="3232150" y="1428750"/>
            <a:ext cx="8713107" cy="4680897"/>
          </a:xfrm>
          <a:prstGeom prst="rect">
            <a:avLst/>
          </a:prstGeom>
        </p:spPr>
        <p:txBody>
          <a:bodyPr wrap="square">
            <a:spAutoFit/>
          </a:bodyPr>
          <a:lstStyle/>
          <a:p>
            <a:pPr marL="342900" indent="-342900">
              <a:lnSpc>
                <a:spcPct val="125000"/>
              </a:lnSpc>
              <a:buFont typeface="+mj-lt"/>
              <a:buAutoNum type="arabicPeriod"/>
            </a:pPr>
            <a:r>
              <a:rPr lang="zh-CN" altLang="zh-CN" sz="1600" b="1" dirty="0">
                <a:latin typeface="微软雅黑" pitchFamily="34" charset="-122"/>
                <a:ea typeface="微软雅黑" pitchFamily="34" charset="-122"/>
              </a:rPr>
              <a:t>主持“概论课专题教学的理论和实践研究”，校重点课题，</a:t>
            </a:r>
            <a:r>
              <a:rPr lang="en-US" altLang="zh-CN" sz="1600" b="1" dirty="0">
                <a:latin typeface="微软雅黑" pitchFamily="34" charset="-122"/>
                <a:ea typeface="微软雅黑" pitchFamily="34" charset="-122"/>
              </a:rPr>
              <a:t>2014</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7</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主持“职业院校围绕培育</a:t>
            </a:r>
            <a:r>
              <a:rPr lang="en-US" altLang="zh-CN" sz="1600" b="1" dirty="0">
                <a:latin typeface="微软雅黑" pitchFamily="34" charset="-122"/>
                <a:ea typeface="微软雅黑" pitchFamily="34" charset="-122"/>
              </a:rPr>
              <a:t>“</a:t>
            </a:r>
            <a:r>
              <a:rPr lang="zh-CN" altLang="zh-CN" sz="1600" b="1" dirty="0">
                <a:latin typeface="微软雅黑" pitchFamily="34" charset="-122"/>
                <a:ea typeface="微软雅黑" pitchFamily="34" charset="-122"/>
              </a:rPr>
              <a:t>工匠精神</a:t>
            </a:r>
            <a:r>
              <a:rPr lang="en-US" altLang="zh-CN" sz="1600" b="1" dirty="0">
                <a:latin typeface="微软雅黑" pitchFamily="34" charset="-122"/>
                <a:ea typeface="微软雅黑" pitchFamily="34" charset="-122"/>
              </a:rPr>
              <a:t>”</a:t>
            </a:r>
            <a:r>
              <a:rPr lang="zh-CN" altLang="zh-CN" sz="1600" b="1" dirty="0">
                <a:latin typeface="微软雅黑" pitchFamily="34" charset="-122"/>
                <a:ea typeface="微软雅黑" pitchFamily="34" charset="-122"/>
              </a:rPr>
              <a:t>开展社会主义核心价值观教育研究”，中国职业技术教育学会课题，</a:t>
            </a:r>
            <a:r>
              <a:rPr lang="en-US" altLang="zh-CN" sz="1600" b="1" dirty="0">
                <a:latin typeface="微软雅黑" pitchFamily="34" charset="-122"/>
                <a:ea typeface="微软雅黑" pitchFamily="34" charset="-122"/>
              </a:rPr>
              <a:t>2017</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9</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主持“高职学生社会主义核心价值观教育调查分析及对策研究”，校重点课题，</a:t>
            </a:r>
            <a:r>
              <a:rPr lang="en-US" altLang="zh-CN" sz="1600" b="1" dirty="0">
                <a:latin typeface="微软雅黑" pitchFamily="34" charset="-122"/>
                <a:ea typeface="微软雅黑" pitchFamily="34" charset="-122"/>
              </a:rPr>
              <a:t>2018</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6</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《中高职贯通德育课程学生读本》，上海教育出版社，</a:t>
            </a:r>
            <a:r>
              <a:rPr lang="en-US" altLang="zh-CN" sz="1600" b="1" dirty="0">
                <a:latin typeface="微软雅黑" pitchFamily="34" charset="-122"/>
                <a:ea typeface="微软雅黑" pitchFamily="34" charset="-122"/>
              </a:rPr>
              <a:t>2017</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8</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《工匠精神是中国工人阶级先进行性素质的时代体现》， 毛泽东邓小平理论研究，</a:t>
            </a:r>
            <a:r>
              <a:rPr lang="en-US" altLang="zh-CN" sz="1600" b="1" dirty="0">
                <a:latin typeface="微软雅黑" pitchFamily="34" charset="-122"/>
                <a:ea typeface="微软雅黑" pitchFamily="34" charset="-122"/>
              </a:rPr>
              <a:t>2017</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4</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《近代上海社团发展及其社会管理意义研究》，上海交通大学出版社，</a:t>
            </a:r>
            <a:r>
              <a:rPr lang="en-US" altLang="zh-CN" sz="1600" b="1" dirty="0">
                <a:latin typeface="微软雅黑" pitchFamily="34" charset="-122"/>
                <a:ea typeface="微软雅黑" pitchFamily="34" charset="-122"/>
              </a:rPr>
              <a:t>2017</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2</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《推进文化建设与社会建设的融合发展》， 毛泽东邓小平理论研究，</a:t>
            </a:r>
            <a:r>
              <a:rPr lang="en-US" altLang="zh-CN" sz="1600" b="1" dirty="0">
                <a:latin typeface="微软雅黑" pitchFamily="34" charset="-122"/>
                <a:ea typeface="微软雅黑" pitchFamily="34" charset="-122"/>
              </a:rPr>
              <a:t>2016</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9</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《论职业院校社会主义核心价值观教育的实践性》，柳州职业技术学院学报，</a:t>
            </a:r>
            <a:r>
              <a:rPr lang="en-US" altLang="zh-CN" sz="1600" b="1" dirty="0">
                <a:latin typeface="微软雅黑" pitchFamily="34" charset="-122"/>
                <a:ea typeface="微软雅黑" pitchFamily="34" charset="-122"/>
              </a:rPr>
              <a:t>2016</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2</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《新时期以人民为中心的发展思想述论》，电子信息与高职教育，</a:t>
            </a:r>
            <a:r>
              <a:rPr lang="en-US" altLang="zh-CN" sz="1600" b="1" dirty="0">
                <a:latin typeface="微软雅黑" pitchFamily="34" charset="-122"/>
                <a:ea typeface="微软雅黑" pitchFamily="34" charset="-122"/>
              </a:rPr>
              <a:t>2017</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1</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《职业院校核心价值观教育实践性探索》，电子信息与高职教育，</a:t>
            </a:r>
            <a:r>
              <a:rPr lang="en-US" altLang="zh-CN" sz="1600" b="1" dirty="0">
                <a:latin typeface="微软雅黑" pitchFamily="34" charset="-122"/>
                <a:ea typeface="微软雅黑" pitchFamily="34" charset="-122"/>
              </a:rPr>
              <a:t>2016</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1</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《牢记使命做新时代高校思想政治理论课合格教师》，电子信息与职业教育，</a:t>
            </a:r>
            <a:r>
              <a:rPr lang="en-US" altLang="zh-CN" sz="1600" b="1" dirty="0">
                <a:latin typeface="微软雅黑" pitchFamily="34" charset="-122"/>
                <a:ea typeface="微软雅黑" pitchFamily="34" charset="-122"/>
              </a:rPr>
              <a:t>2017</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12</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《理解人民主体地位的时代内涵》，电子信息与职业教育，</a:t>
            </a:r>
            <a:r>
              <a:rPr lang="en-US" altLang="zh-CN" sz="1600" b="1" dirty="0">
                <a:latin typeface="微软雅黑" pitchFamily="34" charset="-122"/>
                <a:ea typeface="微软雅黑" pitchFamily="34" charset="-122"/>
              </a:rPr>
              <a:t>2017</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9</a:t>
            </a:r>
            <a:r>
              <a:rPr lang="zh-CN" altLang="zh-CN" sz="1600" b="1" dirty="0">
                <a:latin typeface="微软雅黑" pitchFamily="34" charset="-122"/>
                <a:ea typeface="微软雅黑" pitchFamily="34" charset="-122"/>
              </a:rPr>
              <a:t>月。</a:t>
            </a:r>
          </a:p>
          <a:p>
            <a:pPr marL="342900" indent="-342900">
              <a:lnSpc>
                <a:spcPct val="125000"/>
              </a:lnSpc>
              <a:buFont typeface="+mj-lt"/>
              <a:buAutoNum type="arabicPeriod"/>
            </a:pPr>
            <a:r>
              <a:rPr lang="zh-CN" altLang="zh-CN" sz="1600" b="1" dirty="0">
                <a:latin typeface="微软雅黑" pitchFamily="34" charset="-122"/>
                <a:ea typeface="微软雅黑" pitchFamily="34" charset="-122"/>
              </a:rPr>
              <a:t>《信念铸定力品格筑坚守》，电子信息与职业教育，</a:t>
            </a:r>
            <a:r>
              <a:rPr lang="en-US" altLang="zh-CN" sz="1600" b="1" dirty="0">
                <a:latin typeface="微软雅黑" pitchFamily="34" charset="-122"/>
                <a:ea typeface="微软雅黑" pitchFamily="34" charset="-122"/>
              </a:rPr>
              <a:t>2018</a:t>
            </a:r>
            <a:r>
              <a:rPr lang="zh-CN" altLang="zh-CN" sz="1600" b="1" dirty="0">
                <a:latin typeface="微软雅黑" pitchFamily="34" charset="-122"/>
                <a:ea typeface="微软雅黑" pitchFamily="34" charset="-122"/>
              </a:rPr>
              <a:t>年</a:t>
            </a:r>
            <a:r>
              <a:rPr lang="en-US" altLang="zh-CN" sz="1600" b="1" dirty="0">
                <a:latin typeface="微软雅黑" pitchFamily="34" charset="-122"/>
                <a:ea typeface="微软雅黑" pitchFamily="34" charset="-122"/>
              </a:rPr>
              <a:t>12</a:t>
            </a:r>
            <a:r>
              <a:rPr lang="zh-CN" altLang="zh-CN" sz="1600" b="1" dirty="0">
                <a:latin typeface="微软雅黑" pitchFamily="34" charset="-122"/>
                <a:ea typeface="微软雅黑" pitchFamily="34" charset="-122"/>
              </a:rPr>
              <a:t>月。</a:t>
            </a:r>
          </a:p>
        </p:txBody>
      </p:sp>
      <p:sp>
        <p:nvSpPr>
          <p:cNvPr id="95245"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主要荣誉、获奖</a:t>
            </a:r>
            <a:endParaRPr lang="en-US" sz="2800" b="1" dirty="0">
              <a:solidFill>
                <a:srgbClr val="FF0000"/>
              </a:solidFill>
              <a:latin typeface="Open Sans"/>
              <a:ea typeface="Open Sans"/>
              <a:cs typeface="Open Sans"/>
            </a:endParaRPr>
          </a:p>
        </p:txBody>
      </p:sp>
      <p:sp>
        <p:nvSpPr>
          <p:cNvPr id="95246" name="TextBox 23"/>
          <p:cNvSpPr txBox="1">
            <a:spLocks noChangeArrowheads="1"/>
          </p:cNvSpPr>
          <p:nvPr/>
        </p:nvSpPr>
        <p:spPr bwMode="auto">
          <a:xfrm>
            <a:off x="2533650" y="906463"/>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主要学术成果</a:t>
            </a:r>
            <a:endParaRPr lang="en-US" sz="2800" b="1">
              <a:solidFill>
                <a:srgbClr val="FF0000"/>
              </a:solidFill>
              <a:latin typeface="Open Sans"/>
              <a:ea typeface="Open Sans"/>
              <a:cs typeface="Open Sans"/>
            </a:endParaRPr>
          </a:p>
        </p:txBody>
      </p:sp>
      <p:sp>
        <p:nvSpPr>
          <p:cNvPr id="2" name="矩形 1"/>
          <p:cNvSpPr/>
          <p:nvPr/>
        </p:nvSpPr>
        <p:spPr>
          <a:xfrm>
            <a:off x="131763" y="3663950"/>
            <a:ext cx="3738562" cy="738188"/>
          </a:xfrm>
          <a:prstGeom prst="rect">
            <a:avLst/>
          </a:prstGeom>
        </p:spPr>
        <p:txBody>
          <a:bodyPr>
            <a:spAutoFit/>
          </a:bodyPr>
          <a:lstStyle/>
          <a:p>
            <a:pPr fontAlgn="auto">
              <a:spcBef>
                <a:spcPts val="0"/>
              </a:spcBef>
              <a:spcAft>
                <a:spcPts val="0"/>
              </a:spcAft>
              <a:defRPr/>
            </a:pP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2014</a:t>
            </a:r>
            <a:r>
              <a:rPr lang="zh-CN"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年校优秀教师。</a:t>
            </a:r>
          </a:p>
          <a:p>
            <a:pPr fontAlgn="auto">
              <a:spcBef>
                <a:spcPts val="0"/>
              </a:spcBef>
              <a:spcAft>
                <a:spcPts val="0"/>
              </a:spcAft>
              <a:defRPr/>
            </a:pP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2016</a:t>
            </a:r>
            <a:r>
              <a:rPr lang="zh-CN"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年校“概论”教学团队带头人。</a:t>
            </a:r>
          </a:p>
          <a:p>
            <a:pPr fontAlgn="auto">
              <a:spcBef>
                <a:spcPts val="0"/>
              </a:spcBef>
              <a:spcAft>
                <a:spcPts val="0"/>
              </a:spcAft>
              <a:defRPr/>
            </a:pP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2018</a:t>
            </a:r>
            <a:r>
              <a:rPr lang="zh-CN"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年校科研标兵。</a:t>
            </a:r>
            <a:endPar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p:txBody>
      </p:sp>
    </p:spTree>
  </p:cSld>
  <p:clrMapOvr>
    <a:masterClrMapping/>
  </p:clrMapOvr>
  <p:transition spd="slow" advTm="2000">
    <p:wheel spokes="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97283"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97284"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97285"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97287"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97288" name="组合 48"/>
          <p:cNvGrpSpPr/>
          <p:nvPr/>
        </p:nvGrpSpPr>
        <p:grpSpPr bwMode="auto">
          <a:xfrm>
            <a:off x="4127500" y="917575"/>
            <a:ext cx="7942263" cy="2241550"/>
            <a:chOff x="1539384" y="1601071"/>
            <a:chExt cx="9688078" cy="3103696"/>
          </a:xfrm>
        </p:grpSpPr>
        <p:sp>
          <p:nvSpPr>
            <p:cNvPr id="46" name="文本框 34"/>
            <p:cNvSpPr txBox="1"/>
            <p:nvPr/>
          </p:nvSpPr>
          <p:spPr>
            <a:xfrm>
              <a:off x="4889449" y="1994529"/>
              <a:ext cx="313705" cy="430825"/>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61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9385"/>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383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3265"/>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1"/>
              <a:ext cx="0" cy="30795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589"/>
              <a:ext cx="3239687" cy="607270"/>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邵怡</a:t>
              </a:r>
            </a:p>
          </p:txBody>
        </p:sp>
        <p:sp>
          <p:nvSpPr>
            <p:cNvPr id="21" name="TextBox 15"/>
            <p:cNvSpPr txBox="1"/>
            <p:nvPr/>
          </p:nvSpPr>
          <p:spPr>
            <a:xfrm>
              <a:off x="2221016" y="2977072"/>
              <a:ext cx="4174994" cy="604474"/>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公共基础学院</a:t>
              </a:r>
            </a:p>
          </p:txBody>
        </p:sp>
        <p:sp>
          <p:nvSpPr>
            <p:cNvPr id="22" name="TextBox 17"/>
            <p:cNvSpPr txBox="1"/>
            <p:nvPr/>
          </p:nvSpPr>
          <p:spPr>
            <a:xfrm>
              <a:off x="2221016" y="2335231"/>
              <a:ext cx="3239687" cy="556116"/>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latin typeface="+mn-lt"/>
                  <a:ea typeface="+mn-ea"/>
                </a:rPr>
                <a:t>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1964.01</a:t>
              </a:r>
            </a:p>
          </p:txBody>
        </p:sp>
        <p:sp>
          <p:nvSpPr>
            <p:cNvPr id="37" name="文本框 34"/>
            <p:cNvSpPr txBox="1"/>
            <p:nvPr/>
          </p:nvSpPr>
          <p:spPr>
            <a:xfrm>
              <a:off x="9720901" y="1970349"/>
              <a:ext cx="313705" cy="430825"/>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236"/>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008"/>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4966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6888"/>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95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12"/>
              <a:ext cx="3241623" cy="60667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本科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0695"/>
              <a:ext cx="4176931" cy="556116"/>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053"/>
              <a:ext cx="3241623" cy="60667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学</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64070" y="3531074"/>
              <a:ext cx="4664917" cy="60667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数学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Box 19"/>
            <p:cNvSpPr txBox="1"/>
            <p:nvPr/>
          </p:nvSpPr>
          <p:spPr>
            <a:xfrm>
              <a:off x="7039015" y="3487428"/>
              <a:ext cx="3845797" cy="60667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数学教育</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97293" name="组合 215"/>
          <p:cNvGrpSpPr/>
          <p:nvPr/>
        </p:nvGrpSpPr>
        <p:grpSpPr bwMode="auto">
          <a:xfrm>
            <a:off x="-207963" y="3789363"/>
            <a:ext cx="4011613" cy="2117725"/>
            <a:chOff x="-207960" y="3789751"/>
            <a:chExt cx="4011160" cy="2116963"/>
          </a:xfrm>
        </p:grpSpPr>
        <p:grpSp>
          <p:nvGrpSpPr>
            <p:cNvPr id="97318" name="Group 35"/>
            <p:cNvGrpSpPr/>
            <p:nvPr/>
          </p:nvGrpSpPr>
          <p:grpSpPr bwMode="auto">
            <a:xfrm>
              <a:off x="461639" y="4679759"/>
              <a:ext cx="1241025" cy="266767"/>
              <a:chOff x="769938" y="2456536"/>
              <a:chExt cx="1613466" cy="345642"/>
            </a:xfrm>
          </p:grpSpPr>
          <p:sp>
            <p:nvSpPr>
              <p:cNvPr id="116" name="Notched Right Arrow 32"/>
              <p:cNvSpPr/>
              <p:nvPr/>
            </p:nvSpPr>
            <p:spPr>
              <a:xfrm>
                <a:off x="770264" y="2456871"/>
                <a:ext cx="1613804" cy="345431"/>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236" y="2535005"/>
                <a:ext cx="189859" cy="18916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97319" name="Group 40"/>
            <p:cNvGrpSpPr/>
            <p:nvPr/>
          </p:nvGrpSpPr>
          <p:grpSpPr bwMode="auto">
            <a:xfrm>
              <a:off x="2067317" y="4715270"/>
              <a:ext cx="1241025" cy="266767"/>
              <a:chOff x="769938" y="2456536"/>
              <a:chExt cx="1613466" cy="345642"/>
            </a:xfrm>
          </p:grpSpPr>
          <p:sp>
            <p:nvSpPr>
              <p:cNvPr id="122" name="Notched Right Arrow 41"/>
              <p:cNvSpPr/>
              <p:nvPr/>
            </p:nvSpPr>
            <p:spPr>
              <a:xfrm>
                <a:off x="769098" y="2456096"/>
                <a:ext cx="1613804" cy="345431"/>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071" y="2534229"/>
                <a:ext cx="189859" cy="18916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97320" name="TextBox 129"/>
            <p:cNvSpPr txBox="1">
              <a:spLocks noChangeArrowheads="1"/>
            </p:cNvSpPr>
            <p:nvPr/>
          </p:nvSpPr>
          <p:spPr bwMode="auto">
            <a:xfrm>
              <a:off x="-207960" y="5069562"/>
              <a:ext cx="2370338" cy="837152"/>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1981.09—1985.07</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  </a:t>
              </a:r>
              <a:r>
                <a:rPr lang="zh-CN" altLang="zh-CN" sz="1600" b="1">
                  <a:solidFill>
                    <a:schemeClr val="accent1"/>
                  </a:solidFill>
                  <a:latin typeface="微软雅黑" panose="020B0503020204020204" pitchFamily="34" charset="-122"/>
                  <a:ea typeface="微软雅黑" panose="020B0503020204020204" pitchFamily="34" charset="-122"/>
                </a:rPr>
                <a:t>淮北煤炭师范学院</a:t>
              </a:r>
              <a:endParaRPr lang="en-US" altLang="zh-CN" sz="1600" b="1">
                <a:solidFill>
                  <a:schemeClr val="accent1"/>
                </a:solidFill>
                <a:latin typeface="微软雅黑" panose="020B0503020204020204" pitchFamily="34" charset="-122"/>
                <a:ea typeface="微软雅黑" panose="020B0503020204020204" pitchFamily="34" charset="-122"/>
              </a:endParaRPr>
            </a:p>
            <a:p>
              <a:pPr algn="ctr">
                <a:spcBef>
                  <a:spcPct val="20000"/>
                </a:spcBef>
              </a:pPr>
              <a:r>
                <a:rPr lang="zh-CN" altLang="zh-CN" sz="1600" b="1">
                  <a:solidFill>
                    <a:schemeClr val="accent1"/>
                  </a:solidFill>
                  <a:latin typeface="微软雅黑" panose="020B0503020204020204" pitchFamily="34" charset="-122"/>
                  <a:ea typeface="微软雅黑" panose="020B0503020204020204" pitchFamily="34" charset="-122"/>
                </a:rPr>
                <a:t>数学系</a:t>
              </a:r>
              <a:endParaRPr lang="en-US" altLang="zh-CN" sz="1600" b="1">
                <a:solidFill>
                  <a:schemeClr val="accent1"/>
                </a:solidFill>
                <a:latin typeface="微软雅黑" panose="020B0503020204020204" pitchFamily="34" charset="-122"/>
                <a:ea typeface="微软雅黑" panose="020B0503020204020204" pitchFamily="34" charset="-122"/>
              </a:endParaRPr>
            </a:p>
          </p:txBody>
        </p:sp>
        <p:sp>
          <p:nvSpPr>
            <p:cNvPr id="132" name="TextBox 131"/>
            <p:cNvSpPr txBox="1"/>
            <p:nvPr/>
          </p:nvSpPr>
          <p:spPr>
            <a:xfrm>
              <a:off x="1869843" y="5089445"/>
              <a:ext cx="1933357" cy="788704"/>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1986.02—1986.07  </a:t>
              </a:r>
              <a:r>
                <a:rPr lang="zh-CN" altLang="zh-CN" sz="1600" b="1" dirty="0">
                  <a:solidFill>
                    <a:schemeClr val="accent3"/>
                  </a:solidFill>
                  <a:latin typeface="微软雅黑" panose="020B0503020204020204" pitchFamily="34" charset="-122"/>
                  <a:ea typeface="微软雅黑" panose="020B0503020204020204" pitchFamily="34" charset="-122"/>
                </a:rPr>
                <a:t>复旦大学</a:t>
              </a:r>
              <a:endParaRPr lang="en-US" altLang="zh-CN" sz="1600" b="1" dirty="0">
                <a:solidFill>
                  <a:schemeClr val="accent3"/>
                </a:solidFill>
                <a:latin typeface="微软雅黑" panose="020B0503020204020204" pitchFamily="34" charset="-122"/>
                <a:ea typeface="微软雅黑" panose="020B0503020204020204" pitchFamily="34" charset="-122"/>
              </a:endParaRPr>
            </a:p>
            <a:p>
              <a:pPr algn="ctr" defTabSz="1218565" fontAlgn="auto">
                <a:spcBef>
                  <a:spcPct val="20000"/>
                </a:spcBef>
                <a:spcAft>
                  <a:spcPts val="0"/>
                </a:spcAft>
                <a:defRPr/>
              </a:pPr>
              <a:r>
                <a:rPr lang="zh-CN" altLang="zh-CN" sz="1600" b="1" dirty="0">
                  <a:solidFill>
                    <a:schemeClr val="accent3"/>
                  </a:solidFill>
                  <a:latin typeface="微软雅黑" panose="020B0503020204020204" pitchFamily="34" charset="-122"/>
                  <a:ea typeface="微软雅黑" panose="020B0503020204020204" pitchFamily="34" charset="-122"/>
                </a:rPr>
                <a:t>应用数学系</a:t>
              </a:r>
              <a:endParaRPr lang="en-US" altLang="zh-CN" sz="1600" b="1" dirty="0">
                <a:solidFill>
                  <a:schemeClr val="accent3"/>
                </a:solidFill>
                <a:latin typeface="微软雅黑" panose="020B0503020204020204" pitchFamily="34" charset="-122"/>
                <a:ea typeface="微软雅黑" panose="020B0503020204020204" pitchFamily="34" charset="-122"/>
              </a:endParaRPr>
            </a:p>
          </p:txBody>
        </p:sp>
        <p:cxnSp>
          <p:nvCxnSpPr>
            <p:cNvPr id="135" name="Straight Connector 74"/>
            <p:cNvCxnSpPr>
              <a:stCxn id="141" idx="7"/>
            </p:cNvCxnSpPr>
            <p:nvPr/>
          </p:nvCxnSpPr>
          <p:spPr>
            <a:xfrm flipH="1">
              <a:off x="1057135" y="4310264"/>
              <a:ext cx="9524" cy="50623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a:stCxn id="144" idx="7"/>
            </p:cNvCxnSpPr>
            <p:nvPr/>
          </p:nvCxnSpPr>
          <p:spPr>
            <a:xfrm flipH="1">
              <a:off x="2665092" y="4332481"/>
              <a:ext cx="9524" cy="507817"/>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97324" name="Group 68"/>
            <p:cNvGrpSpPr/>
            <p:nvPr/>
          </p:nvGrpSpPr>
          <p:grpSpPr bwMode="auto">
            <a:xfrm>
              <a:off x="850517" y="3789751"/>
              <a:ext cx="429896" cy="431369"/>
              <a:chOff x="1295010" y="1424373"/>
              <a:chExt cx="558911" cy="558911"/>
            </a:xfrm>
          </p:grpSpPr>
          <p:sp>
            <p:nvSpPr>
              <p:cNvPr id="141" name="Teardrop 64"/>
              <p:cNvSpPr/>
              <p:nvPr/>
            </p:nvSpPr>
            <p:spPr>
              <a:xfrm rot="8100000">
                <a:off x="1295356" y="1424373"/>
                <a:ext cx="559259" cy="559268"/>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241" y="1576527"/>
                <a:ext cx="307488" cy="24673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97325" name="Group 75"/>
            <p:cNvGrpSpPr/>
            <p:nvPr/>
          </p:nvGrpSpPr>
          <p:grpSpPr bwMode="auto">
            <a:xfrm>
              <a:off x="2458342" y="3812590"/>
              <a:ext cx="429896" cy="431369"/>
              <a:chOff x="4279638" y="1408107"/>
              <a:chExt cx="558911" cy="558912"/>
            </a:xfrm>
          </p:grpSpPr>
          <p:sp>
            <p:nvSpPr>
              <p:cNvPr id="144" name="Teardrop 87"/>
              <p:cNvSpPr/>
              <p:nvPr/>
            </p:nvSpPr>
            <p:spPr>
              <a:xfrm rot="8100000">
                <a:off x="4280155" y="1407301"/>
                <a:ext cx="559258" cy="55926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931" y="1598522"/>
                <a:ext cx="266216" cy="199446"/>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8891" y="3956378"/>
              <a:ext cx="106351" cy="19519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97294"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97295" name="TextBox 23"/>
          <p:cNvSpPr txBox="1">
            <a:spLocks noChangeArrowheads="1"/>
          </p:cNvSpPr>
          <p:nvPr/>
        </p:nvSpPr>
        <p:spPr bwMode="auto">
          <a:xfrm>
            <a:off x="4740275" y="33369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97296" name="Group 52"/>
          <p:cNvGrpSpPr/>
          <p:nvPr/>
        </p:nvGrpSpPr>
        <p:grpSpPr bwMode="auto">
          <a:xfrm>
            <a:off x="6480175" y="4067175"/>
            <a:ext cx="4459288" cy="2252663"/>
            <a:chOff x="2244725" y="1243013"/>
            <a:chExt cx="5264150" cy="4351338"/>
          </a:xfrm>
        </p:grpSpPr>
        <p:sp>
          <p:nvSpPr>
            <p:cNvPr id="200" name="Freeform 5"/>
            <p:cNvSpPr/>
            <p:nvPr/>
          </p:nvSpPr>
          <p:spPr bwMode="auto">
            <a:xfrm>
              <a:off x="5897209" y="1604858"/>
              <a:ext cx="944511" cy="2293728"/>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09640" y="3386484"/>
              <a:ext cx="2593657" cy="2207867"/>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1662"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5375" y="1276745"/>
              <a:ext cx="483500" cy="619429"/>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9846" y="1604858"/>
              <a:ext cx="211766" cy="291317"/>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4442" y="1243013"/>
              <a:ext cx="200521" cy="193189"/>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97297" name="Freeform 77"/>
          <p:cNvSpPr>
            <a:spLocks noEditPoints="1"/>
          </p:cNvSpPr>
          <p:nvPr/>
        </p:nvSpPr>
        <p:spPr bwMode="auto">
          <a:xfrm>
            <a:off x="6824663" y="4130675"/>
            <a:ext cx="409575" cy="355600"/>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208" name="Freeform 81"/>
          <p:cNvSpPr/>
          <p:nvPr/>
        </p:nvSpPr>
        <p:spPr bwMode="auto">
          <a:xfrm>
            <a:off x="9961563" y="5397500"/>
            <a:ext cx="450850" cy="298450"/>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210" name="矩形 209"/>
          <p:cNvSpPr/>
          <p:nvPr/>
        </p:nvSpPr>
        <p:spPr>
          <a:xfrm>
            <a:off x="5549900" y="4670425"/>
            <a:ext cx="2476500" cy="738188"/>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1985</a:t>
            </a:r>
            <a:r>
              <a:rPr lang="zh-CN" altLang="zh-CN" sz="1400" b="1" dirty="0">
                <a:solidFill>
                  <a:schemeClr val="tx1">
                    <a:lumMod val="60000"/>
                    <a:lumOff val="40000"/>
                  </a:schemeClr>
                </a:solidFill>
                <a:latin typeface="+mn-ea"/>
                <a:ea typeface="+mn-ea"/>
                <a:cs typeface="+mn-ea"/>
                <a:sym typeface="+mn-ea"/>
              </a:rPr>
              <a:t>年</a:t>
            </a:r>
            <a:r>
              <a:rPr lang="en-US" altLang="zh-CN" sz="1400" b="1" dirty="0">
                <a:solidFill>
                  <a:schemeClr val="tx1">
                    <a:lumMod val="60000"/>
                    <a:lumOff val="40000"/>
                  </a:schemeClr>
                </a:solidFill>
                <a:latin typeface="+mn-ea"/>
                <a:ea typeface="+mn-ea"/>
                <a:cs typeface="+mn-ea"/>
                <a:sym typeface="+mn-ea"/>
              </a:rPr>
              <a:t>7</a:t>
            </a:r>
            <a:r>
              <a:rPr lang="zh-CN" altLang="zh-CN" sz="1400" b="1" dirty="0">
                <a:solidFill>
                  <a:schemeClr val="tx1">
                    <a:lumMod val="60000"/>
                    <a:lumOff val="40000"/>
                  </a:schemeClr>
                </a:solidFill>
                <a:latin typeface="+mn-ea"/>
                <a:ea typeface="+mn-ea"/>
                <a:cs typeface="+mn-ea"/>
                <a:sym typeface="+mn-ea"/>
              </a:rPr>
              <a:t>月至</a:t>
            </a:r>
            <a:r>
              <a:rPr lang="en-US" altLang="zh-CN" sz="1400" b="1" dirty="0">
                <a:solidFill>
                  <a:schemeClr val="tx1">
                    <a:lumMod val="60000"/>
                    <a:lumOff val="40000"/>
                  </a:schemeClr>
                </a:solidFill>
                <a:latin typeface="+mn-ea"/>
                <a:ea typeface="+mn-ea"/>
                <a:cs typeface="+mn-ea"/>
                <a:sym typeface="+mn-ea"/>
              </a:rPr>
              <a:t>2003</a:t>
            </a:r>
            <a:r>
              <a:rPr lang="zh-CN" altLang="zh-CN" sz="1400" b="1" dirty="0">
                <a:solidFill>
                  <a:schemeClr val="tx1">
                    <a:lumMod val="60000"/>
                    <a:lumOff val="40000"/>
                  </a:schemeClr>
                </a:solidFill>
                <a:latin typeface="+mn-ea"/>
                <a:ea typeface="+mn-ea"/>
                <a:cs typeface="+mn-ea"/>
                <a:sym typeface="+mn-ea"/>
              </a:rPr>
              <a:t>年</a:t>
            </a:r>
            <a:r>
              <a:rPr lang="en-US" altLang="zh-CN" sz="1400" b="1" dirty="0">
                <a:solidFill>
                  <a:schemeClr val="tx1">
                    <a:lumMod val="60000"/>
                    <a:lumOff val="40000"/>
                  </a:schemeClr>
                </a:solidFill>
                <a:latin typeface="+mn-ea"/>
                <a:ea typeface="+mn-ea"/>
                <a:cs typeface="+mn-ea"/>
                <a:sym typeface="+mn-ea"/>
              </a:rPr>
              <a:t>5</a:t>
            </a:r>
            <a:r>
              <a:rPr lang="zh-CN" altLang="zh-CN" sz="1400" b="1" dirty="0">
                <a:solidFill>
                  <a:schemeClr val="tx1">
                    <a:lumMod val="60000"/>
                    <a:lumOff val="40000"/>
                  </a:schemeClr>
                </a:solidFill>
                <a:latin typeface="+mn-ea"/>
                <a:ea typeface="+mn-ea"/>
                <a:cs typeface="+mn-ea"/>
                <a:sym typeface="+mn-ea"/>
              </a:rPr>
              <a:t>月</a:t>
            </a:r>
            <a:r>
              <a:rPr lang="en-US" altLang="zh-CN" sz="1400" b="1" dirty="0">
                <a:solidFill>
                  <a:schemeClr val="tx1">
                    <a:lumMod val="60000"/>
                    <a:lumOff val="40000"/>
                  </a:schemeClr>
                </a:solidFill>
                <a:latin typeface="+mn-ea"/>
                <a:ea typeface="+mn-ea"/>
                <a:cs typeface="+mn-ea"/>
                <a:sym typeface="+mn-ea"/>
              </a:rPr>
              <a:t> </a:t>
            </a:r>
          </a:p>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 </a:t>
            </a:r>
            <a:r>
              <a:rPr lang="zh-CN" altLang="zh-CN" sz="1400" b="1" dirty="0">
                <a:solidFill>
                  <a:schemeClr val="tx1">
                    <a:lumMod val="60000"/>
                    <a:lumOff val="40000"/>
                  </a:schemeClr>
                </a:solidFill>
                <a:latin typeface="+mn-ea"/>
                <a:ea typeface="+mn-ea"/>
                <a:cs typeface="+mn-ea"/>
                <a:sym typeface="+mn-ea"/>
              </a:rPr>
              <a:t>河北科技师范学院数理系</a:t>
            </a:r>
            <a:r>
              <a:rPr lang="en-US" altLang="zh-CN" sz="1400" b="1" dirty="0">
                <a:solidFill>
                  <a:schemeClr val="tx1">
                    <a:lumMod val="60000"/>
                    <a:lumOff val="40000"/>
                  </a:schemeClr>
                </a:solidFill>
                <a:latin typeface="+mn-ea"/>
                <a:ea typeface="+mn-ea"/>
                <a:cs typeface="+mn-ea"/>
                <a:sym typeface="+mn-ea"/>
              </a:rPr>
              <a:t>  </a:t>
            </a: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教师</a:t>
            </a:r>
          </a:p>
        </p:txBody>
      </p:sp>
      <p:sp>
        <p:nvSpPr>
          <p:cNvPr id="214" name="矩形 213"/>
          <p:cNvSpPr/>
          <p:nvPr/>
        </p:nvSpPr>
        <p:spPr>
          <a:xfrm>
            <a:off x="8788400" y="5902325"/>
            <a:ext cx="2881313" cy="954088"/>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sym typeface="+mn-ea"/>
              </a:rPr>
              <a:t>2003</a:t>
            </a:r>
            <a:r>
              <a:rPr lang="zh-CN" altLang="zh-CN" sz="1400" b="1" dirty="0">
                <a:solidFill>
                  <a:schemeClr val="tx1">
                    <a:lumMod val="60000"/>
                    <a:lumOff val="40000"/>
                  </a:schemeClr>
                </a:solidFill>
                <a:latin typeface="+mn-ea"/>
                <a:ea typeface="+mn-ea"/>
                <a:cs typeface="+mn-ea"/>
                <a:sym typeface="+mn-ea"/>
              </a:rPr>
              <a:t>年</a:t>
            </a:r>
            <a:r>
              <a:rPr lang="en-US" altLang="zh-CN" sz="1400" b="1" dirty="0">
                <a:solidFill>
                  <a:schemeClr val="tx1">
                    <a:lumMod val="60000"/>
                    <a:lumOff val="40000"/>
                  </a:schemeClr>
                </a:solidFill>
                <a:latin typeface="+mn-ea"/>
                <a:ea typeface="+mn-ea"/>
                <a:cs typeface="+mn-ea"/>
                <a:sym typeface="+mn-ea"/>
              </a:rPr>
              <a:t>5</a:t>
            </a:r>
            <a:r>
              <a:rPr lang="zh-CN" altLang="zh-CN" sz="1400" b="1" dirty="0">
                <a:solidFill>
                  <a:schemeClr val="tx1">
                    <a:lumMod val="60000"/>
                    <a:lumOff val="40000"/>
                  </a:schemeClr>
                </a:solidFill>
                <a:latin typeface="+mn-ea"/>
                <a:ea typeface="+mn-ea"/>
                <a:cs typeface="+mn-ea"/>
                <a:sym typeface="+mn-ea"/>
              </a:rPr>
              <a:t>月至今</a:t>
            </a:r>
            <a:r>
              <a:rPr lang="en-US" altLang="zh-CN" sz="1400" b="1" dirty="0">
                <a:solidFill>
                  <a:schemeClr val="tx1">
                    <a:lumMod val="60000"/>
                    <a:lumOff val="40000"/>
                  </a:schemeClr>
                </a:solidFill>
                <a:latin typeface="+mn-ea"/>
                <a:ea typeface="+mn-ea"/>
                <a:cs typeface="+mn-ea"/>
                <a:sym typeface="+mn-ea"/>
              </a:rPr>
              <a:t>           </a:t>
            </a: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上海电子信息职业技术学院</a:t>
            </a:r>
            <a:endParaRPr lang="en-US" altLang="zh-CN"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公共基础学院</a:t>
            </a:r>
            <a:endParaRPr lang="en-US" altLang="zh-CN"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zh-CN" sz="1400" b="1" dirty="0">
                <a:solidFill>
                  <a:schemeClr val="tx1">
                    <a:lumMod val="60000"/>
                    <a:lumOff val="40000"/>
                  </a:schemeClr>
                </a:solidFill>
                <a:latin typeface="+mn-ea"/>
                <a:ea typeface="+mn-ea"/>
                <a:cs typeface="+mn-ea"/>
                <a:sym typeface="+mn-ea"/>
              </a:rPr>
              <a:t>教师</a:t>
            </a:r>
            <a:endParaRPr lang="zh-CN" altLang="en-US" sz="1400" b="1" dirty="0">
              <a:solidFill>
                <a:schemeClr val="tx1">
                  <a:lumMod val="60000"/>
                  <a:lumOff val="40000"/>
                </a:schemeClr>
              </a:solidFill>
              <a:latin typeface="+mn-ea"/>
              <a:ea typeface="+mn-ea"/>
              <a:cs typeface="+mn-ea"/>
              <a:sym typeface="+mn-ea"/>
            </a:endParaRPr>
          </a:p>
        </p:txBody>
      </p:sp>
      <p:grpSp>
        <p:nvGrpSpPr>
          <p:cNvPr id="97301" name="组合 68"/>
          <p:cNvGrpSpPr/>
          <p:nvPr/>
        </p:nvGrpSpPr>
        <p:grpSpPr bwMode="auto">
          <a:xfrm>
            <a:off x="3384550" y="3919538"/>
            <a:ext cx="2047875" cy="1954212"/>
            <a:chOff x="5877" y="6172"/>
            <a:chExt cx="3225" cy="3078"/>
          </a:xfrm>
        </p:grpSpPr>
        <p:grpSp>
          <p:nvGrpSpPr>
            <p:cNvPr id="97302" name="Group 36"/>
            <p:cNvGrpSpPr/>
            <p:nvPr/>
          </p:nvGrpSpPr>
          <p:grpSpPr bwMode="auto">
            <a:xfrm>
              <a:off x="6400" y="7433"/>
              <a:ext cx="1954" cy="420"/>
              <a:chOff x="769938" y="2456536"/>
              <a:chExt cx="1613466" cy="345642"/>
            </a:xfrm>
          </p:grpSpPr>
          <p:sp>
            <p:nvSpPr>
              <p:cNvPr id="78" name="Notched Right Arrow 37"/>
              <p:cNvSpPr/>
              <p:nvPr/>
            </p:nvSpPr>
            <p:spPr>
              <a:xfrm>
                <a:off x="769526" y="2455881"/>
                <a:ext cx="1614292" cy="345698"/>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79" name="Oval 39"/>
              <p:cNvSpPr>
                <a:spLocks noChangeAspect="1"/>
              </p:cNvSpPr>
              <p:nvPr/>
            </p:nvSpPr>
            <p:spPr>
              <a:xfrm>
                <a:off x="1481713" y="2534075"/>
                <a:ext cx="189917" cy="189311"/>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97303" name="Group 72"/>
            <p:cNvGrpSpPr/>
            <p:nvPr/>
          </p:nvGrpSpPr>
          <p:grpSpPr bwMode="auto">
            <a:xfrm>
              <a:off x="7014" y="8571"/>
              <a:ext cx="677" cy="679"/>
              <a:chOff x="2786729" y="3449350"/>
              <a:chExt cx="558911" cy="558911"/>
            </a:xfrm>
          </p:grpSpPr>
          <p:sp>
            <p:nvSpPr>
              <p:cNvPr id="76" name="Teardrop 97"/>
              <p:cNvSpPr/>
              <p:nvPr/>
            </p:nvSpPr>
            <p:spPr>
              <a:xfrm rot="18900000">
                <a:off x="2787142" y="3448436"/>
                <a:ext cx="559323" cy="55982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77" name="Freeform 105"/>
              <p:cNvSpPr>
                <a:spLocks noEditPoints="1"/>
              </p:cNvSpPr>
              <p:nvPr/>
            </p:nvSpPr>
            <p:spPr bwMode="auto">
              <a:xfrm>
                <a:off x="2966703" y="3615149"/>
                <a:ext cx="222904" cy="2202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97304" name="组合 174"/>
            <p:cNvGrpSpPr/>
            <p:nvPr/>
          </p:nvGrpSpPr>
          <p:grpSpPr bwMode="auto">
            <a:xfrm>
              <a:off x="5877" y="6172"/>
              <a:ext cx="3225" cy="1434"/>
              <a:chOff x="-860674" y="2928437"/>
              <a:chExt cx="3208310" cy="2168099"/>
            </a:xfrm>
          </p:grpSpPr>
          <p:sp>
            <p:nvSpPr>
              <p:cNvPr id="97306" name="TextBox 105"/>
              <p:cNvSpPr txBox="1">
                <a:spLocks noChangeArrowheads="1"/>
              </p:cNvSpPr>
              <p:nvPr/>
            </p:nvSpPr>
            <p:spPr bwMode="auto">
              <a:xfrm>
                <a:off x="-860674" y="2928437"/>
                <a:ext cx="3208310" cy="1758605"/>
              </a:xfrm>
              <a:prstGeom prst="rect">
                <a:avLst/>
              </a:prstGeom>
              <a:noFill/>
              <a:ln w="9525">
                <a:noFill/>
                <a:miter lim="800000"/>
              </a:ln>
            </p:spPr>
            <p:txBody>
              <a:bodyPr lIns="0" tIns="0" rIns="0" bIns="0">
                <a:spAutoFit/>
              </a:bodyPr>
              <a:lstStyle/>
              <a:p>
                <a:pPr algn="ctr"/>
                <a:r>
                  <a:rPr lang="en-US" altLang="zh-CN" sz="1600" b="1">
                    <a:solidFill>
                      <a:schemeClr val="accent2"/>
                    </a:solidFill>
                    <a:latin typeface="微软雅黑" panose="020B0503020204020204" pitchFamily="34" charset="-122"/>
                    <a:ea typeface="微软雅黑" panose="020B0503020204020204" pitchFamily="34" charset="-122"/>
                  </a:rPr>
                  <a:t>2001.09—2003.03</a:t>
                </a:r>
              </a:p>
              <a:p>
                <a:pPr algn="ctr"/>
                <a:r>
                  <a:rPr lang="en-US" altLang="zh-CN" sz="1600" b="1">
                    <a:solidFill>
                      <a:schemeClr val="accent2"/>
                    </a:solidFill>
                    <a:latin typeface="微软雅黑" panose="020B0503020204020204" pitchFamily="34" charset="-122"/>
                    <a:ea typeface="微软雅黑" panose="020B0503020204020204" pitchFamily="34" charset="-122"/>
                  </a:rPr>
                  <a:t>  </a:t>
                </a:r>
                <a:r>
                  <a:rPr lang="zh-CN" altLang="zh-CN" sz="1600" b="1">
                    <a:solidFill>
                      <a:schemeClr val="accent2"/>
                    </a:solidFill>
                    <a:latin typeface="微软雅黑" panose="020B0503020204020204" pitchFamily="34" charset="-122"/>
                    <a:ea typeface="微软雅黑" panose="020B0503020204020204" pitchFamily="34" charset="-122"/>
                  </a:rPr>
                  <a:t>燕山大学</a:t>
                </a:r>
                <a:endParaRPr lang="en-US" altLang="zh-CN" sz="1600" b="1">
                  <a:solidFill>
                    <a:schemeClr val="accent2"/>
                  </a:solidFill>
                  <a:latin typeface="微软雅黑" panose="020B0503020204020204" pitchFamily="34" charset="-122"/>
                  <a:ea typeface="微软雅黑" panose="020B0503020204020204" pitchFamily="34" charset="-122"/>
                </a:endParaRPr>
              </a:p>
              <a:p>
                <a:pPr algn="ctr"/>
                <a:r>
                  <a:rPr lang="zh-CN" altLang="zh-CN" sz="1600" b="1">
                    <a:solidFill>
                      <a:schemeClr val="accent2"/>
                    </a:solidFill>
                    <a:latin typeface="微软雅黑" panose="020B0503020204020204" pitchFamily="34" charset="-122"/>
                    <a:ea typeface="微软雅黑" panose="020B0503020204020204" pitchFamily="34" charset="-122"/>
                  </a:rPr>
                  <a:t>数学同等学历研究生班</a:t>
                </a:r>
                <a:endParaRPr lang="zh-CN" altLang="en-US" sz="1600" b="1">
                  <a:solidFill>
                    <a:schemeClr val="accent2"/>
                  </a:solidFill>
                  <a:latin typeface="微软雅黑" panose="020B0503020204020204" pitchFamily="34" charset="-122"/>
                  <a:ea typeface="微软雅黑" panose="020B0503020204020204" pitchFamily="34" charset="-122"/>
                </a:endParaRPr>
              </a:p>
            </p:txBody>
          </p:sp>
          <p:sp>
            <p:nvSpPr>
              <p:cNvPr id="75" name="矩形 74"/>
              <p:cNvSpPr/>
              <p:nvPr/>
            </p:nvSpPr>
            <p:spPr>
              <a:xfrm>
                <a:off x="1454782" y="4758162"/>
                <a:ext cx="184043" cy="340238"/>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73" name="Straight Connector 95"/>
            <p:cNvCxnSpPr/>
            <p:nvPr/>
          </p:nvCxnSpPr>
          <p:spPr>
            <a:xfrm flipH="1" flipV="1">
              <a:off x="7345" y="7685"/>
              <a:ext cx="12" cy="77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2000">
    <p:wedg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99331"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99332"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99333"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3051175" y="2076450"/>
            <a:ext cx="339725" cy="646113"/>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27" name="Text Placeholder 3"/>
          <p:cNvSpPr txBox="1"/>
          <p:nvPr/>
        </p:nvSpPr>
        <p:spPr>
          <a:xfrm>
            <a:off x="257175" y="2751138"/>
            <a:ext cx="3284538" cy="3016250"/>
          </a:xfrm>
          <a:prstGeom prst="rect">
            <a:avLst/>
          </a:prstGeom>
        </p:spPr>
        <p:txBody>
          <a:bodyPr lIns="0" tIns="0" rIns="0" bIns="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fontAlgn="auto">
              <a:spcBef>
                <a:spcPts val="0"/>
              </a:spcBef>
              <a:spcAft>
                <a:spcPts val="0"/>
              </a:spcAft>
              <a:defRPr/>
            </a:pPr>
            <a:r>
              <a:rPr lang="en-US"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1.  2001</a:t>
            </a:r>
            <a:r>
              <a:rPr lang="zh-CN"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年度</a:t>
            </a:r>
            <a:r>
              <a:rPr lang="en-US"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a:t>
            </a:r>
            <a:r>
              <a:rPr lang="zh-CN"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获河北省煤炭系统先进工作者称号。</a:t>
            </a:r>
          </a:p>
          <a:p>
            <a:pPr algn="l" fontAlgn="auto">
              <a:spcBef>
                <a:spcPts val="0"/>
              </a:spcBef>
              <a:spcAft>
                <a:spcPts val="0"/>
              </a:spcAft>
              <a:defRPr/>
            </a:pPr>
            <a:r>
              <a:rPr lang="en-US"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2</a:t>
            </a:r>
            <a:r>
              <a:rPr lang="zh-CN"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a:t>
            </a:r>
            <a:r>
              <a:rPr lang="en-US"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2013</a:t>
            </a:r>
            <a:r>
              <a:rPr lang="zh-CN"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年度，获学院教学名师奖。</a:t>
            </a:r>
          </a:p>
          <a:p>
            <a:pPr algn="l" fontAlgn="auto">
              <a:spcBef>
                <a:spcPts val="0"/>
              </a:spcBef>
              <a:spcAft>
                <a:spcPts val="0"/>
              </a:spcAft>
              <a:defRPr/>
            </a:pPr>
            <a:r>
              <a:rPr lang="en-US"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3</a:t>
            </a:r>
            <a:r>
              <a:rPr lang="zh-CN"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．论文《中高职贯通专业的数学课程标准之解析》获学院校刊首届优秀论文三等奖。</a:t>
            </a:r>
          </a:p>
          <a:p>
            <a:pPr algn="l" fontAlgn="auto">
              <a:spcBef>
                <a:spcPts val="0"/>
              </a:spcBef>
              <a:spcAft>
                <a:spcPts val="0"/>
              </a:spcAft>
              <a:defRPr/>
            </a:pPr>
            <a:r>
              <a:rPr lang="en-US"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4</a:t>
            </a:r>
            <a:r>
              <a:rPr lang="zh-CN"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作为数学教研室主任，带领教学团队指导学生参加“全国大学生数学建模竞赛”，获得良好成绩，得到学院好评。获全国专科组一等奖三次，二等奖三次；上海赛区一等奖五次；学生参赛团队十八次获得上海赛区二等奖和三等奖。</a:t>
            </a:r>
          </a:p>
          <a:p>
            <a:pPr algn="l" fontAlgn="auto">
              <a:spcBef>
                <a:spcPts val="0"/>
              </a:spcBef>
              <a:spcAft>
                <a:spcPts val="0"/>
              </a:spcAft>
              <a:defRPr/>
            </a:pPr>
            <a:r>
              <a:rPr lang="en-US"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5.</a:t>
            </a:r>
            <a:r>
              <a:rPr lang="zh-CN"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精品课程</a:t>
            </a:r>
            <a:r>
              <a:rPr lang="en-US"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a:t>
            </a:r>
            <a:r>
              <a:rPr lang="zh-CN" altLang="zh-CN" b="1" dirty="0" smtClean="0">
                <a:solidFill>
                  <a:schemeClr val="tx1">
                    <a:lumMod val="60000"/>
                    <a:lumOff val="40000"/>
                  </a:schemeClr>
                </a:solidFill>
                <a:latin typeface="方正兰亭准黑_GBK" panose="02000000000000000000" pitchFamily="2" charset="-122"/>
                <a:ea typeface="方正兰亭准黑_GBK" panose="02000000000000000000" pitchFamily="2" charset="-122"/>
              </a:rPr>
              <a:t>主持完成过院级精品课程——“应用数学”课程。</a:t>
            </a:r>
            <a:endParaRPr lang="zh-CN" altLang="zh-CN" b="1"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p:txBody>
      </p:sp>
      <p:grpSp>
        <p:nvGrpSpPr>
          <p:cNvPr id="99337" name="Group 33"/>
          <p:cNvGrpSpPr/>
          <p:nvPr/>
        </p:nvGrpSpPr>
        <p:grpSpPr bwMode="auto">
          <a:xfrm>
            <a:off x="4432300" y="2501900"/>
            <a:ext cx="347663" cy="1176338"/>
            <a:chOff x="5111751" y="3011488"/>
            <a:chExt cx="217487" cy="576262"/>
          </a:xfrm>
        </p:grpSpPr>
        <p:sp>
          <p:nvSpPr>
            <p:cNvPr id="45" name="Freeform 14"/>
            <p:cNvSpPr/>
            <p:nvPr/>
          </p:nvSpPr>
          <p:spPr bwMode="auto">
            <a:xfrm>
              <a:off x="5111751" y="3011488"/>
              <a:ext cx="145985" cy="111209"/>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8"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99338" name="Group 81"/>
          <p:cNvGrpSpPr/>
          <p:nvPr/>
        </p:nvGrpSpPr>
        <p:grpSpPr bwMode="auto">
          <a:xfrm>
            <a:off x="3941763" y="3706797"/>
            <a:ext cx="536575" cy="533400"/>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6953" y="4310686"/>
              <a:ext cx="294179"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99339" name="Group 93"/>
          <p:cNvGrpSpPr/>
          <p:nvPr/>
        </p:nvGrpSpPr>
        <p:grpSpPr bwMode="auto">
          <a:xfrm>
            <a:off x="3822476" y="1901366"/>
            <a:ext cx="542925" cy="534988"/>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081" y="4271123"/>
              <a:ext cx="200225" cy="29336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99340" name="矩形 70"/>
          <p:cNvSpPr>
            <a:spLocks noChangeArrowheads="1"/>
          </p:cNvSpPr>
          <p:nvPr/>
        </p:nvSpPr>
        <p:spPr bwMode="auto">
          <a:xfrm>
            <a:off x="4374926" y="1850566"/>
            <a:ext cx="1512887" cy="461665"/>
          </a:xfrm>
          <a:prstGeom prst="rect">
            <a:avLst/>
          </a:prstGeom>
          <a:noFill/>
          <a:ln w="9525">
            <a:noFill/>
            <a:miter lim="800000"/>
          </a:ln>
        </p:spPr>
        <p:txBody>
          <a:bodyPr>
            <a:spAutoFit/>
          </a:bodyPr>
          <a:lstStyle/>
          <a:p>
            <a:pPr>
              <a:lnSpc>
                <a:spcPct val="120000"/>
              </a:lnSpc>
            </a:pPr>
            <a:r>
              <a:rPr lang="zh-CN" altLang="en-US" sz="2000" b="1" dirty="0">
                <a:solidFill>
                  <a:srgbClr val="002948"/>
                </a:solidFill>
                <a:latin typeface="方正韵动中黑简体"/>
                <a:ea typeface="方正韵动中黑简体"/>
                <a:cs typeface="方正韵动中黑简体"/>
              </a:rPr>
              <a:t>论文</a:t>
            </a:r>
          </a:p>
        </p:txBody>
      </p:sp>
      <p:sp>
        <p:nvSpPr>
          <p:cNvPr id="99341" name="矩形 71"/>
          <p:cNvSpPr>
            <a:spLocks noChangeArrowheads="1"/>
          </p:cNvSpPr>
          <p:nvPr/>
        </p:nvSpPr>
        <p:spPr bwMode="auto">
          <a:xfrm>
            <a:off x="4481830" y="3697907"/>
            <a:ext cx="1184275" cy="4616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项目</a:t>
            </a:r>
          </a:p>
        </p:txBody>
      </p:sp>
      <p:sp>
        <p:nvSpPr>
          <p:cNvPr id="77" name="矩形 76"/>
          <p:cNvSpPr/>
          <p:nvPr/>
        </p:nvSpPr>
        <p:spPr>
          <a:xfrm>
            <a:off x="5103813" y="1422400"/>
            <a:ext cx="6696301" cy="2062103"/>
          </a:xfrm>
          <a:prstGeom prst="rect">
            <a:avLst/>
          </a:prstGeom>
        </p:spPr>
        <p:txBody>
          <a:bodyPr wrap="square">
            <a:spAutoFit/>
          </a:bodyPr>
          <a:lstStyle/>
          <a:p>
            <a:endParaRPr lang="zh-CN" altLang="zh-CN" sz="1600" b="1" dirty="0">
              <a:latin typeface="微软雅黑" pitchFamily="34" charset="-122"/>
              <a:ea typeface="微软雅黑" pitchFamily="34" charset="-122"/>
              <a:cs typeface="方正兰亭准黑_GBK"/>
            </a:endParaRPr>
          </a:p>
          <a:p>
            <a:pPr>
              <a:lnSpc>
                <a:spcPct val="200000"/>
              </a:lnSpc>
            </a:pPr>
            <a:r>
              <a:rPr lang="en-US" altLang="zh-CN" sz="1600" b="1" dirty="0">
                <a:latin typeface="微软雅黑" pitchFamily="34" charset="-122"/>
                <a:ea typeface="微软雅黑" pitchFamily="34" charset="-122"/>
                <a:cs typeface="方正兰亭准黑_GBK"/>
              </a:rPr>
              <a:t>1</a:t>
            </a:r>
            <a:r>
              <a:rPr lang="zh-CN" altLang="zh-CN" sz="1600" b="1" dirty="0">
                <a:latin typeface="微软雅黑" pitchFamily="34" charset="-122"/>
                <a:ea typeface="微软雅黑" pitchFamily="34" charset="-122"/>
                <a:cs typeface="方正兰亭准黑_GBK"/>
              </a:rPr>
              <a:t>．《“众筹筑屋规划方案设计”的数学模型》（校刊，总第四十三期）</a:t>
            </a:r>
          </a:p>
          <a:p>
            <a:r>
              <a:rPr lang="en-US" altLang="zh-CN" sz="1600" b="1" dirty="0">
                <a:latin typeface="微软雅黑" pitchFamily="34" charset="-122"/>
                <a:ea typeface="微软雅黑" pitchFamily="34" charset="-122"/>
                <a:cs typeface="方正兰亭准黑_GBK"/>
              </a:rPr>
              <a:t>2</a:t>
            </a:r>
            <a:r>
              <a:rPr lang="zh-CN" altLang="zh-CN" sz="1600" b="1" dirty="0">
                <a:latin typeface="微软雅黑" pitchFamily="34" charset="-122"/>
                <a:ea typeface="微软雅黑" pitchFamily="34" charset="-122"/>
                <a:cs typeface="方正兰亭准黑_GBK"/>
              </a:rPr>
              <a:t>．《以专业为导向，“应用数学”在微教学环节上的几点做法》（校刊，总第五十一期）</a:t>
            </a:r>
          </a:p>
          <a:p>
            <a:r>
              <a:rPr lang="en-US" altLang="zh-CN" sz="1600" b="1" dirty="0">
                <a:latin typeface="微软雅黑" pitchFamily="34" charset="-122"/>
                <a:ea typeface="微软雅黑" pitchFamily="34" charset="-122"/>
                <a:cs typeface="方正兰亭准黑_GBK"/>
              </a:rPr>
              <a:t>3</a:t>
            </a:r>
            <a:r>
              <a:rPr lang="zh-CN" altLang="zh-CN" sz="1600" b="1" dirty="0">
                <a:latin typeface="微软雅黑" pitchFamily="34" charset="-122"/>
                <a:ea typeface="微软雅黑" pitchFamily="34" charset="-122"/>
                <a:cs typeface="方正兰亭准黑_GBK"/>
              </a:rPr>
              <a:t>．《微分在近似计算中的地位与作用》（校刊，总第五十二期）</a:t>
            </a:r>
            <a:endParaRPr lang="zh-CN" altLang="en-US" sz="1600" b="1" dirty="0">
              <a:latin typeface="微软雅黑" pitchFamily="34" charset="-122"/>
              <a:ea typeface="微软雅黑" pitchFamily="34" charset="-122"/>
              <a:cs typeface="方正兰亭准黑_GBK"/>
            </a:endParaRPr>
          </a:p>
          <a:p>
            <a:endParaRPr lang="zh-CN" altLang="zh-CN" sz="1600" b="1" dirty="0">
              <a:latin typeface="微软雅黑" pitchFamily="34" charset="-122"/>
              <a:ea typeface="微软雅黑" pitchFamily="34" charset="-122"/>
              <a:cs typeface="方正兰亭准黑_GBK"/>
            </a:endParaRPr>
          </a:p>
          <a:p>
            <a:endParaRPr lang="zh-CN" altLang="en-US" sz="1600" b="1" dirty="0">
              <a:latin typeface="微软雅黑" pitchFamily="34" charset="-122"/>
              <a:ea typeface="微软雅黑" pitchFamily="34" charset="-122"/>
              <a:cs typeface="方正兰亭准黑_GBK"/>
            </a:endParaRPr>
          </a:p>
        </p:txBody>
      </p:sp>
      <p:sp>
        <p:nvSpPr>
          <p:cNvPr id="78" name="矩形 77"/>
          <p:cNvSpPr/>
          <p:nvPr/>
        </p:nvSpPr>
        <p:spPr>
          <a:xfrm>
            <a:off x="5103813" y="3697907"/>
            <a:ext cx="6739844" cy="1077218"/>
          </a:xfrm>
          <a:prstGeom prst="rect">
            <a:avLst/>
          </a:prstGeom>
        </p:spPr>
        <p:txBody>
          <a:bodyPr wrap="square">
            <a:spAutoFit/>
          </a:bodyPr>
          <a:lstStyle/>
          <a:p>
            <a:r>
              <a:rPr lang="en-US" altLang="zh-CN" sz="1600" b="1" dirty="0">
                <a:latin typeface="微软雅黑" pitchFamily="34" charset="-122"/>
                <a:ea typeface="微软雅黑" pitchFamily="34" charset="-122"/>
                <a:cs typeface="方正兰亭准黑_GBK"/>
              </a:rPr>
              <a:t>1</a:t>
            </a:r>
            <a:r>
              <a:rPr lang="zh-CN" altLang="zh-CN" sz="1600" b="1" dirty="0">
                <a:latin typeface="微软雅黑" pitchFamily="34" charset="-122"/>
                <a:ea typeface="微软雅黑" pitchFamily="34" charset="-122"/>
                <a:cs typeface="方正兰亭准黑_GBK"/>
              </a:rPr>
              <a:t>．主持完成院级课题——《中高职贯通的数学课程改革之探索》（</a:t>
            </a:r>
            <a:r>
              <a:rPr lang="en-US" altLang="zh-CN" sz="1600" b="1" dirty="0">
                <a:latin typeface="微软雅黑" pitchFamily="34" charset="-122"/>
                <a:ea typeface="微软雅黑" pitchFamily="34" charset="-122"/>
                <a:cs typeface="方正兰亭准黑_GBK"/>
              </a:rPr>
              <a:t>2013</a:t>
            </a:r>
            <a:r>
              <a:rPr lang="zh-CN" altLang="zh-CN" sz="1600" b="1" dirty="0">
                <a:latin typeface="微软雅黑" pitchFamily="34" charset="-122"/>
                <a:ea typeface="微软雅黑" pitchFamily="34" charset="-122"/>
                <a:cs typeface="方正兰亭准黑_GBK"/>
              </a:rPr>
              <a:t>年立项，</a:t>
            </a:r>
            <a:r>
              <a:rPr lang="en-US" altLang="zh-CN" sz="1600" b="1" dirty="0">
                <a:latin typeface="微软雅黑" pitchFamily="34" charset="-122"/>
                <a:ea typeface="微软雅黑" pitchFamily="34" charset="-122"/>
                <a:cs typeface="方正兰亭准黑_GBK"/>
              </a:rPr>
              <a:t>2014</a:t>
            </a:r>
            <a:r>
              <a:rPr lang="zh-CN" altLang="zh-CN" sz="1600" b="1" dirty="0">
                <a:latin typeface="微软雅黑" pitchFamily="34" charset="-122"/>
                <a:ea typeface="微软雅黑" pitchFamily="34" charset="-122"/>
                <a:cs typeface="方正兰亭准黑_GBK"/>
              </a:rPr>
              <a:t>年完成）；</a:t>
            </a:r>
          </a:p>
          <a:p>
            <a:r>
              <a:rPr lang="en-US" altLang="zh-CN" sz="1600" b="1" dirty="0">
                <a:latin typeface="微软雅黑" pitchFamily="34" charset="-122"/>
                <a:ea typeface="微软雅黑" pitchFamily="34" charset="-122"/>
                <a:cs typeface="方正兰亭准黑_GBK"/>
              </a:rPr>
              <a:t>2</a:t>
            </a:r>
            <a:r>
              <a:rPr lang="zh-CN" altLang="zh-CN" sz="1600" b="1" dirty="0">
                <a:latin typeface="微软雅黑" pitchFamily="34" charset="-122"/>
                <a:ea typeface="微软雅黑" pitchFamily="34" charset="-122"/>
                <a:cs typeface="方正兰亭准黑_GBK"/>
              </a:rPr>
              <a:t>．高青项目——指导青年教师开展《信息安全专业高本贯通数学课程教学改革探索》项目研究（</a:t>
            </a:r>
            <a:r>
              <a:rPr lang="en-US" altLang="zh-CN" sz="1600" b="1" dirty="0">
                <a:latin typeface="微软雅黑" pitchFamily="34" charset="-122"/>
                <a:ea typeface="微软雅黑" pitchFamily="34" charset="-122"/>
                <a:cs typeface="方正兰亭准黑_GBK"/>
              </a:rPr>
              <a:t>2016</a:t>
            </a:r>
            <a:r>
              <a:rPr lang="zh-CN" altLang="zh-CN" sz="1600" b="1" dirty="0">
                <a:latin typeface="微软雅黑" pitchFamily="34" charset="-122"/>
                <a:ea typeface="微软雅黑" pitchFamily="34" charset="-122"/>
                <a:cs typeface="方正兰亭准黑_GBK"/>
              </a:rPr>
              <a:t>年立项，本人作为指导</a:t>
            </a:r>
            <a:r>
              <a:rPr lang="zh-CN" altLang="zh-CN" sz="1600" dirty="0">
                <a:latin typeface="微软雅黑" pitchFamily="34" charset="-122"/>
                <a:ea typeface="微软雅黑" pitchFamily="34" charset="-122"/>
              </a:rPr>
              <a:t>教师）。</a:t>
            </a:r>
          </a:p>
        </p:txBody>
      </p:sp>
      <p:sp>
        <p:nvSpPr>
          <p:cNvPr id="99344"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99345" name="TextBox 23"/>
          <p:cNvSpPr txBox="1">
            <a:spLocks noChangeArrowheads="1"/>
          </p:cNvSpPr>
          <p:nvPr/>
        </p:nvSpPr>
        <p:spPr bwMode="auto">
          <a:xfrm>
            <a:off x="3168650" y="906463"/>
            <a:ext cx="3373438" cy="523028"/>
          </a:xfrm>
          <a:prstGeom prst="rect">
            <a:avLst/>
          </a:prstGeom>
          <a:noFill/>
          <a:ln w="9525">
            <a:noFill/>
            <a:miter lim="800000"/>
          </a:ln>
        </p:spPr>
        <p:txBody>
          <a:bodyPr>
            <a:spAutoFit/>
          </a:bodyPr>
          <a:lstStyle/>
          <a:p>
            <a:pPr algn="ctr">
              <a:lnSpc>
                <a:spcPct val="110000"/>
              </a:lnSpc>
            </a:pP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52" name="文本框 34"/>
          <p:cNvSpPr txBox="1"/>
          <p:nvPr/>
        </p:nvSpPr>
        <p:spPr>
          <a:xfrm>
            <a:off x="2165350" y="1135063"/>
            <a:ext cx="338138"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55" name="Freeform 50"/>
          <p:cNvSpPr/>
          <p:nvPr/>
        </p:nvSpPr>
        <p:spPr>
          <a:xfrm rot="16200000">
            <a:off x="1931193" y="12215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56" name="Straight Connector 29"/>
          <p:cNvCxnSpPr/>
          <p:nvPr/>
        </p:nvCxnSpPr>
        <p:spPr>
          <a:xfrm flipH="1" flipV="1">
            <a:off x="1968500" y="1519238"/>
            <a:ext cx="919163" cy="41275"/>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7" name="Freeform 44"/>
          <p:cNvSpPr/>
          <p:nvPr/>
        </p:nvSpPr>
        <p:spPr>
          <a:xfrm rot="16200000">
            <a:off x="1928018" y="12215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58" name="Freeform 152"/>
          <p:cNvSpPr>
            <a:spLocks noEditPoints="1"/>
          </p:cNvSpPr>
          <p:nvPr/>
        </p:nvSpPr>
        <p:spPr bwMode="auto">
          <a:xfrm>
            <a:off x="2286000" y="1322388"/>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Tree>
  </p:cSld>
  <p:clrMapOvr>
    <a:masterClrMapping/>
  </p:clrMapOvr>
  <p:transition spd="slow" advTm="2000">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2051050" y="152400"/>
            <a:ext cx="4075113"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1331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01    </a:t>
            </a:r>
            <a:r>
              <a:rPr lang="zh-CN" altLang="en-US" sz="2000" b="1">
                <a:solidFill>
                  <a:schemeClr val="bg1"/>
                </a:solidFill>
              </a:rPr>
              <a:t>学术委员会委员人选基本要求</a:t>
            </a:r>
          </a:p>
          <a:p>
            <a:pPr algn="ctr"/>
            <a:endParaRPr lang="zh-CN" altLang="en-US" sz="2000" b="1">
              <a:solidFill>
                <a:schemeClr val="bg1"/>
              </a:solidFill>
              <a:latin typeface="Impact" panose="020B0806030902050204" pitchFamily="34" charset="0"/>
            </a:endParaRPr>
          </a:p>
        </p:txBody>
      </p:sp>
      <p:sp>
        <p:nvSpPr>
          <p:cNvPr id="12" name="文本框 11"/>
          <p:cNvSpPr txBox="1"/>
          <p:nvPr/>
        </p:nvSpPr>
        <p:spPr>
          <a:xfrm>
            <a:off x="6237288" y="206375"/>
            <a:ext cx="3749675" cy="708025"/>
          </a:xfrm>
          <a:prstGeom prst="rect">
            <a:avLst/>
          </a:prstGeom>
          <a:noFill/>
        </p:spPr>
        <p:txBody>
          <a:bodyPr>
            <a:spAutoFit/>
          </a:bodyPr>
          <a:lstStyle/>
          <a:p>
            <a:pPr algn="ctr"/>
            <a:r>
              <a:rPr lang="en-US" altLang="zh-CN" sz="2000">
                <a:latin typeface="Impact" panose="020B0806030902050204" pitchFamily="34" charset="0"/>
              </a:rPr>
              <a:t>02</a:t>
            </a:r>
            <a:r>
              <a:rPr lang="zh-CN" altLang="en-US" sz="2000">
                <a:solidFill>
                  <a:srgbClr val="262626"/>
                </a:solidFill>
              </a:rPr>
              <a:t>学术文员会委员人选基本情况</a:t>
            </a:r>
          </a:p>
          <a:p>
            <a:pPr algn="ctr"/>
            <a:endParaRPr lang="zh-CN" altLang="en-US" sz="2000">
              <a:latin typeface="Impact" panose="020B0806030902050204" pitchFamily="34" charset="0"/>
            </a:endParaRPr>
          </a:p>
        </p:txBody>
      </p:sp>
      <p:pic>
        <p:nvPicPr>
          <p:cNvPr id="1331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13318" name="Line 5"/>
          <p:cNvSpPr>
            <a:spLocks noChangeShapeType="1"/>
          </p:cNvSpPr>
          <p:nvPr/>
        </p:nvSpPr>
        <p:spPr bwMode="auto">
          <a:xfrm flipH="1">
            <a:off x="5121275" y="1497013"/>
            <a:ext cx="2206625" cy="862012"/>
          </a:xfrm>
          <a:prstGeom prst="line">
            <a:avLst/>
          </a:prstGeom>
          <a:noFill/>
          <a:ln w="12700">
            <a:solidFill>
              <a:schemeClr val="accent1"/>
            </a:solidFill>
            <a:miter lim="800000"/>
          </a:ln>
        </p:spPr>
        <p:txBody>
          <a:bodyPr/>
          <a:lstStyle/>
          <a:p>
            <a:endParaRPr lang="zh-CN" altLang="en-US"/>
          </a:p>
        </p:txBody>
      </p:sp>
      <p:sp>
        <p:nvSpPr>
          <p:cNvPr id="13319" name="Line 6"/>
          <p:cNvSpPr>
            <a:spLocks noChangeShapeType="1"/>
          </p:cNvSpPr>
          <p:nvPr/>
        </p:nvSpPr>
        <p:spPr bwMode="auto">
          <a:xfrm>
            <a:off x="5121275" y="2359025"/>
            <a:ext cx="2206625" cy="863600"/>
          </a:xfrm>
          <a:prstGeom prst="line">
            <a:avLst/>
          </a:prstGeom>
          <a:noFill/>
          <a:ln w="12700">
            <a:solidFill>
              <a:schemeClr val="accent1"/>
            </a:solidFill>
            <a:miter lim="800000"/>
          </a:ln>
        </p:spPr>
        <p:txBody>
          <a:bodyPr/>
          <a:lstStyle/>
          <a:p>
            <a:endParaRPr lang="zh-CN" altLang="en-US"/>
          </a:p>
        </p:txBody>
      </p:sp>
      <p:sp>
        <p:nvSpPr>
          <p:cNvPr id="13320" name="Line 7"/>
          <p:cNvSpPr>
            <a:spLocks noChangeShapeType="1"/>
          </p:cNvSpPr>
          <p:nvPr/>
        </p:nvSpPr>
        <p:spPr bwMode="auto">
          <a:xfrm flipH="1">
            <a:off x="5121275" y="3222625"/>
            <a:ext cx="2206625" cy="863600"/>
          </a:xfrm>
          <a:prstGeom prst="line">
            <a:avLst/>
          </a:prstGeom>
          <a:noFill/>
          <a:ln w="12700">
            <a:solidFill>
              <a:schemeClr val="accent1"/>
            </a:solidFill>
            <a:miter lim="800000"/>
          </a:ln>
        </p:spPr>
        <p:txBody>
          <a:bodyPr/>
          <a:lstStyle/>
          <a:p>
            <a:endParaRPr lang="zh-CN" altLang="en-US"/>
          </a:p>
        </p:txBody>
      </p:sp>
      <p:sp>
        <p:nvSpPr>
          <p:cNvPr id="13321" name="Line 8"/>
          <p:cNvSpPr>
            <a:spLocks noChangeShapeType="1"/>
          </p:cNvSpPr>
          <p:nvPr/>
        </p:nvSpPr>
        <p:spPr bwMode="auto">
          <a:xfrm>
            <a:off x="5121275" y="4086225"/>
            <a:ext cx="2206625" cy="863600"/>
          </a:xfrm>
          <a:prstGeom prst="line">
            <a:avLst/>
          </a:prstGeom>
          <a:noFill/>
          <a:ln w="12700">
            <a:solidFill>
              <a:schemeClr val="accent1"/>
            </a:solidFill>
            <a:miter lim="800000"/>
          </a:ln>
        </p:spPr>
        <p:txBody>
          <a:bodyPr/>
          <a:lstStyle/>
          <a:p>
            <a:endParaRPr lang="zh-CN" altLang="en-US"/>
          </a:p>
        </p:txBody>
      </p:sp>
      <p:sp>
        <p:nvSpPr>
          <p:cNvPr id="13322" name="Line 9"/>
          <p:cNvSpPr>
            <a:spLocks noChangeShapeType="1"/>
          </p:cNvSpPr>
          <p:nvPr/>
        </p:nvSpPr>
        <p:spPr bwMode="auto">
          <a:xfrm flipH="1">
            <a:off x="5121275" y="4949825"/>
            <a:ext cx="2206625" cy="863600"/>
          </a:xfrm>
          <a:prstGeom prst="line">
            <a:avLst/>
          </a:prstGeom>
          <a:noFill/>
          <a:ln w="12700">
            <a:solidFill>
              <a:schemeClr val="accent1"/>
            </a:solidFill>
            <a:miter lim="800000"/>
          </a:ln>
        </p:spPr>
        <p:txBody>
          <a:bodyPr/>
          <a:lstStyle/>
          <a:p>
            <a:endParaRPr lang="zh-CN" altLang="en-US"/>
          </a:p>
        </p:txBody>
      </p:sp>
      <p:sp>
        <p:nvSpPr>
          <p:cNvPr id="13323" name="Freeform 10"/>
          <p:cNvSpPr/>
          <p:nvPr/>
        </p:nvSpPr>
        <p:spPr bwMode="auto">
          <a:xfrm>
            <a:off x="6913563" y="1130300"/>
            <a:ext cx="828675" cy="827088"/>
          </a:xfrm>
          <a:custGeom>
            <a:avLst/>
            <a:gdLst>
              <a:gd name="T0" fmla="*/ 83440 w 1013"/>
              <a:gd name="T1" fmla="*/ 0 h 1013"/>
              <a:gd name="T2" fmla="*/ 745235 w 1013"/>
              <a:gd name="T3" fmla="*/ 0 h 1013"/>
              <a:gd name="T4" fmla="*/ 828675 w 1013"/>
              <a:gd name="T5" fmla="*/ 83280 h 1013"/>
              <a:gd name="T6" fmla="*/ 828675 w 1013"/>
              <a:gd name="T7" fmla="*/ 743808 h 1013"/>
              <a:gd name="T8" fmla="*/ 745235 w 1013"/>
              <a:gd name="T9" fmla="*/ 827088 h 1013"/>
              <a:gd name="T10" fmla="*/ 83440 w 1013"/>
              <a:gd name="T11" fmla="*/ 827088 h 1013"/>
              <a:gd name="T12" fmla="*/ 0 w 1013"/>
              <a:gd name="T13" fmla="*/ 743808 h 1013"/>
              <a:gd name="T14" fmla="*/ 0 w 1013"/>
              <a:gd name="T15" fmla="*/ 83280 h 1013"/>
              <a:gd name="T16" fmla="*/ 83440 w 1013"/>
              <a:gd name="T17" fmla="*/ 0 h 10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3"/>
              <a:gd name="T28" fmla="*/ 0 h 1013"/>
              <a:gd name="T29" fmla="*/ 1013 w 1013"/>
              <a:gd name="T30" fmla="*/ 1013 h 10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3" h="1013">
                <a:moveTo>
                  <a:pt x="102" y="0"/>
                </a:moveTo>
                <a:lnTo>
                  <a:pt x="911" y="0"/>
                </a:lnTo>
                <a:cubicBezTo>
                  <a:pt x="968" y="0"/>
                  <a:pt x="1013" y="46"/>
                  <a:pt x="1013" y="102"/>
                </a:cubicBezTo>
                <a:lnTo>
                  <a:pt x="1013" y="911"/>
                </a:lnTo>
                <a:cubicBezTo>
                  <a:pt x="1013" y="967"/>
                  <a:pt x="968" y="1013"/>
                  <a:pt x="911" y="1013"/>
                </a:cubicBezTo>
                <a:lnTo>
                  <a:pt x="102" y="1013"/>
                </a:lnTo>
                <a:cubicBezTo>
                  <a:pt x="46" y="1013"/>
                  <a:pt x="0" y="967"/>
                  <a:pt x="0" y="911"/>
                </a:cubicBezTo>
                <a:lnTo>
                  <a:pt x="0" y="102"/>
                </a:lnTo>
                <a:cubicBezTo>
                  <a:pt x="0" y="46"/>
                  <a:pt x="46" y="0"/>
                  <a:pt x="102" y="0"/>
                </a:cubicBezTo>
                <a:close/>
              </a:path>
            </a:pathLst>
          </a:custGeom>
          <a:solidFill>
            <a:srgbClr val="99FFCC"/>
          </a:solidFill>
          <a:ln w="9" cap="flat">
            <a:noFill/>
            <a:prstDash val="solid"/>
            <a:miter lim="800000"/>
          </a:ln>
        </p:spPr>
        <p:txBody>
          <a:bodyPr/>
          <a:lstStyle/>
          <a:p>
            <a:endParaRPr lang="zh-CN" altLang="en-US"/>
          </a:p>
        </p:txBody>
      </p:sp>
      <p:sp>
        <p:nvSpPr>
          <p:cNvPr id="13324" name="Freeform 11"/>
          <p:cNvSpPr/>
          <p:nvPr/>
        </p:nvSpPr>
        <p:spPr bwMode="auto">
          <a:xfrm>
            <a:off x="6913563" y="2817813"/>
            <a:ext cx="828675" cy="825500"/>
          </a:xfrm>
          <a:custGeom>
            <a:avLst/>
            <a:gdLst>
              <a:gd name="T0" fmla="*/ 83440 w 1013"/>
              <a:gd name="T1" fmla="*/ 0 h 1013"/>
              <a:gd name="T2" fmla="*/ 745235 w 1013"/>
              <a:gd name="T3" fmla="*/ 0 h 1013"/>
              <a:gd name="T4" fmla="*/ 828675 w 1013"/>
              <a:gd name="T5" fmla="*/ 83120 h 1013"/>
              <a:gd name="T6" fmla="*/ 828675 w 1013"/>
              <a:gd name="T7" fmla="*/ 742380 h 1013"/>
              <a:gd name="T8" fmla="*/ 745235 w 1013"/>
              <a:gd name="T9" fmla="*/ 825500 h 1013"/>
              <a:gd name="T10" fmla="*/ 83440 w 1013"/>
              <a:gd name="T11" fmla="*/ 825500 h 1013"/>
              <a:gd name="T12" fmla="*/ 0 w 1013"/>
              <a:gd name="T13" fmla="*/ 742380 h 1013"/>
              <a:gd name="T14" fmla="*/ 0 w 1013"/>
              <a:gd name="T15" fmla="*/ 83120 h 1013"/>
              <a:gd name="T16" fmla="*/ 83440 w 1013"/>
              <a:gd name="T17" fmla="*/ 0 h 10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3"/>
              <a:gd name="T28" fmla="*/ 0 h 1013"/>
              <a:gd name="T29" fmla="*/ 1013 w 1013"/>
              <a:gd name="T30" fmla="*/ 1013 h 10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3" h="1013">
                <a:moveTo>
                  <a:pt x="102" y="0"/>
                </a:moveTo>
                <a:lnTo>
                  <a:pt x="911" y="0"/>
                </a:lnTo>
                <a:cubicBezTo>
                  <a:pt x="968" y="0"/>
                  <a:pt x="1013" y="46"/>
                  <a:pt x="1013" y="102"/>
                </a:cubicBezTo>
                <a:lnTo>
                  <a:pt x="1013" y="911"/>
                </a:lnTo>
                <a:cubicBezTo>
                  <a:pt x="1013" y="968"/>
                  <a:pt x="968" y="1013"/>
                  <a:pt x="911" y="1013"/>
                </a:cubicBezTo>
                <a:lnTo>
                  <a:pt x="102" y="1013"/>
                </a:lnTo>
                <a:cubicBezTo>
                  <a:pt x="46" y="1013"/>
                  <a:pt x="0" y="968"/>
                  <a:pt x="0" y="911"/>
                </a:cubicBezTo>
                <a:lnTo>
                  <a:pt x="0" y="102"/>
                </a:lnTo>
                <a:cubicBezTo>
                  <a:pt x="0" y="46"/>
                  <a:pt x="46" y="0"/>
                  <a:pt x="102" y="0"/>
                </a:cubicBezTo>
                <a:close/>
              </a:path>
            </a:pathLst>
          </a:custGeom>
          <a:solidFill>
            <a:srgbClr val="92D050"/>
          </a:solidFill>
          <a:ln w="9" cap="flat">
            <a:noFill/>
            <a:prstDash val="solid"/>
            <a:miter lim="800000"/>
          </a:ln>
        </p:spPr>
        <p:txBody>
          <a:bodyPr/>
          <a:lstStyle/>
          <a:p>
            <a:endParaRPr lang="zh-CN" altLang="en-US"/>
          </a:p>
        </p:txBody>
      </p:sp>
      <p:sp>
        <p:nvSpPr>
          <p:cNvPr id="13325" name="Freeform 12"/>
          <p:cNvSpPr/>
          <p:nvPr/>
        </p:nvSpPr>
        <p:spPr bwMode="auto">
          <a:xfrm>
            <a:off x="6913563" y="4513263"/>
            <a:ext cx="828675" cy="827087"/>
          </a:xfrm>
          <a:custGeom>
            <a:avLst/>
            <a:gdLst>
              <a:gd name="T0" fmla="*/ 83440 w 1013"/>
              <a:gd name="T1" fmla="*/ 0 h 1013"/>
              <a:gd name="T2" fmla="*/ 745235 w 1013"/>
              <a:gd name="T3" fmla="*/ 0 h 1013"/>
              <a:gd name="T4" fmla="*/ 828675 w 1013"/>
              <a:gd name="T5" fmla="*/ 83280 h 1013"/>
              <a:gd name="T6" fmla="*/ 828675 w 1013"/>
              <a:gd name="T7" fmla="*/ 743808 h 1013"/>
              <a:gd name="T8" fmla="*/ 745235 w 1013"/>
              <a:gd name="T9" fmla="*/ 827088 h 1013"/>
              <a:gd name="T10" fmla="*/ 83440 w 1013"/>
              <a:gd name="T11" fmla="*/ 827088 h 1013"/>
              <a:gd name="T12" fmla="*/ 0 w 1013"/>
              <a:gd name="T13" fmla="*/ 743808 h 1013"/>
              <a:gd name="T14" fmla="*/ 0 w 1013"/>
              <a:gd name="T15" fmla="*/ 83280 h 1013"/>
              <a:gd name="T16" fmla="*/ 83440 w 1013"/>
              <a:gd name="T17" fmla="*/ 0 h 10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3"/>
              <a:gd name="T28" fmla="*/ 0 h 1013"/>
              <a:gd name="T29" fmla="*/ 1013 w 1013"/>
              <a:gd name="T30" fmla="*/ 1013 h 10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3" h="1013">
                <a:moveTo>
                  <a:pt x="102" y="0"/>
                </a:moveTo>
                <a:lnTo>
                  <a:pt x="911" y="0"/>
                </a:lnTo>
                <a:cubicBezTo>
                  <a:pt x="968" y="0"/>
                  <a:pt x="1013" y="46"/>
                  <a:pt x="1013" y="102"/>
                </a:cubicBezTo>
                <a:lnTo>
                  <a:pt x="1013" y="911"/>
                </a:lnTo>
                <a:cubicBezTo>
                  <a:pt x="1013" y="967"/>
                  <a:pt x="968" y="1013"/>
                  <a:pt x="911" y="1013"/>
                </a:cubicBezTo>
                <a:lnTo>
                  <a:pt x="102" y="1013"/>
                </a:lnTo>
                <a:cubicBezTo>
                  <a:pt x="46" y="1013"/>
                  <a:pt x="0" y="967"/>
                  <a:pt x="0" y="911"/>
                </a:cubicBezTo>
                <a:lnTo>
                  <a:pt x="0" y="102"/>
                </a:lnTo>
                <a:cubicBezTo>
                  <a:pt x="0" y="46"/>
                  <a:pt x="46" y="0"/>
                  <a:pt x="102" y="0"/>
                </a:cubicBezTo>
                <a:close/>
              </a:path>
            </a:pathLst>
          </a:custGeom>
          <a:solidFill>
            <a:srgbClr val="FF6600"/>
          </a:solidFill>
          <a:ln w="9" cap="flat">
            <a:noFill/>
            <a:prstDash val="solid"/>
            <a:miter lim="800000"/>
          </a:ln>
        </p:spPr>
        <p:txBody>
          <a:bodyPr/>
          <a:lstStyle/>
          <a:p>
            <a:endParaRPr lang="zh-CN" altLang="en-US"/>
          </a:p>
        </p:txBody>
      </p:sp>
      <p:sp>
        <p:nvSpPr>
          <p:cNvPr id="25" name="Freeform 13"/>
          <p:cNvSpPr/>
          <p:nvPr/>
        </p:nvSpPr>
        <p:spPr bwMode="auto">
          <a:xfrm>
            <a:off x="4724400" y="1916113"/>
            <a:ext cx="828675" cy="825500"/>
          </a:xfrm>
          <a:custGeom>
            <a:avLst/>
            <a:gdLst>
              <a:gd name="T0" fmla="*/ 102 w 1013"/>
              <a:gd name="T1" fmla="*/ 0 h 1013"/>
              <a:gd name="T2" fmla="*/ 911 w 1013"/>
              <a:gd name="T3" fmla="*/ 0 h 1013"/>
              <a:gd name="T4" fmla="*/ 1013 w 1013"/>
              <a:gd name="T5" fmla="*/ 102 h 1013"/>
              <a:gd name="T6" fmla="*/ 1013 w 1013"/>
              <a:gd name="T7" fmla="*/ 911 h 1013"/>
              <a:gd name="T8" fmla="*/ 911 w 1013"/>
              <a:gd name="T9" fmla="*/ 1013 h 1013"/>
              <a:gd name="T10" fmla="*/ 102 w 1013"/>
              <a:gd name="T11" fmla="*/ 1013 h 1013"/>
              <a:gd name="T12" fmla="*/ 0 w 1013"/>
              <a:gd name="T13" fmla="*/ 911 h 1013"/>
              <a:gd name="T14" fmla="*/ 0 w 1013"/>
              <a:gd name="T15" fmla="*/ 102 h 1013"/>
              <a:gd name="T16" fmla="*/ 102 w 1013"/>
              <a:gd name="T17" fmla="*/ 0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3" h="1013">
                <a:moveTo>
                  <a:pt x="102" y="0"/>
                </a:moveTo>
                <a:lnTo>
                  <a:pt x="911" y="0"/>
                </a:lnTo>
                <a:cubicBezTo>
                  <a:pt x="967" y="0"/>
                  <a:pt x="1013" y="46"/>
                  <a:pt x="1013" y="102"/>
                </a:cubicBezTo>
                <a:lnTo>
                  <a:pt x="1013" y="911"/>
                </a:lnTo>
                <a:cubicBezTo>
                  <a:pt x="1013" y="967"/>
                  <a:pt x="967" y="1013"/>
                  <a:pt x="911" y="1013"/>
                </a:cubicBezTo>
                <a:lnTo>
                  <a:pt x="102" y="1013"/>
                </a:lnTo>
                <a:cubicBezTo>
                  <a:pt x="46" y="1013"/>
                  <a:pt x="0" y="967"/>
                  <a:pt x="0" y="911"/>
                </a:cubicBezTo>
                <a:lnTo>
                  <a:pt x="0" y="102"/>
                </a:lnTo>
                <a:cubicBezTo>
                  <a:pt x="0" y="46"/>
                  <a:pt x="46" y="0"/>
                  <a:pt x="102" y="0"/>
                </a:cubicBezTo>
                <a:close/>
              </a:path>
            </a:pathLst>
          </a:custGeom>
          <a:solidFill>
            <a:schemeClr val="accent4"/>
          </a:solidFill>
          <a:ln w="9" cap="flat">
            <a:noFill/>
            <a:prstDash val="solid"/>
            <a:miter lim="800000"/>
          </a:ln>
        </p:spPr>
        <p:txBody>
          <a:bodyPr/>
          <a:lstStyle/>
          <a:p>
            <a:pPr fontAlgn="auto">
              <a:spcBef>
                <a:spcPts val="0"/>
              </a:spcBef>
              <a:spcAft>
                <a:spcPts val="0"/>
              </a:spcAft>
              <a:defRPr/>
            </a:pPr>
            <a:endParaRPr lang="zh-CN" altLang="en-US">
              <a:solidFill>
                <a:schemeClr val="accent2"/>
              </a:solidFill>
              <a:latin typeface="Lifeline JL" panose="00000400000000000000" pitchFamily="2" charset="0"/>
              <a:ea typeface="+mn-ea"/>
            </a:endParaRPr>
          </a:p>
        </p:txBody>
      </p:sp>
      <p:sp>
        <p:nvSpPr>
          <p:cNvPr id="13327" name="Freeform 14"/>
          <p:cNvSpPr/>
          <p:nvPr/>
        </p:nvSpPr>
        <p:spPr bwMode="auto">
          <a:xfrm>
            <a:off x="4724400" y="3646488"/>
            <a:ext cx="828675" cy="825500"/>
          </a:xfrm>
          <a:custGeom>
            <a:avLst/>
            <a:gdLst>
              <a:gd name="T0" fmla="*/ 83440 w 1013"/>
              <a:gd name="T1" fmla="*/ 0 h 1013"/>
              <a:gd name="T2" fmla="*/ 745235 w 1013"/>
              <a:gd name="T3" fmla="*/ 0 h 1013"/>
              <a:gd name="T4" fmla="*/ 828675 w 1013"/>
              <a:gd name="T5" fmla="*/ 83120 h 1013"/>
              <a:gd name="T6" fmla="*/ 828675 w 1013"/>
              <a:gd name="T7" fmla="*/ 742380 h 1013"/>
              <a:gd name="T8" fmla="*/ 745235 w 1013"/>
              <a:gd name="T9" fmla="*/ 825500 h 1013"/>
              <a:gd name="T10" fmla="*/ 83440 w 1013"/>
              <a:gd name="T11" fmla="*/ 825500 h 1013"/>
              <a:gd name="T12" fmla="*/ 0 w 1013"/>
              <a:gd name="T13" fmla="*/ 742380 h 1013"/>
              <a:gd name="T14" fmla="*/ 0 w 1013"/>
              <a:gd name="T15" fmla="*/ 83120 h 1013"/>
              <a:gd name="T16" fmla="*/ 83440 w 1013"/>
              <a:gd name="T17" fmla="*/ 0 h 10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3"/>
              <a:gd name="T28" fmla="*/ 0 h 1013"/>
              <a:gd name="T29" fmla="*/ 1013 w 1013"/>
              <a:gd name="T30" fmla="*/ 1013 h 10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3" h="1013">
                <a:moveTo>
                  <a:pt x="102" y="0"/>
                </a:moveTo>
                <a:lnTo>
                  <a:pt x="911" y="0"/>
                </a:lnTo>
                <a:cubicBezTo>
                  <a:pt x="967" y="0"/>
                  <a:pt x="1013" y="46"/>
                  <a:pt x="1013" y="102"/>
                </a:cubicBezTo>
                <a:lnTo>
                  <a:pt x="1013" y="911"/>
                </a:lnTo>
                <a:cubicBezTo>
                  <a:pt x="1013" y="967"/>
                  <a:pt x="967" y="1013"/>
                  <a:pt x="911" y="1013"/>
                </a:cubicBezTo>
                <a:lnTo>
                  <a:pt x="102" y="1013"/>
                </a:lnTo>
                <a:cubicBezTo>
                  <a:pt x="46" y="1013"/>
                  <a:pt x="0" y="967"/>
                  <a:pt x="0" y="911"/>
                </a:cubicBezTo>
                <a:lnTo>
                  <a:pt x="0" y="102"/>
                </a:lnTo>
                <a:cubicBezTo>
                  <a:pt x="0" y="46"/>
                  <a:pt x="46" y="0"/>
                  <a:pt x="102" y="0"/>
                </a:cubicBezTo>
                <a:close/>
              </a:path>
            </a:pathLst>
          </a:custGeom>
          <a:solidFill>
            <a:srgbClr val="FFC000"/>
          </a:solidFill>
          <a:ln w="9" cap="flat">
            <a:noFill/>
            <a:prstDash val="solid"/>
            <a:miter lim="800000"/>
          </a:ln>
        </p:spPr>
        <p:txBody>
          <a:bodyPr/>
          <a:lstStyle/>
          <a:p>
            <a:endParaRPr lang="zh-CN" altLang="en-US"/>
          </a:p>
        </p:txBody>
      </p:sp>
      <p:sp>
        <p:nvSpPr>
          <p:cNvPr id="13328" name="Freeform 15"/>
          <p:cNvSpPr/>
          <p:nvPr/>
        </p:nvSpPr>
        <p:spPr bwMode="auto">
          <a:xfrm>
            <a:off x="4724400" y="5299075"/>
            <a:ext cx="828675" cy="825500"/>
          </a:xfrm>
          <a:custGeom>
            <a:avLst/>
            <a:gdLst>
              <a:gd name="T0" fmla="*/ 83440 w 1013"/>
              <a:gd name="T1" fmla="*/ 0 h 1013"/>
              <a:gd name="T2" fmla="*/ 745235 w 1013"/>
              <a:gd name="T3" fmla="*/ 0 h 1013"/>
              <a:gd name="T4" fmla="*/ 828675 w 1013"/>
              <a:gd name="T5" fmla="*/ 83120 h 1013"/>
              <a:gd name="T6" fmla="*/ 828675 w 1013"/>
              <a:gd name="T7" fmla="*/ 742380 h 1013"/>
              <a:gd name="T8" fmla="*/ 745235 w 1013"/>
              <a:gd name="T9" fmla="*/ 825500 h 1013"/>
              <a:gd name="T10" fmla="*/ 83440 w 1013"/>
              <a:gd name="T11" fmla="*/ 825500 h 1013"/>
              <a:gd name="T12" fmla="*/ 0 w 1013"/>
              <a:gd name="T13" fmla="*/ 742380 h 1013"/>
              <a:gd name="T14" fmla="*/ 0 w 1013"/>
              <a:gd name="T15" fmla="*/ 83120 h 1013"/>
              <a:gd name="T16" fmla="*/ 83440 w 1013"/>
              <a:gd name="T17" fmla="*/ 0 h 10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3"/>
              <a:gd name="T28" fmla="*/ 0 h 1013"/>
              <a:gd name="T29" fmla="*/ 1013 w 1013"/>
              <a:gd name="T30" fmla="*/ 1013 h 10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3" h="1013">
                <a:moveTo>
                  <a:pt x="102" y="0"/>
                </a:moveTo>
                <a:lnTo>
                  <a:pt x="911" y="0"/>
                </a:lnTo>
                <a:cubicBezTo>
                  <a:pt x="967" y="0"/>
                  <a:pt x="1013" y="45"/>
                  <a:pt x="1013" y="102"/>
                </a:cubicBezTo>
                <a:lnTo>
                  <a:pt x="1013" y="911"/>
                </a:lnTo>
                <a:cubicBezTo>
                  <a:pt x="1013" y="967"/>
                  <a:pt x="967" y="1013"/>
                  <a:pt x="911" y="1013"/>
                </a:cubicBezTo>
                <a:lnTo>
                  <a:pt x="102" y="1013"/>
                </a:lnTo>
                <a:cubicBezTo>
                  <a:pt x="46" y="1013"/>
                  <a:pt x="0" y="967"/>
                  <a:pt x="0" y="911"/>
                </a:cubicBezTo>
                <a:lnTo>
                  <a:pt x="0" y="102"/>
                </a:lnTo>
                <a:cubicBezTo>
                  <a:pt x="0" y="45"/>
                  <a:pt x="46" y="0"/>
                  <a:pt x="102" y="0"/>
                </a:cubicBezTo>
                <a:close/>
              </a:path>
            </a:pathLst>
          </a:custGeom>
          <a:solidFill>
            <a:schemeClr val="accent1"/>
          </a:solidFill>
          <a:ln w="9" cap="flat">
            <a:noFill/>
            <a:prstDash val="solid"/>
            <a:miter lim="800000"/>
          </a:ln>
        </p:spPr>
        <p:txBody>
          <a:bodyPr/>
          <a:lstStyle/>
          <a:p>
            <a:endParaRPr lang="zh-CN" altLang="en-US"/>
          </a:p>
        </p:txBody>
      </p:sp>
      <p:sp>
        <p:nvSpPr>
          <p:cNvPr id="13329" name="TextBox 22"/>
          <p:cNvSpPr txBox="1">
            <a:spLocks noChangeArrowheads="1"/>
          </p:cNvSpPr>
          <p:nvPr/>
        </p:nvSpPr>
        <p:spPr bwMode="auto">
          <a:xfrm>
            <a:off x="7820025" y="1235075"/>
            <a:ext cx="3408363" cy="647700"/>
          </a:xfrm>
          <a:prstGeom prst="rect">
            <a:avLst/>
          </a:prstGeom>
          <a:noFill/>
          <a:ln w="9525">
            <a:noFill/>
            <a:miter lim="800000"/>
          </a:ln>
        </p:spPr>
        <p:txBody>
          <a:bodyPr>
            <a:spAutoFit/>
          </a:bodyPr>
          <a:lstStyle/>
          <a:p>
            <a:r>
              <a:rPr lang="zh-CN" altLang="en-US" b="1">
                <a:solidFill>
                  <a:schemeClr val="accent1"/>
                </a:solidFill>
                <a:latin typeface="微软雅黑 Light" panose="020B0502040204020203" charset="-122"/>
                <a:ea typeface="微软雅黑 Light" panose="020B0502040204020203" charset="-122"/>
              </a:rPr>
              <a:t>本部门主要学科领域的副教授及以上职称教师</a:t>
            </a:r>
          </a:p>
        </p:txBody>
      </p:sp>
      <p:sp>
        <p:nvSpPr>
          <p:cNvPr id="31" name="TextBox 22"/>
          <p:cNvSpPr txBox="1"/>
          <p:nvPr/>
        </p:nvSpPr>
        <p:spPr>
          <a:xfrm>
            <a:off x="7775575" y="2919413"/>
            <a:ext cx="3408363" cy="646112"/>
          </a:xfrm>
          <a:prstGeom prst="rect">
            <a:avLst/>
          </a:prstGeom>
          <a:noFill/>
        </p:spPr>
        <p:txBody>
          <a:bodyPr>
            <a:spAutoFit/>
          </a:bodyPr>
          <a:lstStyle/>
          <a:p>
            <a:pPr fontAlgn="auto">
              <a:spcBef>
                <a:spcPts val="0"/>
              </a:spcBef>
              <a:spcAft>
                <a:spcPts val="0"/>
              </a:spcAft>
              <a:defRPr/>
            </a:pPr>
            <a:r>
              <a:rPr lang="zh-CN" altLang="en-US" b="1" dirty="0">
                <a:solidFill>
                  <a:schemeClr val="accent1"/>
                </a:solidFill>
                <a:latin typeface="+mn-ea"/>
                <a:ea typeface="+mn-ea"/>
              </a:rPr>
              <a:t>学术水平较高，具有良好的学术声誉</a:t>
            </a:r>
          </a:p>
        </p:txBody>
      </p:sp>
      <p:sp>
        <p:nvSpPr>
          <p:cNvPr id="32" name="TextBox 21"/>
          <p:cNvSpPr txBox="1"/>
          <p:nvPr/>
        </p:nvSpPr>
        <p:spPr>
          <a:xfrm>
            <a:off x="7827963" y="4749800"/>
            <a:ext cx="2470150" cy="369888"/>
          </a:xfrm>
          <a:prstGeom prst="rect">
            <a:avLst/>
          </a:prstGeom>
          <a:noFill/>
        </p:spPr>
        <p:txBody>
          <a:bodyPr>
            <a:spAutoFit/>
          </a:bodyPr>
          <a:lstStyle/>
          <a:p>
            <a:pPr fontAlgn="auto">
              <a:spcBef>
                <a:spcPts val="0"/>
              </a:spcBef>
              <a:spcAft>
                <a:spcPts val="0"/>
              </a:spcAft>
              <a:defRPr/>
            </a:pPr>
            <a:r>
              <a:rPr lang="zh-CN" altLang="en-US" b="1" dirty="0">
                <a:solidFill>
                  <a:schemeClr val="accent1"/>
                </a:solidFill>
                <a:latin typeface="+mn-ea"/>
                <a:ea typeface="+mn-ea"/>
              </a:rPr>
              <a:t>能够正常履行职责</a:t>
            </a:r>
          </a:p>
        </p:txBody>
      </p:sp>
      <p:sp>
        <p:nvSpPr>
          <p:cNvPr id="13332" name="TextBox 22"/>
          <p:cNvSpPr txBox="1">
            <a:spLocks noChangeArrowheads="1"/>
          </p:cNvSpPr>
          <p:nvPr/>
        </p:nvSpPr>
        <p:spPr bwMode="auto">
          <a:xfrm>
            <a:off x="1198563" y="2092325"/>
            <a:ext cx="3408362" cy="369888"/>
          </a:xfrm>
          <a:prstGeom prst="rect">
            <a:avLst/>
          </a:prstGeom>
          <a:noFill/>
          <a:ln w="9525">
            <a:noFill/>
            <a:miter lim="800000"/>
          </a:ln>
        </p:spPr>
        <p:txBody>
          <a:bodyPr>
            <a:spAutoFit/>
          </a:bodyPr>
          <a:lstStyle/>
          <a:p>
            <a:r>
              <a:rPr lang="zh-CN" altLang="en-US" b="1">
                <a:solidFill>
                  <a:schemeClr val="accent1"/>
                </a:solidFill>
                <a:latin typeface="微软雅黑 Light" panose="020B0502040204020203" charset="-122"/>
                <a:ea typeface="微软雅黑 Light" panose="020B0502040204020203" charset="-122"/>
              </a:rPr>
              <a:t>学风端正、治学严谨、坚持原则</a:t>
            </a:r>
          </a:p>
        </p:txBody>
      </p:sp>
      <p:sp>
        <p:nvSpPr>
          <p:cNvPr id="13333" name="TextBox 22"/>
          <p:cNvSpPr txBox="1">
            <a:spLocks noChangeArrowheads="1"/>
          </p:cNvSpPr>
          <p:nvPr/>
        </p:nvSpPr>
        <p:spPr bwMode="auto">
          <a:xfrm>
            <a:off x="1208088" y="3730625"/>
            <a:ext cx="3408362" cy="647700"/>
          </a:xfrm>
          <a:prstGeom prst="rect">
            <a:avLst/>
          </a:prstGeom>
          <a:noFill/>
          <a:ln w="9525">
            <a:noFill/>
            <a:miter lim="800000"/>
          </a:ln>
        </p:spPr>
        <p:txBody>
          <a:bodyPr>
            <a:spAutoFit/>
          </a:bodyPr>
          <a:lstStyle/>
          <a:p>
            <a:r>
              <a:rPr lang="zh-CN" altLang="en-US" b="1" dirty="0">
                <a:solidFill>
                  <a:schemeClr val="accent1"/>
                </a:solidFill>
                <a:latin typeface="微软雅黑 Light" panose="020B0502040204020203" charset="-122"/>
                <a:ea typeface="微软雅黑 Light" panose="020B0502040204020203" charset="-122"/>
              </a:rPr>
              <a:t>关心学校建设和发展，有参与学术议事的热情和能力</a:t>
            </a:r>
          </a:p>
        </p:txBody>
      </p:sp>
      <p:sp>
        <p:nvSpPr>
          <p:cNvPr id="44" name="TextBox 22"/>
          <p:cNvSpPr txBox="1"/>
          <p:nvPr/>
        </p:nvSpPr>
        <p:spPr>
          <a:xfrm>
            <a:off x="1189038" y="5516563"/>
            <a:ext cx="3408362" cy="368300"/>
          </a:xfrm>
          <a:prstGeom prst="rect">
            <a:avLst/>
          </a:prstGeom>
          <a:noFill/>
        </p:spPr>
        <p:txBody>
          <a:bodyPr>
            <a:spAutoFit/>
          </a:bodyPr>
          <a:lstStyle/>
          <a:p>
            <a:pPr algn="r" fontAlgn="auto">
              <a:spcBef>
                <a:spcPts val="0"/>
              </a:spcBef>
              <a:spcAft>
                <a:spcPts val="0"/>
              </a:spcAft>
              <a:defRPr/>
            </a:pPr>
            <a:r>
              <a:rPr lang="zh-CN" altLang="en-US" b="1" dirty="0">
                <a:solidFill>
                  <a:schemeClr val="accent1"/>
                </a:solidFill>
                <a:latin typeface="+mn-ea"/>
                <a:ea typeface="+mn-ea"/>
              </a:rPr>
              <a:t>能够顾全大局</a:t>
            </a:r>
          </a:p>
        </p:txBody>
      </p:sp>
      <p:sp>
        <p:nvSpPr>
          <p:cNvPr id="45" name="文本框 33"/>
          <p:cNvSpPr txBox="1"/>
          <p:nvPr/>
        </p:nvSpPr>
        <p:spPr>
          <a:xfrm>
            <a:off x="7192963" y="1222375"/>
            <a:ext cx="338137" cy="646113"/>
          </a:xfrm>
          <a:prstGeom prst="rect">
            <a:avLst/>
          </a:prstGeom>
          <a:noFill/>
        </p:spPr>
        <p:txBody>
          <a:bodyPr wrap="none">
            <a:spAutoFit/>
          </a:bodyPr>
          <a:lstStyle/>
          <a:p>
            <a:r>
              <a:rPr lang="en-US" altLang="zh-CN" sz="3600" b="1">
                <a:solidFill>
                  <a:schemeClr val="bg1"/>
                </a:solidFill>
                <a:latin typeface="Lifeline JL"/>
              </a:rPr>
              <a:t>1</a:t>
            </a:r>
            <a:endParaRPr lang="zh-CN" altLang="en-US" sz="3600" b="1">
              <a:solidFill>
                <a:schemeClr val="bg1"/>
              </a:solidFill>
              <a:latin typeface="Lifeline JL"/>
            </a:endParaRPr>
          </a:p>
        </p:txBody>
      </p:sp>
      <p:sp>
        <p:nvSpPr>
          <p:cNvPr id="46" name="文本框 34"/>
          <p:cNvSpPr txBox="1"/>
          <p:nvPr/>
        </p:nvSpPr>
        <p:spPr>
          <a:xfrm>
            <a:off x="4889500" y="1993900"/>
            <a:ext cx="338138" cy="647700"/>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47" name="文本框 35"/>
          <p:cNvSpPr txBox="1"/>
          <p:nvPr/>
        </p:nvSpPr>
        <p:spPr>
          <a:xfrm>
            <a:off x="7121525" y="2900363"/>
            <a:ext cx="338138" cy="646112"/>
          </a:xfrm>
          <a:prstGeom prst="rect">
            <a:avLst/>
          </a:prstGeom>
          <a:noFill/>
        </p:spPr>
        <p:txBody>
          <a:bodyPr wrap="none">
            <a:spAutoFit/>
          </a:bodyPr>
          <a:lstStyle/>
          <a:p>
            <a:r>
              <a:rPr lang="en-US" altLang="zh-CN" sz="3600" b="1">
                <a:solidFill>
                  <a:schemeClr val="bg1"/>
                </a:solidFill>
                <a:latin typeface="Lifeline JL"/>
              </a:rPr>
              <a:t>3</a:t>
            </a:r>
            <a:endParaRPr lang="zh-CN" altLang="en-US" sz="3600" b="1">
              <a:solidFill>
                <a:schemeClr val="bg1"/>
              </a:solidFill>
              <a:latin typeface="Lifeline JL"/>
            </a:endParaRPr>
          </a:p>
        </p:txBody>
      </p:sp>
      <p:sp>
        <p:nvSpPr>
          <p:cNvPr id="48" name="文本框 36"/>
          <p:cNvSpPr txBox="1"/>
          <p:nvPr/>
        </p:nvSpPr>
        <p:spPr>
          <a:xfrm>
            <a:off x="4889500" y="3748088"/>
            <a:ext cx="338138" cy="646112"/>
          </a:xfrm>
          <a:prstGeom prst="rect">
            <a:avLst/>
          </a:prstGeom>
          <a:noFill/>
        </p:spPr>
        <p:txBody>
          <a:bodyPr wrap="none">
            <a:spAutoFit/>
          </a:bodyPr>
          <a:lstStyle/>
          <a:p>
            <a:r>
              <a:rPr lang="en-US" altLang="zh-CN" sz="3600" b="1">
                <a:solidFill>
                  <a:schemeClr val="bg1"/>
                </a:solidFill>
                <a:latin typeface="Lifeline JL"/>
              </a:rPr>
              <a:t>4</a:t>
            </a:r>
            <a:endParaRPr lang="zh-CN" altLang="en-US" sz="3600" b="1">
              <a:solidFill>
                <a:schemeClr val="bg1"/>
              </a:solidFill>
              <a:latin typeface="Lifeline JL"/>
            </a:endParaRPr>
          </a:p>
        </p:txBody>
      </p:sp>
      <p:sp>
        <p:nvSpPr>
          <p:cNvPr id="49" name="文本框 37"/>
          <p:cNvSpPr txBox="1"/>
          <p:nvPr/>
        </p:nvSpPr>
        <p:spPr>
          <a:xfrm>
            <a:off x="7121525" y="4603750"/>
            <a:ext cx="338138" cy="646113"/>
          </a:xfrm>
          <a:prstGeom prst="rect">
            <a:avLst/>
          </a:prstGeom>
          <a:noFill/>
        </p:spPr>
        <p:txBody>
          <a:bodyPr wrap="none">
            <a:spAutoFit/>
          </a:bodyPr>
          <a:lstStyle/>
          <a:p>
            <a:r>
              <a:rPr lang="en-US" altLang="zh-CN" sz="3600" b="1">
                <a:solidFill>
                  <a:schemeClr val="bg1"/>
                </a:solidFill>
                <a:latin typeface="Lifeline JL"/>
              </a:rPr>
              <a:t>5</a:t>
            </a:r>
            <a:endParaRPr lang="zh-CN" altLang="en-US" sz="3600" b="1">
              <a:solidFill>
                <a:schemeClr val="bg1"/>
              </a:solidFill>
              <a:latin typeface="Lifeline JL"/>
            </a:endParaRPr>
          </a:p>
        </p:txBody>
      </p:sp>
      <p:sp>
        <p:nvSpPr>
          <p:cNvPr id="50" name="文本框 38"/>
          <p:cNvSpPr txBox="1"/>
          <p:nvPr/>
        </p:nvSpPr>
        <p:spPr>
          <a:xfrm>
            <a:off x="4889500" y="5400675"/>
            <a:ext cx="338138" cy="646113"/>
          </a:xfrm>
          <a:prstGeom prst="rect">
            <a:avLst/>
          </a:prstGeom>
          <a:noFill/>
        </p:spPr>
        <p:txBody>
          <a:bodyPr wrap="none">
            <a:spAutoFit/>
          </a:bodyPr>
          <a:lstStyle/>
          <a:p>
            <a:r>
              <a:rPr lang="en-US" altLang="zh-CN" sz="3600" b="1">
                <a:solidFill>
                  <a:schemeClr val="bg1"/>
                </a:solidFill>
                <a:latin typeface="Lifeline JL"/>
              </a:rPr>
              <a:t>6</a:t>
            </a:r>
            <a:endParaRPr lang="zh-CN" altLang="en-US" sz="3600" b="1">
              <a:solidFill>
                <a:schemeClr val="bg1"/>
              </a:solidFill>
              <a:latin typeface="Lifeline JL"/>
            </a:endParaRPr>
          </a:p>
        </p:txBody>
      </p:sp>
    </p:spTree>
  </p:cSld>
  <p:clrMapOvr>
    <a:masterClrMapping/>
  </p:clrMapOvr>
  <p:transition spd="slow" advTm="2000">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10137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101380"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10138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101383"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101384"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朱咏梅</a:t>
              </a: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继续教育学院</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1968.11</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本科</a:t>
              </a: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副教授/高工</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51010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144949" y="3543949"/>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电气自动化</a:t>
              </a:r>
            </a:p>
          </p:txBody>
        </p:sp>
        <p:sp>
          <p:nvSpPr>
            <p:cNvPr id="48" name="TextBox 19"/>
            <p:cNvSpPr txBox="1"/>
            <p:nvPr/>
          </p:nvSpPr>
          <p:spPr>
            <a:xfrm>
              <a:off x="7063594" y="3561766"/>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电子技术</a:t>
              </a: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101389" name="组合 215"/>
          <p:cNvGrpSpPr/>
          <p:nvPr/>
        </p:nvGrpSpPr>
        <p:grpSpPr bwMode="auto">
          <a:xfrm>
            <a:off x="136525" y="3735388"/>
            <a:ext cx="4530726" cy="2316146"/>
            <a:chOff x="-92550" y="3789751"/>
            <a:chExt cx="4532092" cy="2315964"/>
          </a:xfrm>
        </p:grpSpPr>
        <p:grpSp>
          <p:nvGrpSpPr>
            <p:cNvPr id="101407" name="Group 35"/>
            <p:cNvGrpSpPr/>
            <p:nvPr/>
          </p:nvGrpSpPr>
          <p:grpSpPr bwMode="auto">
            <a:xfrm>
              <a:off x="461639" y="4679759"/>
              <a:ext cx="1241025" cy="266767"/>
              <a:chOff x="769938" y="2456536"/>
              <a:chExt cx="1613466" cy="345642"/>
            </a:xfrm>
          </p:grpSpPr>
          <p:sp>
            <p:nvSpPr>
              <p:cNvPr id="116" name="Notched Right Arrow 32"/>
              <p:cNvSpPr/>
              <p:nvPr/>
            </p:nvSpPr>
            <p:spPr>
              <a:xfrm>
                <a:off x="769959" y="2457195"/>
                <a:ext cx="1614473" cy="345528"/>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225" y="2535351"/>
                <a:ext cx="189938" cy="189218"/>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101408" name="Group 40"/>
            <p:cNvGrpSpPr/>
            <p:nvPr/>
          </p:nvGrpSpPr>
          <p:grpSpPr bwMode="auto">
            <a:xfrm>
              <a:off x="2669262" y="4736144"/>
              <a:ext cx="1241800" cy="266679"/>
              <a:chOff x="1552531" y="2483582"/>
              <a:chExt cx="1614473" cy="345528"/>
            </a:xfrm>
          </p:grpSpPr>
          <p:sp>
            <p:nvSpPr>
              <p:cNvPr id="122" name="Notched Right Arrow 41"/>
              <p:cNvSpPr/>
              <p:nvPr/>
            </p:nvSpPr>
            <p:spPr>
              <a:xfrm>
                <a:off x="1552531" y="2483582"/>
                <a:ext cx="1614473" cy="345528"/>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2193780" y="2570785"/>
                <a:ext cx="189938" cy="189218"/>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101409" name="TextBox 129"/>
            <p:cNvSpPr txBox="1">
              <a:spLocks noChangeArrowheads="1"/>
            </p:cNvSpPr>
            <p:nvPr/>
          </p:nvSpPr>
          <p:spPr bwMode="auto">
            <a:xfrm>
              <a:off x="-92550" y="4949348"/>
              <a:ext cx="2370338" cy="1130846"/>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1986年9月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大连铁道学院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电气工程系</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工业电气与自动化专业</a:t>
              </a:r>
            </a:p>
          </p:txBody>
        </p:sp>
        <p:sp>
          <p:nvSpPr>
            <p:cNvPr id="132" name="TextBox 131"/>
            <p:cNvSpPr txBox="1"/>
            <p:nvPr/>
          </p:nvSpPr>
          <p:spPr>
            <a:xfrm>
              <a:off x="2182071" y="4974869"/>
              <a:ext cx="2257471" cy="1130846"/>
            </a:xfrm>
            <a:prstGeom prst="rect">
              <a:avLst/>
            </a:prstGeom>
            <a:noFill/>
          </p:spPr>
          <p:txBody>
            <a:bodyPr wrap="square"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2003年4月</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安徽理工大学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电气工程学院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电力电子与电力传动专业</a:t>
              </a:r>
            </a:p>
          </p:txBody>
        </p:sp>
        <p:cxnSp>
          <p:nvCxnSpPr>
            <p:cNvPr id="135" name="Straight Connector 74"/>
            <p:cNvCxnSpPr>
              <a:stCxn id="141" idx="7"/>
            </p:cNvCxnSpPr>
            <p:nvPr/>
          </p:nvCxnSpPr>
          <p:spPr>
            <a:xfrm flipH="1">
              <a:off x="1057147" y="4310410"/>
              <a:ext cx="9528" cy="50637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3251416" y="4269773"/>
              <a:ext cx="7939" cy="506372"/>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01413" name="Group 68"/>
            <p:cNvGrpSpPr/>
            <p:nvPr/>
          </p:nvGrpSpPr>
          <p:grpSpPr bwMode="auto">
            <a:xfrm>
              <a:off x="850517" y="3789751"/>
              <a:ext cx="429896" cy="431369"/>
              <a:chOff x="1295010" y="1424373"/>
              <a:chExt cx="558911" cy="558911"/>
            </a:xfrm>
          </p:grpSpPr>
          <p:sp>
            <p:nvSpPr>
              <p:cNvPr id="141" name="Teardrop 64"/>
              <p:cNvSpPr/>
              <p:nvPr/>
            </p:nvSpPr>
            <p:spPr>
              <a:xfrm rot="8100000">
                <a:off x="1295260" y="1424373"/>
                <a:ext cx="559492" cy="55942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198" y="1576570"/>
                <a:ext cx="307617" cy="246805"/>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101414" name="Group 75"/>
            <p:cNvGrpSpPr/>
            <p:nvPr/>
          </p:nvGrpSpPr>
          <p:grpSpPr bwMode="auto">
            <a:xfrm>
              <a:off x="3040214" y="3811974"/>
              <a:ext cx="430343" cy="431766"/>
              <a:chOff x="5036134" y="1407309"/>
              <a:chExt cx="559492" cy="559426"/>
            </a:xfrm>
          </p:grpSpPr>
          <p:sp>
            <p:nvSpPr>
              <p:cNvPr id="144" name="Teardrop 87"/>
              <p:cNvSpPr/>
              <p:nvPr/>
            </p:nvSpPr>
            <p:spPr>
              <a:xfrm rot="8100000">
                <a:off x="5036134" y="1407309"/>
                <a:ext cx="559492" cy="55942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5182718" y="1639717"/>
                <a:ext cx="266326" cy="19950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660" y="3956425"/>
              <a:ext cx="106394" cy="195248"/>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101390"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208" name="Freeform 81"/>
          <p:cNvSpPr/>
          <p:nvPr/>
        </p:nvSpPr>
        <p:spPr bwMode="auto">
          <a:xfrm>
            <a:off x="10175875" y="3295650"/>
            <a:ext cx="450850" cy="298450"/>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4" name="Oval 63"/>
          <p:cNvSpPr>
            <a:spLocks noChangeAspect="1"/>
          </p:cNvSpPr>
          <p:nvPr/>
        </p:nvSpPr>
        <p:spPr>
          <a:xfrm>
            <a:off x="5892800" y="4867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6" name="矩形 5"/>
          <p:cNvSpPr/>
          <p:nvPr/>
        </p:nvSpPr>
        <p:spPr>
          <a:xfrm>
            <a:off x="5629275" y="5619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01394" name="TextBox 23"/>
          <p:cNvSpPr txBox="1">
            <a:spLocks noChangeArrowheads="1"/>
          </p:cNvSpPr>
          <p:nvPr/>
        </p:nvSpPr>
        <p:spPr bwMode="auto">
          <a:xfrm>
            <a:off x="4083050" y="3568700"/>
            <a:ext cx="2335213" cy="522288"/>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101395" name="Group 52"/>
          <p:cNvGrpSpPr/>
          <p:nvPr/>
        </p:nvGrpSpPr>
        <p:grpSpPr bwMode="auto">
          <a:xfrm>
            <a:off x="5384800" y="4298950"/>
            <a:ext cx="4791075" cy="2252663"/>
            <a:chOff x="2244725" y="1243013"/>
            <a:chExt cx="5264150" cy="4351338"/>
          </a:xfrm>
        </p:grpSpPr>
        <p:sp>
          <p:nvSpPr>
            <p:cNvPr id="18" name="Freeform 5"/>
            <p:cNvSpPr/>
            <p:nvPr/>
          </p:nvSpPr>
          <p:spPr bwMode="auto">
            <a:xfrm>
              <a:off x="5897187" y="1604858"/>
              <a:ext cx="945384" cy="2293728"/>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5" name="Freeform 6"/>
            <p:cNvSpPr/>
            <p:nvPr/>
          </p:nvSpPr>
          <p:spPr bwMode="auto">
            <a:xfrm>
              <a:off x="2410429" y="3386484"/>
              <a:ext cx="2593701" cy="2207867"/>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8" name="Freeform 7"/>
            <p:cNvSpPr/>
            <p:nvPr/>
          </p:nvSpPr>
          <p:spPr bwMode="auto">
            <a:xfrm>
              <a:off x="2244725" y="1243013"/>
              <a:ext cx="5241475"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9" name="Freeform 8"/>
            <p:cNvSpPr/>
            <p:nvPr/>
          </p:nvSpPr>
          <p:spPr bwMode="auto">
            <a:xfrm>
              <a:off x="7025718" y="1276745"/>
              <a:ext cx="483157" cy="619429"/>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1" name="Freeform 9"/>
            <p:cNvSpPr/>
            <p:nvPr/>
          </p:nvSpPr>
          <p:spPr bwMode="auto">
            <a:xfrm>
              <a:off x="6839083" y="1604858"/>
              <a:ext cx="212799" cy="291317"/>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2" name="Freeform 10"/>
            <p:cNvSpPr/>
            <p:nvPr/>
          </p:nvSpPr>
          <p:spPr bwMode="auto">
            <a:xfrm>
              <a:off x="6415230" y="1243013"/>
              <a:ext cx="200588" cy="193189"/>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101396" name="Freeform 77"/>
          <p:cNvSpPr>
            <a:spLocks noEditPoints="1"/>
          </p:cNvSpPr>
          <p:nvPr/>
        </p:nvSpPr>
        <p:spPr bwMode="auto">
          <a:xfrm>
            <a:off x="5680075" y="4545013"/>
            <a:ext cx="409575" cy="357187"/>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210" name="矩形 209"/>
          <p:cNvSpPr/>
          <p:nvPr/>
        </p:nvSpPr>
        <p:spPr>
          <a:xfrm>
            <a:off x="4598988" y="5024438"/>
            <a:ext cx="2478087"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1990.7-1996.1</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安徽淮南煤矿机械厂  工程师</a:t>
            </a:r>
          </a:p>
        </p:txBody>
      </p:sp>
      <p:sp>
        <p:nvSpPr>
          <p:cNvPr id="33" name="矩形 32"/>
          <p:cNvSpPr/>
          <p:nvPr/>
        </p:nvSpPr>
        <p:spPr>
          <a:xfrm>
            <a:off x="8983663" y="3594100"/>
            <a:ext cx="2881312"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2001.6-至今</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 继续教育学院院长</a:t>
            </a:r>
          </a:p>
        </p:txBody>
      </p:sp>
      <p:sp>
        <p:nvSpPr>
          <p:cNvPr id="225" name="Shape 62"/>
          <p:cNvSpPr/>
          <p:nvPr/>
        </p:nvSpPr>
        <p:spPr bwMode="auto">
          <a:xfrm>
            <a:off x="7705725" y="5815013"/>
            <a:ext cx="382588" cy="412750"/>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34" name="矩形 33"/>
          <p:cNvSpPr/>
          <p:nvPr/>
        </p:nvSpPr>
        <p:spPr>
          <a:xfrm>
            <a:off x="5910263" y="6323013"/>
            <a:ext cx="3805237"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1996.1-2001.6</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安徽理工大学职业技术学院  教师</a:t>
            </a:r>
          </a:p>
        </p:txBody>
      </p:sp>
    </p:spTree>
  </p:cSld>
  <p:clrMapOvr>
    <a:masterClrMapping/>
  </p:clrMapOvr>
  <p:transition spd="slow" advTm="2000">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103427"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103428"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103429"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3051175" y="2076450"/>
            <a:ext cx="339725" cy="646113"/>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15" name="Freeform 50"/>
          <p:cNvSpPr/>
          <p:nvPr/>
        </p:nvSpPr>
        <p:spPr>
          <a:xfrm rot="16200000">
            <a:off x="625475" y="3017838"/>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flipV="1">
            <a:off x="666750" y="3260725"/>
            <a:ext cx="919163" cy="42863"/>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625475" y="29638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2" name="Freeform 152"/>
          <p:cNvSpPr>
            <a:spLocks noEditPoints="1"/>
          </p:cNvSpPr>
          <p:nvPr/>
        </p:nvSpPr>
        <p:spPr bwMode="auto">
          <a:xfrm>
            <a:off x="984250" y="3063875"/>
            <a:ext cx="296863" cy="352425"/>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264660" y="3898447"/>
            <a:ext cx="3662764" cy="2677656"/>
          </a:xfrm>
          <a:prstGeom prst="rect">
            <a:avLst/>
          </a:prstGeom>
        </p:spPr>
        <p:txBody>
          <a:bodyPr wrap="square">
            <a:spAutoFit/>
          </a:bodyPr>
          <a:lstStyle/>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2017年 全国职业院校技能大赛（高职组）“光伏电子工程的设计与实施”赛项 二等奖</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2016年 全国职业院校技能大赛（高职组）“嵌入式产品应用开发” 赛项团体 二等奖</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2015年 全国职业院校技能大赛（高职组）“嵌入式应用开发”项目团体 一等奖</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2014年 全国职业院校技能大赛（高职组） “嵌入式产品应用开发” 赛项团体三等奖 </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2016年 上海市级教学团队负责人</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2014年 《搭建孵化平台 提升创新能力-电子类专业学生创新基地探索和实践》获上海市教学成果奖（职业教育）一等奖</a:t>
            </a:r>
          </a:p>
        </p:txBody>
      </p:sp>
      <p:sp>
        <p:nvSpPr>
          <p:cNvPr id="103436"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主要荣誉、获奖</a:t>
            </a:r>
            <a:endParaRPr lang="en-US" sz="2800" b="1" dirty="0">
              <a:solidFill>
                <a:srgbClr val="FF0000"/>
              </a:solidFill>
              <a:latin typeface="Open Sans"/>
              <a:ea typeface="Open Sans"/>
              <a:cs typeface="Open Sans"/>
            </a:endParaRPr>
          </a:p>
        </p:txBody>
      </p:sp>
      <p:sp>
        <p:nvSpPr>
          <p:cNvPr id="19" name="矩形 18"/>
          <p:cNvSpPr/>
          <p:nvPr/>
        </p:nvSpPr>
        <p:spPr>
          <a:xfrm>
            <a:off x="3675530"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20" name="文本框 34"/>
          <p:cNvSpPr txBox="1"/>
          <p:nvPr/>
        </p:nvSpPr>
        <p:spPr>
          <a:xfrm>
            <a:off x="4648667" y="2076450"/>
            <a:ext cx="339725" cy="646113"/>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grpSp>
        <p:nvGrpSpPr>
          <p:cNvPr id="21" name="Group 33"/>
          <p:cNvGrpSpPr/>
          <p:nvPr/>
        </p:nvGrpSpPr>
        <p:grpSpPr bwMode="auto">
          <a:xfrm>
            <a:off x="6029792" y="2501900"/>
            <a:ext cx="347663" cy="1176338"/>
            <a:chOff x="5111751" y="3011488"/>
            <a:chExt cx="217487" cy="576262"/>
          </a:xfrm>
        </p:grpSpPr>
        <p:sp>
          <p:nvSpPr>
            <p:cNvPr id="22" name="Freeform 14"/>
            <p:cNvSpPr/>
            <p:nvPr/>
          </p:nvSpPr>
          <p:spPr bwMode="auto">
            <a:xfrm>
              <a:off x="5111751" y="3011488"/>
              <a:ext cx="145985" cy="111209"/>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23"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24" name="Freeform 16"/>
            <p:cNvSpPr/>
            <p:nvPr/>
          </p:nvSpPr>
          <p:spPr bwMode="auto">
            <a:xfrm>
              <a:off x="5300438"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25" name="Group 81"/>
          <p:cNvGrpSpPr/>
          <p:nvPr/>
        </p:nvGrpSpPr>
        <p:grpSpPr bwMode="auto">
          <a:xfrm>
            <a:off x="3932070" y="2403793"/>
            <a:ext cx="536575" cy="533400"/>
            <a:chOff x="6299532" y="4190009"/>
            <a:chExt cx="469021" cy="455593"/>
          </a:xfrm>
        </p:grpSpPr>
        <p:sp>
          <p:nvSpPr>
            <p:cNvPr id="26"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27" name="Freeform 63"/>
            <p:cNvSpPr>
              <a:spLocks noEditPoints="1"/>
            </p:cNvSpPr>
            <p:nvPr/>
          </p:nvSpPr>
          <p:spPr bwMode="auto">
            <a:xfrm>
              <a:off x="6386953" y="4310686"/>
              <a:ext cx="294179"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28" name="Group 93"/>
          <p:cNvGrpSpPr/>
          <p:nvPr/>
        </p:nvGrpSpPr>
        <p:grpSpPr bwMode="auto">
          <a:xfrm>
            <a:off x="3945405" y="1577975"/>
            <a:ext cx="542925" cy="534988"/>
            <a:chOff x="630683" y="4190009"/>
            <a:chExt cx="469021" cy="455593"/>
          </a:xfrm>
        </p:grpSpPr>
        <p:sp>
          <p:nvSpPr>
            <p:cNvPr id="29"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30" name="Freeform 103"/>
            <p:cNvSpPr>
              <a:spLocks noEditPoints="1"/>
            </p:cNvSpPr>
            <p:nvPr/>
          </p:nvSpPr>
          <p:spPr bwMode="auto">
            <a:xfrm>
              <a:off x="765081" y="4271123"/>
              <a:ext cx="200225" cy="29336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31" name="矩形 70"/>
          <p:cNvSpPr>
            <a:spLocks noChangeArrowheads="1"/>
          </p:cNvSpPr>
          <p:nvPr/>
        </p:nvSpPr>
        <p:spPr bwMode="auto">
          <a:xfrm>
            <a:off x="4746775" y="1577975"/>
            <a:ext cx="1512887" cy="423065"/>
          </a:xfrm>
          <a:prstGeom prst="rect">
            <a:avLst/>
          </a:prstGeom>
          <a:noFill/>
          <a:ln w="9525">
            <a:noFill/>
            <a:miter lim="800000"/>
          </a:ln>
        </p:spPr>
        <p:txBody>
          <a:bodyPr>
            <a:spAutoFit/>
          </a:bodyPr>
          <a:lstStyle/>
          <a:p>
            <a:pPr>
              <a:lnSpc>
                <a:spcPct val="120000"/>
              </a:lnSpc>
            </a:pPr>
            <a:r>
              <a:rPr lang="zh-CN" altLang="en-US" sz="2000" b="1" dirty="0">
                <a:solidFill>
                  <a:srgbClr val="002948"/>
                </a:solidFill>
                <a:latin typeface="方正韵动中黑简体"/>
                <a:ea typeface="方正韵动中黑简体"/>
                <a:cs typeface="方正韵动中黑简体"/>
              </a:rPr>
              <a:t>论文</a:t>
            </a:r>
          </a:p>
        </p:txBody>
      </p:sp>
      <p:sp>
        <p:nvSpPr>
          <p:cNvPr id="34" name="矩形 71"/>
          <p:cNvSpPr>
            <a:spLocks noChangeArrowheads="1"/>
          </p:cNvSpPr>
          <p:nvPr/>
        </p:nvSpPr>
        <p:spPr bwMode="auto">
          <a:xfrm>
            <a:off x="4711532" y="2411413"/>
            <a:ext cx="1184275" cy="423065"/>
          </a:xfrm>
          <a:prstGeom prst="rect">
            <a:avLst/>
          </a:prstGeom>
          <a:noFill/>
          <a:ln w="9525">
            <a:noFill/>
            <a:miter lim="800000"/>
          </a:ln>
        </p:spPr>
        <p:txBody>
          <a:bodyPr>
            <a:spAutoFit/>
          </a:bodyPr>
          <a:lstStyle/>
          <a:p>
            <a:pPr>
              <a:lnSpc>
                <a:spcPct val="120000"/>
              </a:lnSpc>
            </a:pPr>
            <a:r>
              <a:rPr lang="zh-CN" altLang="en-US" sz="2000" b="1" dirty="0">
                <a:solidFill>
                  <a:srgbClr val="002948"/>
                </a:solidFill>
                <a:latin typeface="方正韵动中黑简体"/>
                <a:ea typeface="方正韵动中黑简体"/>
                <a:cs typeface="方正韵动中黑简体"/>
              </a:rPr>
              <a:t>项目</a:t>
            </a:r>
          </a:p>
        </p:txBody>
      </p:sp>
      <p:sp>
        <p:nvSpPr>
          <p:cNvPr id="35" name="矩形 34"/>
          <p:cNvSpPr/>
          <p:nvPr/>
        </p:nvSpPr>
        <p:spPr>
          <a:xfrm>
            <a:off x="5386856" y="1312545"/>
            <a:ext cx="6590286" cy="1077218"/>
          </a:xfrm>
          <a:prstGeom prst="rect">
            <a:avLst/>
          </a:prstGeom>
        </p:spPr>
        <p:txBody>
          <a:bodyPr wrap="square">
            <a:spAutoFit/>
          </a:bodyPr>
          <a:lstStyle/>
          <a:p>
            <a:endParaRPr lang="zh-CN" altLang="zh-CN" sz="1600" b="1" dirty="0">
              <a:latin typeface="微软雅黑" pitchFamily="34" charset="-122"/>
              <a:ea typeface="微软雅黑" pitchFamily="34" charset="-122"/>
              <a:cs typeface="方正兰亭准黑_GBK"/>
            </a:endParaRPr>
          </a:p>
          <a:p>
            <a:pPr>
              <a:lnSpc>
                <a:spcPct val="200000"/>
              </a:lnSpc>
            </a:pPr>
            <a:r>
              <a:rPr lang="en-US" altLang="zh-CN" sz="1600" b="1" dirty="0">
                <a:latin typeface="微软雅黑" pitchFamily="34" charset="-122"/>
                <a:ea typeface="微软雅黑" pitchFamily="34" charset="-122"/>
                <a:cs typeface="方正兰亭准黑_GBK"/>
              </a:rPr>
              <a:t>1</a:t>
            </a:r>
            <a:r>
              <a:rPr lang="zh-CN" altLang="zh-CN" sz="1600" b="1" dirty="0">
                <a:latin typeface="微软雅黑" pitchFamily="34" charset="-122"/>
                <a:ea typeface="微软雅黑" pitchFamily="34" charset="-122"/>
                <a:cs typeface="方正兰亭准黑_GBK"/>
              </a:rPr>
              <a:t>．ISO9000质量管理体系导入高职院校管理的研究（校刊，</a:t>
            </a:r>
            <a:r>
              <a:rPr lang="en-US" altLang="zh-CN" sz="1600" b="1" dirty="0">
                <a:latin typeface="微软雅黑" pitchFamily="34" charset="-122"/>
                <a:ea typeface="微软雅黑" pitchFamily="34" charset="-122"/>
                <a:cs typeface="方正兰亭准黑_GBK"/>
              </a:rPr>
              <a:t>2015</a:t>
            </a:r>
            <a:r>
              <a:rPr lang="zh-CN" altLang="en-US" sz="1600" b="1" dirty="0" smtClean="0">
                <a:latin typeface="微软雅黑" pitchFamily="34" charset="-122"/>
                <a:ea typeface="微软雅黑" pitchFamily="34" charset="-122"/>
                <a:cs typeface="方正兰亭准黑_GBK"/>
              </a:rPr>
              <a:t>年</a:t>
            </a:r>
            <a:r>
              <a:rPr lang="zh-CN" altLang="zh-CN" sz="1600" b="1" dirty="0" smtClean="0">
                <a:latin typeface="微软雅黑" pitchFamily="34" charset="-122"/>
                <a:ea typeface="微软雅黑" pitchFamily="34" charset="-122"/>
                <a:cs typeface="方正兰亭准黑_GBK"/>
              </a:rPr>
              <a:t>）</a:t>
            </a:r>
            <a:endParaRPr lang="zh-CN" altLang="zh-CN" sz="1600" b="1" dirty="0">
              <a:latin typeface="微软雅黑" pitchFamily="34" charset="-122"/>
              <a:ea typeface="微软雅黑" pitchFamily="34" charset="-122"/>
              <a:cs typeface="方正兰亭准黑_GBK"/>
            </a:endParaRPr>
          </a:p>
          <a:p>
            <a:endParaRPr lang="zh-CN" altLang="en-US" sz="1600" b="1" dirty="0">
              <a:latin typeface="微软雅黑" pitchFamily="34" charset="-122"/>
              <a:ea typeface="微软雅黑" pitchFamily="34" charset="-122"/>
              <a:cs typeface="方正兰亭准黑_GBK"/>
            </a:endParaRPr>
          </a:p>
        </p:txBody>
      </p:sp>
      <p:sp>
        <p:nvSpPr>
          <p:cNvPr id="36" name="矩形 35"/>
          <p:cNvSpPr/>
          <p:nvPr/>
        </p:nvSpPr>
        <p:spPr>
          <a:xfrm>
            <a:off x="5422096" y="2392660"/>
            <a:ext cx="6769903" cy="1569660"/>
          </a:xfrm>
          <a:prstGeom prst="rect">
            <a:avLst/>
          </a:prstGeom>
        </p:spPr>
        <p:txBody>
          <a:bodyPr wrap="square">
            <a:spAutoFit/>
          </a:bodyPr>
          <a:lstStyle/>
          <a:p>
            <a:pPr marL="342900" indent="-342900">
              <a:buFont typeface="+mj-lt"/>
              <a:buAutoNum type="arabicPeriod"/>
            </a:pPr>
            <a:r>
              <a:rPr lang="en-US" sz="1600" b="1" dirty="0" smtClean="0">
                <a:latin typeface="微软雅黑" pitchFamily="34" charset="-122"/>
                <a:ea typeface="微软雅黑" pitchFamily="34" charset="-122"/>
                <a:cs typeface="方正兰亭准黑_GBK"/>
              </a:rPr>
              <a:t>ISO9000</a:t>
            </a:r>
            <a:r>
              <a:rPr lang="en-US" sz="1600" b="1" dirty="0">
                <a:latin typeface="微软雅黑" pitchFamily="34" charset="-122"/>
                <a:ea typeface="微软雅黑" pitchFamily="34" charset="-122"/>
                <a:cs typeface="方正兰亭准黑_GBK"/>
              </a:rPr>
              <a:t>质量管理体系导入高职院校管理的研究—以上海电子信息职业技术学院电子工程系为例    2014</a:t>
            </a:r>
            <a:r>
              <a:rPr lang="zh-CN" altLang="en-US" sz="1600" b="1" dirty="0">
                <a:latin typeface="微软雅黑" pitchFamily="34" charset="-122"/>
                <a:ea typeface="微软雅黑" pitchFamily="34" charset="-122"/>
                <a:cs typeface="方正兰亭准黑_GBK"/>
              </a:rPr>
              <a:t>年院级课题</a:t>
            </a:r>
            <a:endParaRPr altLang="zh-CN" sz="1600" b="1" dirty="0">
              <a:latin typeface="微软雅黑" pitchFamily="34" charset="-122"/>
              <a:ea typeface="微软雅黑" pitchFamily="34" charset="-122"/>
              <a:cs typeface="方正兰亭准黑_GBK"/>
            </a:endParaRPr>
          </a:p>
          <a:p>
            <a:pPr marL="342900" indent="-342900">
              <a:buFont typeface="+mj-lt"/>
              <a:buAutoNum type="arabicPeriod"/>
            </a:pPr>
            <a:r>
              <a:rPr lang="zh-CN" altLang="zh-CN" sz="1600" b="1" dirty="0" smtClean="0">
                <a:latin typeface="微软雅黑" pitchFamily="34" charset="-122"/>
                <a:ea typeface="微软雅黑" pitchFamily="34" charset="-122"/>
                <a:cs typeface="方正兰亭准黑_GBK"/>
              </a:rPr>
              <a:t>横向</a:t>
            </a:r>
            <a:r>
              <a:rPr lang="zh-CN" altLang="zh-CN" sz="1600" b="1" dirty="0">
                <a:latin typeface="微软雅黑" pitchFamily="34" charset="-122"/>
                <a:ea typeface="微软雅黑" pitchFamily="34" charset="-122"/>
                <a:cs typeface="方正兰亭准黑_GBK"/>
              </a:rPr>
              <a:t>课题：空气温湿度监控仪-通讯模块。</a:t>
            </a:r>
            <a:endParaRPr lang="en-US" altLang="zh-CN" sz="1600" b="1" dirty="0">
              <a:latin typeface="微软雅黑" pitchFamily="34" charset="-122"/>
              <a:ea typeface="微软雅黑" pitchFamily="34" charset="-122"/>
              <a:cs typeface="方正兰亭准黑_GBK"/>
            </a:endParaRPr>
          </a:p>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横向</a:t>
            </a:r>
            <a:r>
              <a:rPr lang="zh-CN" altLang="en-US" sz="1600" b="1" dirty="0">
                <a:latin typeface="微软雅黑" pitchFamily="34" charset="-122"/>
                <a:ea typeface="微软雅黑" pitchFamily="34" charset="-122"/>
                <a:cs typeface="方正兰亭准黑_GBK"/>
              </a:rPr>
              <a:t>课题：技术开发-微信财务申领项目</a:t>
            </a:r>
          </a:p>
          <a:p>
            <a:pPr marL="342900" indent="-342900">
              <a:buFont typeface="+mj-lt"/>
              <a:buAutoNum type="arabicPeriod"/>
            </a:pPr>
            <a:r>
              <a:rPr lang="en-US" altLang="zh-CN" sz="1600" b="1" dirty="0" err="1" smtClean="0">
                <a:latin typeface="微软雅黑" pitchFamily="34" charset="-122"/>
                <a:ea typeface="微软雅黑" pitchFamily="34" charset="-122"/>
                <a:cs typeface="方正兰亭准黑_GBK"/>
              </a:rPr>
              <a:t>应用电子技术专业现代学徒制试点人才培养方案研究</a:t>
            </a:r>
            <a:r>
              <a:rPr lang="en-US" altLang="zh-CN" sz="1600" b="1" dirty="0" smtClean="0">
                <a:latin typeface="微软雅黑" pitchFamily="34" charset="-122"/>
                <a:ea typeface="微软雅黑" pitchFamily="34" charset="-122"/>
                <a:cs typeface="方正兰亭准黑_GBK"/>
              </a:rPr>
              <a:t>  </a:t>
            </a:r>
            <a:r>
              <a:rPr lang="en-US" altLang="zh-CN" sz="1600" b="1" dirty="0">
                <a:latin typeface="微软雅黑" pitchFamily="34" charset="-122"/>
                <a:ea typeface="微软雅黑" pitchFamily="34" charset="-122"/>
                <a:cs typeface="方正兰亭准黑_GBK"/>
              </a:rPr>
              <a:t>206</a:t>
            </a:r>
            <a:r>
              <a:rPr lang="zh-CN" altLang="en-US" sz="1600" b="1" dirty="0">
                <a:latin typeface="微软雅黑" pitchFamily="34" charset="-122"/>
                <a:ea typeface="微软雅黑" pitchFamily="34" charset="-122"/>
                <a:cs typeface="方正兰亭准黑_GBK"/>
              </a:rPr>
              <a:t>年院级课题</a:t>
            </a:r>
          </a:p>
          <a:p>
            <a:pPr marL="342900" indent="-342900">
              <a:buFont typeface="+mj-lt"/>
              <a:buAutoNum type="arabicPeriod"/>
            </a:pPr>
            <a:r>
              <a:rPr lang="zh-CN" altLang="en-US" sz="1600" b="1" dirty="0" smtClean="0">
                <a:latin typeface="微软雅黑" pitchFamily="34" charset="-122"/>
                <a:ea typeface="微软雅黑" pitchFamily="34" charset="-122"/>
                <a:cs typeface="方正兰亭准黑_GBK"/>
              </a:rPr>
              <a:t>横向</a:t>
            </a:r>
            <a:r>
              <a:rPr lang="zh-CN" altLang="en-US" sz="1600" b="1" dirty="0">
                <a:latin typeface="微软雅黑" pitchFamily="34" charset="-122"/>
                <a:ea typeface="微软雅黑" pitchFamily="34" charset="-122"/>
                <a:cs typeface="方正兰亭准黑_GBK"/>
              </a:rPr>
              <a:t>课题：嵌入式技术与应用专业</a:t>
            </a:r>
            <a:r>
              <a:rPr lang="zh-CN" altLang="en-US" sz="1600" b="1" dirty="0" smtClean="0">
                <a:latin typeface="微软雅黑" pitchFamily="34" charset="-122"/>
                <a:ea typeface="微软雅黑" pitchFamily="34" charset="-122"/>
                <a:cs typeface="方正兰亭准黑_GBK"/>
              </a:rPr>
              <a:t>规范</a:t>
            </a:r>
            <a:endParaRPr lang="zh-CN" altLang="en-US" sz="1600" b="1" dirty="0">
              <a:latin typeface="微软雅黑" pitchFamily="34" charset="-122"/>
              <a:ea typeface="微软雅黑" pitchFamily="34" charset="-122"/>
              <a:cs typeface="方正兰亭准黑_GBK"/>
            </a:endParaRPr>
          </a:p>
        </p:txBody>
      </p:sp>
      <p:sp>
        <p:nvSpPr>
          <p:cNvPr id="37" name="TextBox 23"/>
          <p:cNvSpPr txBox="1">
            <a:spLocks noChangeArrowheads="1"/>
          </p:cNvSpPr>
          <p:nvPr/>
        </p:nvSpPr>
        <p:spPr bwMode="auto">
          <a:xfrm>
            <a:off x="3816182" y="856933"/>
            <a:ext cx="3373438" cy="565150"/>
          </a:xfrm>
          <a:prstGeom prst="rect">
            <a:avLst/>
          </a:prstGeom>
          <a:noFill/>
          <a:ln w="9525">
            <a:noFill/>
            <a:miter lim="800000"/>
          </a:ln>
        </p:spPr>
        <p:txBody>
          <a:bodyPr>
            <a:spAutoFit/>
          </a:bodyPr>
          <a:lstStyle/>
          <a:p>
            <a:pPr algn="ctr">
              <a:lnSpc>
                <a:spcPct val="110000"/>
              </a:lnSpc>
            </a:pP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graphicFrame>
        <p:nvGraphicFramePr>
          <p:cNvPr id="38" name="表格 37"/>
          <p:cNvGraphicFramePr/>
          <p:nvPr>
            <p:extLst>
              <p:ext uri="{D42A27DB-BD31-4B8C-83A1-F6EECF244321}">
                <p14:modId xmlns="" xmlns:p14="http://schemas.microsoft.com/office/powerpoint/2010/main" val="2884158317"/>
              </p:ext>
            </p:extLst>
          </p:nvPr>
        </p:nvGraphicFramePr>
        <p:xfrm>
          <a:off x="5655791" y="4279770"/>
          <a:ext cx="6052415" cy="2202356"/>
        </p:xfrm>
        <a:graphic>
          <a:graphicData uri="http://schemas.openxmlformats.org/drawingml/2006/table">
            <a:tbl>
              <a:tblPr firstRow="1" bandRow="1">
                <a:tableStyleId>{5C22544A-7EE6-4342-B048-85BDC9FD1C3A}</a:tableStyleId>
              </a:tblPr>
              <a:tblGrid>
                <a:gridCol w="3682091"/>
                <a:gridCol w="1111409"/>
                <a:gridCol w="1258915"/>
              </a:tblGrid>
              <a:tr h="444833">
                <a:tc>
                  <a:txBody>
                    <a:bodyPr/>
                    <a:lstStyle/>
                    <a:p>
                      <a:pPr indent="0" algn="ctr">
                        <a:buNone/>
                      </a:pPr>
                      <a:r>
                        <a:rPr lang="zh-CN" sz="1600" b="1" dirty="0">
                          <a:solidFill>
                            <a:schemeClr val="tx1"/>
                          </a:solidFill>
                          <a:latin typeface="Arial" panose="020B0604020202020204" pitchFamily="34" charset="0"/>
                          <a:ea typeface="宋体" panose="02010600030101010101" pitchFamily="2" charset="-122"/>
                        </a:rPr>
                        <a:t>项目</a:t>
                      </a:r>
                      <a:r>
                        <a:rPr lang="zh-CN" sz="1600" b="1" dirty="0" smtClean="0">
                          <a:solidFill>
                            <a:schemeClr val="tx1"/>
                          </a:solidFill>
                          <a:latin typeface="Arial" panose="020B0604020202020204" pitchFamily="34" charset="0"/>
                          <a:ea typeface="宋体" panose="02010600030101010101" pitchFamily="2" charset="-122"/>
                        </a:rPr>
                        <a:t>名称</a:t>
                      </a:r>
                      <a:endParaRPr lang="zh-CN" altLang="en-US" sz="1600" b="1" dirty="0">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600" b="1" dirty="0" smtClean="0">
                          <a:solidFill>
                            <a:schemeClr val="tx1"/>
                          </a:solidFill>
                          <a:latin typeface="Arial" panose="020B0604020202020204" pitchFamily="34" charset="0"/>
                          <a:ea typeface="宋体" panose="02010600030101010101" pitchFamily="2" charset="-122"/>
                        </a:rPr>
                        <a:t>类别</a:t>
                      </a:r>
                      <a:endParaRPr lang="zh-CN" altLang="en-US" sz="1600" b="1" dirty="0">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smtClean="0">
                          <a:solidFill>
                            <a:schemeClr val="tx1"/>
                          </a:solidFill>
                          <a:latin typeface="Arial" panose="020B0604020202020204" pitchFamily="34" charset="0"/>
                          <a:ea typeface="宋体" panose="02010600030101010101" pitchFamily="2" charset="-122"/>
                        </a:rPr>
                        <a:t>本人承担部分</a:t>
                      </a:r>
                      <a:endParaRPr lang="zh-CN" altLang="en-US" sz="1600" b="1" dirty="0">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7632">
                <a:tc>
                  <a:txBody>
                    <a:bodyPr/>
                    <a:lstStyle/>
                    <a:p>
                      <a:pPr indent="0" algn="ctr">
                        <a:buNone/>
                      </a:pPr>
                      <a:r>
                        <a:rPr lang="zh-CN" sz="1600" b="1">
                          <a:solidFill>
                            <a:schemeClr val="tx1"/>
                          </a:solidFill>
                          <a:latin typeface="Arial" panose="020B0604020202020204" pitchFamily="34" charset="0"/>
                          <a:ea typeface="宋体" panose="02010600030101010101" pitchFamily="2" charset="-122"/>
                        </a:rPr>
                        <a:t>基于机器人MEMS动作感应的电动按摩奏乐装置</a:t>
                      </a:r>
                      <a:endParaRPr lang="zh-CN" altLang="en-US" sz="1600" b="1">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600" b="1" dirty="0">
                          <a:solidFill>
                            <a:schemeClr val="tx1"/>
                          </a:solidFill>
                          <a:latin typeface="Arial" panose="020B0604020202020204" pitchFamily="34" charset="0"/>
                          <a:ea typeface="宋体" panose="02010600030101010101" pitchFamily="2" charset="-122"/>
                        </a:rPr>
                        <a:t>实用新型</a:t>
                      </a:r>
                      <a:endParaRPr lang="zh-CN" altLang="en-US" sz="1600" b="1" dirty="0">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smtClean="0">
                          <a:solidFill>
                            <a:schemeClr val="tx1"/>
                          </a:solidFill>
                          <a:latin typeface="Arial" panose="020B0604020202020204" pitchFamily="34" charset="0"/>
                          <a:ea typeface="宋体" panose="02010600030101010101" pitchFamily="2" charset="-122"/>
                        </a:rPr>
                        <a:t>参与</a:t>
                      </a:r>
                      <a:endParaRPr lang="zh-CN" altLang="en-US" sz="1600" b="1" dirty="0">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7632">
                <a:tc>
                  <a:txBody>
                    <a:bodyPr/>
                    <a:lstStyle/>
                    <a:p>
                      <a:pPr indent="0" algn="ctr">
                        <a:buNone/>
                      </a:pPr>
                      <a:r>
                        <a:rPr lang="zh-CN" sz="1600" b="1">
                          <a:solidFill>
                            <a:schemeClr val="tx1"/>
                          </a:solidFill>
                          <a:latin typeface="Arial" panose="020B0604020202020204" pitchFamily="34" charset="0"/>
                          <a:ea typeface="宋体" panose="02010600030101010101" pitchFamily="2" charset="-122"/>
                        </a:rPr>
                        <a:t>智能化防辐射早教娱乐家居屏蔽套装</a:t>
                      </a:r>
                      <a:endParaRPr lang="zh-CN" altLang="en-US" sz="1600" b="1">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600" b="1">
                          <a:solidFill>
                            <a:schemeClr val="tx1"/>
                          </a:solidFill>
                          <a:latin typeface="Arial" panose="020B0604020202020204" pitchFamily="34" charset="0"/>
                          <a:ea typeface="宋体" panose="02010600030101010101" pitchFamily="2" charset="-122"/>
                        </a:rPr>
                        <a:t>实用新型</a:t>
                      </a:r>
                      <a:endParaRPr lang="zh-CN" altLang="en-US" sz="1600" b="1">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smtClean="0">
                          <a:solidFill>
                            <a:schemeClr val="tx1"/>
                          </a:solidFill>
                          <a:latin typeface="Arial" panose="020B0604020202020204" pitchFamily="34" charset="0"/>
                          <a:ea typeface="宋体" panose="02010600030101010101" pitchFamily="2" charset="-122"/>
                        </a:rPr>
                        <a:t>参与</a:t>
                      </a:r>
                      <a:endParaRPr lang="zh-CN" altLang="en-US" sz="1600" b="1" dirty="0">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77632">
                <a:tc>
                  <a:txBody>
                    <a:bodyPr/>
                    <a:lstStyle/>
                    <a:p>
                      <a:pPr indent="0" algn="ctr">
                        <a:buNone/>
                      </a:pPr>
                      <a:r>
                        <a:rPr lang="zh-CN" sz="1600" b="1">
                          <a:solidFill>
                            <a:schemeClr val="tx1"/>
                          </a:solidFill>
                          <a:latin typeface="Arial" panose="020B0604020202020204" pitchFamily="34" charset="0"/>
                          <a:ea typeface="宋体" panose="02010600030101010101" pitchFamily="2" charset="-122"/>
                        </a:rPr>
                        <a:t>一种多功能智能家用助学屏蔽微波盒</a:t>
                      </a:r>
                      <a:endParaRPr lang="zh-CN" altLang="en-US" sz="1600" b="1">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600" b="1">
                          <a:solidFill>
                            <a:schemeClr val="tx1"/>
                          </a:solidFill>
                          <a:latin typeface="Arial" panose="020B0604020202020204" pitchFamily="34" charset="0"/>
                          <a:ea typeface="宋体" panose="02010600030101010101" pitchFamily="2" charset="-122"/>
                        </a:rPr>
                        <a:t>实用新型</a:t>
                      </a:r>
                      <a:endParaRPr lang="zh-CN" altLang="en-US" sz="1600" b="1">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smtClean="0">
                          <a:solidFill>
                            <a:schemeClr val="tx1"/>
                          </a:solidFill>
                          <a:latin typeface="Arial" panose="020B0604020202020204" pitchFamily="34" charset="0"/>
                          <a:ea typeface="宋体" panose="02010600030101010101" pitchFamily="2" charset="-122"/>
                        </a:rPr>
                        <a:t>参与</a:t>
                      </a:r>
                      <a:endParaRPr lang="zh-CN" altLang="en-US" sz="1600" b="1" dirty="0">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6159">
                <a:tc>
                  <a:txBody>
                    <a:bodyPr/>
                    <a:lstStyle/>
                    <a:p>
                      <a:pPr indent="0" algn="ctr">
                        <a:buNone/>
                      </a:pPr>
                      <a:r>
                        <a:rPr lang="zh-CN" sz="1600" b="1">
                          <a:solidFill>
                            <a:schemeClr val="tx1"/>
                          </a:solidFill>
                          <a:latin typeface="Arial" panose="020B0604020202020204" pitchFamily="34" charset="0"/>
                          <a:ea typeface="宋体" panose="02010600030101010101" pitchFamily="2" charset="-122"/>
                        </a:rPr>
                        <a:t>一种光纤圆球微腔湿敏传感技术</a:t>
                      </a:r>
                      <a:endParaRPr lang="zh-CN" altLang="en-US" sz="1600" b="1">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600" b="1">
                          <a:solidFill>
                            <a:schemeClr val="tx1"/>
                          </a:solidFill>
                          <a:latin typeface="Arial" panose="020B0604020202020204" pitchFamily="34" charset="0"/>
                          <a:ea typeface="宋体" panose="02010600030101010101" pitchFamily="2" charset="-122"/>
                        </a:rPr>
                        <a:t>发明</a:t>
                      </a:r>
                      <a:endParaRPr lang="zh-CN" altLang="en-US" sz="1600" b="1">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dirty="0" smtClean="0">
                          <a:solidFill>
                            <a:schemeClr val="tx1"/>
                          </a:solidFill>
                          <a:latin typeface="Arial" panose="020B0604020202020204" pitchFamily="34" charset="0"/>
                          <a:ea typeface="宋体" panose="02010600030101010101" pitchFamily="2" charset="-122"/>
                        </a:rPr>
                        <a:t>参与</a:t>
                      </a:r>
                      <a:endParaRPr lang="zh-CN" altLang="en-US" sz="1600" b="1" dirty="0">
                        <a:solidFill>
                          <a:schemeClr val="tx1"/>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pSp>
        <p:nvGrpSpPr>
          <p:cNvPr id="39" name="组合 38"/>
          <p:cNvGrpSpPr/>
          <p:nvPr/>
        </p:nvGrpSpPr>
        <p:grpSpPr>
          <a:xfrm>
            <a:off x="3988902" y="4098925"/>
            <a:ext cx="535305" cy="533400"/>
            <a:chOff x="9630" y="7301"/>
            <a:chExt cx="678" cy="840"/>
          </a:xfrm>
          <a:solidFill>
            <a:srgbClr val="0070C0"/>
          </a:solidFill>
        </p:grpSpPr>
        <p:sp>
          <p:nvSpPr>
            <p:cNvPr id="40" name="Oval 91"/>
            <p:cNvSpPr>
              <a:spLocks noChangeAspect="1"/>
            </p:cNvSpPr>
            <p:nvPr/>
          </p:nvSpPr>
          <p:spPr>
            <a:xfrm>
              <a:off x="9630" y="7301"/>
              <a:ext cx="678" cy="8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cs typeface="Arial" panose="020B0604020202020204" pitchFamily="34" charset="0"/>
              </a:endParaRPr>
            </a:p>
          </p:txBody>
        </p:sp>
        <p:sp>
          <p:nvSpPr>
            <p:cNvPr id="41" name="Freeform 36"/>
            <p:cNvSpPr>
              <a:spLocks noEditPoints="1"/>
            </p:cNvSpPr>
            <p:nvPr/>
          </p:nvSpPr>
          <p:spPr bwMode="auto">
            <a:xfrm>
              <a:off x="9827" y="7525"/>
              <a:ext cx="284" cy="39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42" name="矩形 71"/>
          <p:cNvSpPr>
            <a:spLocks noChangeArrowheads="1"/>
          </p:cNvSpPr>
          <p:nvPr/>
        </p:nvSpPr>
        <p:spPr bwMode="auto">
          <a:xfrm>
            <a:off x="4789637" y="4135438"/>
            <a:ext cx="1184275" cy="4230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专利</a:t>
            </a:r>
          </a:p>
        </p:txBody>
      </p:sp>
    </p:spTree>
  </p:cSld>
  <p:clrMapOvr>
    <a:masterClrMapping/>
  </p:clrMapOvr>
  <p:transition spd="slow" advTm="2000">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10137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101380"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10138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101383"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101384" name="组合 48"/>
          <p:cNvGrpSpPr/>
          <p:nvPr/>
        </p:nvGrpSpPr>
        <p:grpSpPr bwMode="auto">
          <a:xfrm>
            <a:off x="4127500" y="917575"/>
            <a:ext cx="7979063" cy="2241550"/>
            <a:chOff x="1539384" y="1601071"/>
            <a:chExt cx="9732967"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1600" b="1" dirty="0" smtClean="0">
                  <a:solidFill>
                    <a:schemeClr val="accent1"/>
                  </a:solidFill>
                  <a:latin typeface="微软雅黑" panose="020B0503020204020204" pitchFamily="34" charset="-122"/>
                  <a:ea typeface="微软雅黑" panose="020B0503020204020204" pitchFamily="34" charset="-122"/>
                </a:rPr>
                <a:t>：</a:t>
              </a:r>
              <a:r>
                <a:rPr lang="zh-CN" altLang="en-US" sz="2400" b="1" dirty="0">
                  <a:solidFill>
                    <a:srgbClr val="002948"/>
                  </a:solidFill>
                  <a:latin typeface="微软雅黑" panose="020B0503020204020204" pitchFamily="34" charset="-122"/>
                  <a:ea typeface="微软雅黑" panose="020B0503020204020204" pitchFamily="34" charset="-122"/>
                </a:rPr>
                <a:t>曾本聪</a:t>
              </a:r>
            </a:p>
          </p:txBody>
        </p:sp>
        <p:sp>
          <p:nvSpPr>
            <p:cNvPr id="21" name="TextBox 15"/>
            <p:cNvSpPr txBox="1"/>
            <p:nvPr/>
          </p:nvSpPr>
          <p:spPr>
            <a:xfrm>
              <a:off x="2221014" y="2977484"/>
              <a:ext cx="4483149" cy="607451"/>
            </a:xfrm>
            <a:prstGeom prst="rect">
              <a:avLst/>
            </a:prstGeom>
            <a:noFill/>
          </p:spPr>
          <p:txBody>
            <a:bodyPr wrap="square">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党委办公室</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党委组织</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统战部</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1962.11</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本科</a:t>
              </a: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副教授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55523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en-US" sz="1600" b="1" dirty="0" smtClean="0">
                  <a:solidFill>
                    <a:schemeClr val="accent1"/>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学</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Box 19"/>
            <p:cNvSpPr txBox="1"/>
            <p:nvPr/>
          </p:nvSpPr>
          <p:spPr>
            <a:xfrm>
              <a:off x="6971137" y="3506910"/>
              <a:ext cx="4301214" cy="607451"/>
            </a:xfrm>
            <a:prstGeom prst="rect">
              <a:avLst/>
            </a:prstGeom>
            <a:noFill/>
          </p:spPr>
          <p:txBody>
            <a:bodyPr wrap="square">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en-US" sz="1600" b="1" dirty="0" smtClean="0">
                  <a:solidFill>
                    <a:schemeClr val="accent1"/>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思想政治教育 </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 党</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建设</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101389" name="组合 215"/>
          <p:cNvGrpSpPr/>
          <p:nvPr/>
        </p:nvGrpSpPr>
        <p:grpSpPr bwMode="auto">
          <a:xfrm>
            <a:off x="908894" y="3735387"/>
            <a:ext cx="3400107" cy="1848266"/>
            <a:chOff x="-92550" y="3789751"/>
            <a:chExt cx="3401132" cy="1848121"/>
          </a:xfrm>
        </p:grpSpPr>
        <p:grpSp>
          <p:nvGrpSpPr>
            <p:cNvPr id="101407" name="Group 35"/>
            <p:cNvGrpSpPr/>
            <p:nvPr/>
          </p:nvGrpSpPr>
          <p:grpSpPr bwMode="auto">
            <a:xfrm>
              <a:off x="461639" y="4679759"/>
              <a:ext cx="1241025" cy="266767"/>
              <a:chOff x="769938" y="2456536"/>
              <a:chExt cx="1613466" cy="345642"/>
            </a:xfrm>
          </p:grpSpPr>
          <p:sp>
            <p:nvSpPr>
              <p:cNvPr id="116" name="Notched Right Arrow 32"/>
              <p:cNvSpPr/>
              <p:nvPr/>
            </p:nvSpPr>
            <p:spPr>
              <a:xfrm>
                <a:off x="769959" y="2457195"/>
                <a:ext cx="1614473" cy="345528"/>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225" y="2535351"/>
                <a:ext cx="189938" cy="189218"/>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123" name="Oval 42"/>
            <p:cNvSpPr>
              <a:spLocks noChangeAspect="1"/>
            </p:cNvSpPr>
            <p:nvPr/>
          </p:nvSpPr>
          <p:spPr bwMode="auto">
            <a:xfrm>
              <a:off x="3162488" y="4803451"/>
              <a:ext cx="146094" cy="1460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01409" name="TextBox 129"/>
            <p:cNvSpPr txBox="1">
              <a:spLocks noChangeArrowheads="1"/>
            </p:cNvSpPr>
            <p:nvPr/>
          </p:nvSpPr>
          <p:spPr bwMode="auto">
            <a:xfrm>
              <a:off x="-92550" y="5391670"/>
              <a:ext cx="2522594" cy="246202"/>
            </a:xfrm>
            <a:prstGeom prst="rect">
              <a:avLst/>
            </a:prstGeom>
            <a:noFill/>
            <a:ln w="9525">
              <a:noFill/>
              <a:miter lim="800000"/>
            </a:ln>
          </p:spPr>
          <p:txBody>
            <a:bodyPr wrap="square" lIns="0" tIns="0" rIns="0" bIns="0" anchor="ctr">
              <a:spAutoFit/>
            </a:bodyPr>
            <a:lstStyle/>
            <a:p>
              <a:pPr algn="ctr">
                <a:spcBef>
                  <a:spcPct val="20000"/>
                </a:spcBef>
              </a:pPr>
              <a:r>
                <a:rPr lang="en-US" altLang="zh-CN" sz="1600" b="1" dirty="0">
                  <a:solidFill>
                    <a:schemeClr val="accent1"/>
                  </a:solidFill>
                  <a:latin typeface="微软雅黑" panose="020B0503020204020204" pitchFamily="34" charset="-122"/>
                  <a:ea typeface="微软雅黑" panose="020B0503020204020204" pitchFamily="34" charset="-122"/>
                </a:rPr>
                <a:t>1980-1984,</a:t>
              </a:r>
              <a:r>
                <a:rPr lang="zh-CN" altLang="en-US" sz="1600" b="1" dirty="0" smtClean="0">
                  <a:solidFill>
                    <a:schemeClr val="accent1"/>
                  </a:solidFill>
                  <a:latin typeface="微软雅黑" panose="020B0503020204020204" pitchFamily="34" charset="-122"/>
                  <a:ea typeface="微软雅黑" panose="020B0503020204020204" pitchFamily="34" charset="-122"/>
                </a:rPr>
                <a:t>江西师范大学</a:t>
              </a:r>
              <a:endParaRPr lang="en-US" altLang="zh-CN" sz="1600" b="1" dirty="0">
                <a:solidFill>
                  <a:schemeClr val="accent1"/>
                </a:solidFill>
                <a:latin typeface="微软雅黑" panose="020B0503020204020204" pitchFamily="34" charset="-122"/>
                <a:ea typeface="微软雅黑" panose="020B0503020204020204" pitchFamily="34" charset="-122"/>
              </a:endParaRPr>
            </a:p>
          </p:txBody>
        </p:sp>
        <p:cxnSp>
          <p:nvCxnSpPr>
            <p:cNvPr id="135" name="Straight Connector 74"/>
            <p:cNvCxnSpPr>
              <a:stCxn id="141" idx="7"/>
            </p:cNvCxnSpPr>
            <p:nvPr/>
          </p:nvCxnSpPr>
          <p:spPr>
            <a:xfrm flipH="1">
              <a:off x="1057147" y="4310410"/>
              <a:ext cx="9528" cy="50637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01413" name="Group 68"/>
            <p:cNvGrpSpPr/>
            <p:nvPr/>
          </p:nvGrpSpPr>
          <p:grpSpPr bwMode="auto">
            <a:xfrm>
              <a:off x="850517" y="3789751"/>
              <a:ext cx="429896" cy="431369"/>
              <a:chOff x="1295010" y="1424373"/>
              <a:chExt cx="558911" cy="558911"/>
            </a:xfrm>
          </p:grpSpPr>
          <p:sp>
            <p:nvSpPr>
              <p:cNvPr id="141" name="Teardrop 64"/>
              <p:cNvSpPr/>
              <p:nvPr/>
            </p:nvSpPr>
            <p:spPr>
              <a:xfrm rot="8100000">
                <a:off x="1295260" y="1424373"/>
                <a:ext cx="559492" cy="55942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198" y="1576570"/>
                <a:ext cx="307617" cy="246805"/>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660" y="3956425"/>
              <a:ext cx="106394" cy="195248"/>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101390" name="TextBox 23"/>
          <p:cNvSpPr txBox="1">
            <a:spLocks noChangeArrowheads="1"/>
          </p:cNvSpPr>
          <p:nvPr/>
        </p:nvSpPr>
        <p:spPr bwMode="auto">
          <a:xfrm>
            <a:off x="532656"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208" name="Freeform 81"/>
          <p:cNvSpPr/>
          <p:nvPr/>
        </p:nvSpPr>
        <p:spPr bwMode="auto">
          <a:xfrm>
            <a:off x="10175875" y="3295650"/>
            <a:ext cx="450850" cy="298450"/>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4" name="Oval 63"/>
          <p:cNvSpPr>
            <a:spLocks noChangeAspect="1"/>
          </p:cNvSpPr>
          <p:nvPr/>
        </p:nvSpPr>
        <p:spPr>
          <a:xfrm>
            <a:off x="5892800" y="4867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6" name="矩形 5"/>
          <p:cNvSpPr/>
          <p:nvPr/>
        </p:nvSpPr>
        <p:spPr>
          <a:xfrm>
            <a:off x="5629275" y="5619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01394" name="TextBox 23"/>
          <p:cNvSpPr txBox="1">
            <a:spLocks noChangeArrowheads="1"/>
          </p:cNvSpPr>
          <p:nvPr/>
        </p:nvSpPr>
        <p:spPr bwMode="auto">
          <a:xfrm>
            <a:off x="4083050" y="3568700"/>
            <a:ext cx="2335213" cy="522288"/>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101395" name="Group 52"/>
          <p:cNvGrpSpPr/>
          <p:nvPr/>
        </p:nvGrpSpPr>
        <p:grpSpPr bwMode="auto">
          <a:xfrm>
            <a:off x="5384800" y="4298950"/>
            <a:ext cx="4791075" cy="2252663"/>
            <a:chOff x="2244725" y="1243013"/>
            <a:chExt cx="5264150" cy="4351338"/>
          </a:xfrm>
        </p:grpSpPr>
        <p:sp>
          <p:nvSpPr>
            <p:cNvPr id="18" name="Freeform 5"/>
            <p:cNvSpPr/>
            <p:nvPr/>
          </p:nvSpPr>
          <p:spPr bwMode="auto">
            <a:xfrm>
              <a:off x="5897187" y="1604858"/>
              <a:ext cx="945384" cy="2293728"/>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5" name="Freeform 6"/>
            <p:cNvSpPr/>
            <p:nvPr/>
          </p:nvSpPr>
          <p:spPr bwMode="auto">
            <a:xfrm>
              <a:off x="2410429" y="3386484"/>
              <a:ext cx="2593701" cy="2207867"/>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8" name="Freeform 7"/>
            <p:cNvSpPr/>
            <p:nvPr/>
          </p:nvSpPr>
          <p:spPr bwMode="auto">
            <a:xfrm>
              <a:off x="2244725" y="1243013"/>
              <a:ext cx="5241475"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9" name="Freeform 8"/>
            <p:cNvSpPr/>
            <p:nvPr/>
          </p:nvSpPr>
          <p:spPr bwMode="auto">
            <a:xfrm>
              <a:off x="7025718" y="1276745"/>
              <a:ext cx="483157" cy="619429"/>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1" name="Freeform 9"/>
            <p:cNvSpPr/>
            <p:nvPr/>
          </p:nvSpPr>
          <p:spPr bwMode="auto">
            <a:xfrm>
              <a:off x="6839083" y="1604858"/>
              <a:ext cx="212799" cy="291317"/>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32" name="Freeform 10"/>
            <p:cNvSpPr/>
            <p:nvPr/>
          </p:nvSpPr>
          <p:spPr bwMode="auto">
            <a:xfrm>
              <a:off x="6415230" y="1243013"/>
              <a:ext cx="200588" cy="193189"/>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101396" name="Freeform 77"/>
          <p:cNvSpPr>
            <a:spLocks noEditPoints="1"/>
          </p:cNvSpPr>
          <p:nvPr/>
        </p:nvSpPr>
        <p:spPr bwMode="auto">
          <a:xfrm>
            <a:off x="5680075" y="4545013"/>
            <a:ext cx="409575" cy="357187"/>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210" name="矩形 209"/>
          <p:cNvSpPr/>
          <p:nvPr/>
        </p:nvSpPr>
        <p:spPr>
          <a:xfrm>
            <a:off x="4598988" y="5024438"/>
            <a:ext cx="2478087" cy="522287"/>
          </a:xfrm>
          <a:prstGeom prst="rect">
            <a:avLst/>
          </a:prstGeom>
        </p:spPr>
        <p:txBody>
          <a:bodyPr>
            <a:spAutoFit/>
          </a:bodyPr>
          <a:lstStyle/>
          <a:p>
            <a:pPr algn="ctr" fontAlgn="auto">
              <a:spcBef>
                <a:spcPts val="0"/>
              </a:spcBef>
              <a:spcAft>
                <a:spcPts val="0"/>
              </a:spcAft>
              <a:defRPr/>
            </a:pPr>
            <a:r>
              <a:rPr lang="en-US" altLang="zh-CN" sz="1400" b="1" dirty="0">
                <a:solidFill>
                  <a:schemeClr val="tx1">
                    <a:lumMod val="60000"/>
                    <a:lumOff val="40000"/>
                  </a:schemeClr>
                </a:solidFill>
                <a:latin typeface="+mn-ea"/>
                <a:ea typeface="+mn-ea"/>
                <a:cs typeface="+mn-ea"/>
              </a:rPr>
              <a:t>1984.7-2007.2</a:t>
            </a:r>
            <a:r>
              <a:rPr lang="zh-CN" altLang="en-US" sz="1400" b="1" dirty="0">
                <a:solidFill>
                  <a:schemeClr val="tx1">
                    <a:lumMod val="60000"/>
                    <a:lumOff val="40000"/>
                  </a:schemeClr>
                </a:solidFill>
                <a:latin typeface="+mn-ea"/>
                <a:ea typeface="+mn-ea"/>
                <a:cs typeface="+mn-ea"/>
              </a:rPr>
              <a:t>，江西交通职业技术学院</a:t>
            </a:r>
          </a:p>
        </p:txBody>
      </p:sp>
      <p:sp>
        <p:nvSpPr>
          <p:cNvPr id="33" name="矩形 32"/>
          <p:cNvSpPr/>
          <p:nvPr/>
        </p:nvSpPr>
        <p:spPr>
          <a:xfrm>
            <a:off x="8983663" y="3594100"/>
            <a:ext cx="2881312" cy="736600"/>
          </a:xfrm>
          <a:prstGeom prst="rect">
            <a:avLst/>
          </a:prstGeom>
        </p:spPr>
        <p:txBody>
          <a:bodyPr>
            <a:spAutoFit/>
          </a:bodyPr>
          <a:lstStyle/>
          <a:p>
            <a:pPr algn="ctr" fontAlgn="auto">
              <a:spcBef>
                <a:spcPts val="0"/>
              </a:spcBef>
              <a:spcAft>
                <a:spcPts val="0"/>
              </a:spcAft>
              <a:defRPr/>
            </a:pPr>
            <a:r>
              <a:rPr lang="zh-CN" altLang="en-US" sz="1400" b="1" dirty="0" smtClean="0">
                <a:solidFill>
                  <a:schemeClr val="tx1">
                    <a:lumMod val="60000"/>
                    <a:lumOff val="40000"/>
                  </a:schemeClr>
                </a:solidFill>
                <a:latin typeface="+mn-ea"/>
                <a:ea typeface="+mn-ea"/>
                <a:cs typeface="+mn-ea"/>
                <a:sym typeface="+mn-ea"/>
              </a:rPr>
              <a:t>200</a:t>
            </a:r>
            <a:r>
              <a:rPr lang="en-US" altLang="zh-CN" sz="1400" b="1" dirty="0" smtClean="0">
                <a:solidFill>
                  <a:schemeClr val="tx1">
                    <a:lumMod val="60000"/>
                    <a:lumOff val="40000"/>
                  </a:schemeClr>
                </a:solidFill>
                <a:latin typeface="+mn-ea"/>
                <a:ea typeface="+mn-ea"/>
                <a:cs typeface="+mn-ea"/>
                <a:sym typeface="+mn-ea"/>
              </a:rPr>
              <a:t>7</a:t>
            </a:r>
            <a:r>
              <a:rPr lang="zh-CN" altLang="en-US" sz="1400" b="1" dirty="0" smtClean="0">
                <a:solidFill>
                  <a:schemeClr val="tx1">
                    <a:lumMod val="60000"/>
                    <a:lumOff val="40000"/>
                  </a:schemeClr>
                </a:solidFill>
                <a:latin typeface="+mn-ea"/>
                <a:ea typeface="+mn-ea"/>
                <a:cs typeface="+mn-ea"/>
                <a:sym typeface="+mn-ea"/>
              </a:rPr>
              <a:t>.</a:t>
            </a:r>
            <a:r>
              <a:rPr lang="en-US" altLang="zh-CN" sz="1400" b="1" dirty="0" smtClean="0">
                <a:solidFill>
                  <a:schemeClr val="tx1">
                    <a:lumMod val="60000"/>
                    <a:lumOff val="40000"/>
                  </a:schemeClr>
                </a:solidFill>
                <a:latin typeface="+mn-ea"/>
                <a:ea typeface="+mn-ea"/>
                <a:cs typeface="+mn-ea"/>
                <a:sym typeface="+mn-ea"/>
              </a:rPr>
              <a:t>3</a:t>
            </a:r>
            <a:r>
              <a:rPr lang="zh-CN" altLang="en-US" sz="1400" b="1" dirty="0" smtClean="0">
                <a:solidFill>
                  <a:schemeClr val="tx1">
                    <a:lumMod val="60000"/>
                    <a:lumOff val="40000"/>
                  </a:schemeClr>
                </a:solidFill>
                <a:latin typeface="+mn-ea"/>
                <a:ea typeface="+mn-ea"/>
                <a:cs typeface="+mn-ea"/>
                <a:sym typeface="+mn-ea"/>
              </a:rPr>
              <a:t>至今</a:t>
            </a:r>
            <a:endParaRPr lang="zh-CN" altLang="en-US" sz="1400" b="1" dirty="0">
              <a:solidFill>
                <a:schemeClr val="tx1">
                  <a:lumMod val="60000"/>
                  <a:lumOff val="40000"/>
                </a:schemeClr>
              </a:solidFill>
              <a:latin typeface="+mn-ea"/>
              <a:ea typeface="+mn-ea"/>
              <a:cs typeface="+mn-ea"/>
              <a:sym typeface="+mn-ea"/>
            </a:endParaRP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上海电子信息职业技术学院 </a:t>
            </a:r>
          </a:p>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 </a:t>
            </a:r>
          </a:p>
        </p:txBody>
      </p:sp>
      <p:sp>
        <p:nvSpPr>
          <p:cNvPr id="73" name="TextBox 18"/>
          <p:cNvSpPr txBox="1"/>
          <p:nvPr/>
        </p:nvSpPr>
        <p:spPr bwMode="auto">
          <a:xfrm>
            <a:off x="4667251" y="2343075"/>
            <a:ext cx="3824288" cy="40171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政治教育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566242293"/>
      </p:ext>
    </p:extLst>
  </p:cSld>
  <p:clrMapOvr>
    <a:masterClrMapping/>
  </p:clrMapOvr>
  <p:transition spd="slow" advTm="2000">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4403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44036"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4403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5011738" y="3225564"/>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8" name="Freeform 55"/>
          <p:cNvSpPr/>
          <p:nvPr/>
        </p:nvSpPr>
        <p:spPr>
          <a:xfrm rot="16200000">
            <a:off x="3711576" y="31892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3" name="Freeform 52"/>
          <p:cNvSpPr/>
          <p:nvPr/>
        </p:nvSpPr>
        <p:spPr>
          <a:xfrm rot="16200000">
            <a:off x="2643188" y="31797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 name="Freeform 51"/>
          <p:cNvSpPr/>
          <p:nvPr/>
        </p:nvSpPr>
        <p:spPr>
          <a:xfrm rot="16200000">
            <a:off x="1439862" y="31813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63500" y="3403600"/>
            <a:ext cx="4737100" cy="47625"/>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9" name="Freeform 53"/>
          <p:cNvSpPr/>
          <p:nvPr/>
        </p:nvSpPr>
        <p:spPr>
          <a:xfrm rot="16200000">
            <a:off x="1439863" y="3125788"/>
            <a:ext cx="1014412"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0" name="Freeform 68"/>
          <p:cNvSpPr/>
          <p:nvPr/>
        </p:nvSpPr>
        <p:spPr>
          <a:xfrm rot="16200000">
            <a:off x="2643981"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1" name="Freeform 71"/>
          <p:cNvSpPr/>
          <p:nvPr/>
        </p:nvSpPr>
        <p:spPr>
          <a:xfrm rot="16200000">
            <a:off x="3724276" y="31257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2" name="Arc 30"/>
          <p:cNvSpPr/>
          <p:nvPr/>
        </p:nvSpPr>
        <p:spPr>
          <a:xfrm rot="19051047">
            <a:off x="777875" y="2608263"/>
            <a:ext cx="1071563" cy="13731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3" name="Arc 31"/>
          <p:cNvSpPr/>
          <p:nvPr/>
        </p:nvSpPr>
        <p:spPr>
          <a:xfrm rot="19051047">
            <a:off x="2089150" y="2657475"/>
            <a:ext cx="1073150"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4" name="Arc 32"/>
          <p:cNvSpPr/>
          <p:nvPr/>
        </p:nvSpPr>
        <p:spPr>
          <a:xfrm rot="19051047">
            <a:off x="3197225" y="2630488"/>
            <a:ext cx="1071563"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9" name="Freeform 152"/>
          <p:cNvSpPr>
            <a:spLocks noEditPoints="1"/>
          </p:cNvSpPr>
          <p:nvPr/>
        </p:nvSpPr>
        <p:spPr bwMode="auto">
          <a:xfrm>
            <a:off x="4075113"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0" name="Freeform 152"/>
          <p:cNvSpPr>
            <a:spLocks noEditPoints="1"/>
          </p:cNvSpPr>
          <p:nvPr/>
        </p:nvSpPr>
        <p:spPr bwMode="auto">
          <a:xfrm>
            <a:off x="299402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1"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599251" y="4163056"/>
            <a:ext cx="400110" cy="2579688"/>
          </a:xfrm>
          <a:prstGeom prst="rect">
            <a:avLst/>
          </a:prstGeom>
        </p:spPr>
        <p:txBody>
          <a:bodyPr vert="eaVert">
            <a:spAutoFit/>
          </a:bodyPr>
          <a:lstStyle/>
          <a:p>
            <a:r>
              <a:rPr lang="zh-CN" altLang="zh-CN" sz="1400" b="1" dirty="0"/>
              <a:t>江西省教学</a:t>
            </a:r>
            <a:r>
              <a:rPr lang="zh-CN" altLang="zh-CN" sz="1400" b="1" dirty="0" smtClean="0"/>
              <a:t>名师</a:t>
            </a:r>
            <a:endParaRPr lang="zh-CN" altLang="zh-CN" sz="1400" b="1" dirty="0"/>
          </a:p>
        </p:txBody>
      </p:sp>
      <p:sp>
        <p:nvSpPr>
          <p:cNvPr id="36" name="矩形 35"/>
          <p:cNvSpPr/>
          <p:nvPr/>
        </p:nvSpPr>
        <p:spPr>
          <a:xfrm>
            <a:off x="3960501" y="4153876"/>
            <a:ext cx="615553" cy="2676525"/>
          </a:xfrm>
          <a:prstGeom prst="rect">
            <a:avLst/>
          </a:prstGeom>
        </p:spPr>
        <p:txBody>
          <a:bodyPr vert="eaVert">
            <a:spAutoFit/>
          </a:bodyPr>
          <a:lstStyle/>
          <a:p>
            <a:r>
              <a:rPr lang="zh-CN" altLang="zh-CN" sz="1400" b="1" dirty="0"/>
              <a:t>上海电子信息职业技术学院优秀党务</a:t>
            </a:r>
            <a:r>
              <a:rPr lang="zh-CN" altLang="zh-CN" sz="1400" b="1" dirty="0" smtClean="0"/>
              <a:t>工作者</a:t>
            </a:r>
            <a:endPar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p:txBody>
      </p:sp>
      <p:sp>
        <p:nvSpPr>
          <p:cNvPr id="44061"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主要荣誉、获奖</a:t>
            </a:r>
            <a:endParaRPr lang="en-US" sz="2800" b="1" dirty="0">
              <a:solidFill>
                <a:srgbClr val="FF0000"/>
              </a:solidFill>
              <a:latin typeface="Open Sans"/>
              <a:ea typeface="Open Sans"/>
              <a:cs typeface="Open Sans"/>
            </a:endParaRPr>
          </a:p>
        </p:txBody>
      </p:sp>
      <p:sp>
        <p:nvSpPr>
          <p:cNvPr id="44062" name="TextBox 23"/>
          <p:cNvSpPr txBox="1">
            <a:spLocks noChangeArrowheads="1"/>
          </p:cNvSpPr>
          <p:nvPr/>
        </p:nvSpPr>
        <p:spPr bwMode="auto">
          <a:xfrm>
            <a:off x="4848970" y="1198700"/>
            <a:ext cx="3373437"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86" name="矩形 85"/>
          <p:cNvSpPr/>
          <p:nvPr/>
        </p:nvSpPr>
        <p:spPr>
          <a:xfrm>
            <a:off x="1749622" y="4153876"/>
            <a:ext cx="400110" cy="2435225"/>
          </a:xfrm>
          <a:prstGeom prst="rect">
            <a:avLst/>
          </a:prstGeom>
        </p:spPr>
        <p:txBody>
          <a:bodyPr vert="eaVert">
            <a:spAutoFit/>
          </a:bodyPr>
          <a:lstStyle/>
          <a:p>
            <a:pPr fontAlgn="auto">
              <a:spcBef>
                <a:spcPts val="0"/>
              </a:spcBef>
              <a:spcAft>
                <a:spcPts val="0"/>
              </a:spcAft>
              <a:defRPr/>
            </a:pPr>
            <a:r>
              <a:rPr lang="zh-CN" altLang="zh-CN" sz="1400" b="1" dirty="0"/>
              <a:t>交通省交通厅先进工作者</a:t>
            </a:r>
            <a:endPar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p:txBody>
      </p:sp>
      <p:sp>
        <p:nvSpPr>
          <p:cNvPr id="87" name="矩形 86"/>
          <p:cNvSpPr/>
          <p:nvPr/>
        </p:nvSpPr>
        <p:spPr>
          <a:xfrm>
            <a:off x="2904631" y="4139751"/>
            <a:ext cx="400110" cy="2200570"/>
          </a:xfrm>
          <a:prstGeom prst="rect">
            <a:avLst/>
          </a:prstGeom>
        </p:spPr>
        <p:txBody>
          <a:bodyPr vert="eaVert" wrap="square">
            <a:spAutoFit/>
          </a:bodyPr>
          <a:lstStyle/>
          <a:p>
            <a:pPr fontAlgn="auto">
              <a:spcBef>
                <a:spcPts val="0"/>
              </a:spcBef>
              <a:spcAft>
                <a:spcPts val="0"/>
              </a:spcAft>
              <a:defRPr/>
            </a:pPr>
            <a:r>
              <a:rPr lang="zh-CN" altLang="zh-CN" sz="1400" b="1" dirty="0"/>
              <a:t>交通省交通学院优秀党员</a:t>
            </a:r>
            <a:endPar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endParaRPr>
          </a:p>
        </p:txBody>
      </p:sp>
      <p:sp>
        <p:nvSpPr>
          <p:cNvPr id="77" name="矩形 76"/>
          <p:cNvSpPr/>
          <p:nvPr/>
        </p:nvSpPr>
        <p:spPr>
          <a:xfrm>
            <a:off x="5538057" y="2040819"/>
            <a:ext cx="6046561" cy="1569660"/>
          </a:xfrm>
          <a:prstGeom prst="rect">
            <a:avLst/>
          </a:prstGeom>
        </p:spPr>
        <p:txBody>
          <a:bodyPr wrap="square">
            <a:spAutoFit/>
          </a:bodyPr>
          <a:lstStyle/>
          <a:p>
            <a:pPr marL="342900" indent="-342900">
              <a:lnSpc>
                <a:spcPct val="150000"/>
              </a:lnSpc>
              <a:buFont typeface="+mj-lt"/>
              <a:buAutoNum type="arabicPeriod"/>
            </a:pPr>
            <a:r>
              <a:rPr lang="zh-CN" altLang="en-US" sz="1600" b="1" dirty="0">
                <a:latin typeface="微软雅黑" pitchFamily="34" charset="-122"/>
                <a:ea typeface="微软雅黑" pitchFamily="34" charset="-122"/>
                <a:cs typeface="方正兰亭准黑_GBK"/>
              </a:rPr>
              <a:t>撰写专业及教学研究论文</a:t>
            </a:r>
            <a:r>
              <a:rPr lang="en-US" altLang="zh-CN" sz="1600" b="1" dirty="0">
                <a:latin typeface="微软雅黑" pitchFamily="34" charset="-122"/>
                <a:ea typeface="微软雅黑" pitchFamily="34" charset="-122"/>
                <a:cs typeface="方正兰亭准黑_GBK"/>
              </a:rPr>
              <a:t>10</a:t>
            </a:r>
            <a:r>
              <a:rPr lang="zh-CN" altLang="en-US" sz="1600" b="1" dirty="0">
                <a:latin typeface="微软雅黑" pitchFamily="34" charset="-122"/>
                <a:ea typeface="微软雅黑" pitchFamily="34" charset="-122"/>
                <a:cs typeface="方正兰亭准黑_GBK"/>
              </a:rPr>
              <a:t>余</a:t>
            </a:r>
            <a:r>
              <a:rPr lang="zh-CN" altLang="en-US" sz="1600" b="1" dirty="0" smtClean="0">
                <a:latin typeface="微软雅黑" pitchFamily="34" charset="-122"/>
                <a:ea typeface="微软雅黑" pitchFamily="34" charset="-122"/>
                <a:cs typeface="方正兰亭准黑_GBK"/>
              </a:rPr>
              <a:t>篇</a:t>
            </a:r>
            <a:endParaRPr lang="zh-CN" altLang="en-US" sz="1600" b="1" dirty="0">
              <a:latin typeface="微软雅黑" pitchFamily="34" charset="-122"/>
              <a:ea typeface="微软雅黑" pitchFamily="34" charset="-122"/>
              <a:cs typeface="方正兰亭准黑_GBK"/>
            </a:endParaRPr>
          </a:p>
          <a:p>
            <a:pPr marL="342900" indent="-342900">
              <a:lnSpc>
                <a:spcPct val="150000"/>
              </a:lnSpc>
              <a:buFont typeface="+mj-lt"/>
              <a:buAutoNum type="arabicPeriod"/>
            </a:pPr>
            <a:r>
              <a:rPr lang="zh-CN" altLang="en-US" sz="1600" b="1" dirty="0">
                <a:latin typeface="微软雅黑" pitchFamily="34" charset="-122"/>
                <a:ea typeface="微软雅黑" pitchFamily="34" charset="-122"/>
                <a:cs typeface="方正兰亭准黑_GBK"/>
              </a:rPr>
              <a:t>主持或参与完成地厅级、省级科研课题或教学研究课题</a:t>
            </a:r>
            <a:r>
              <a:rPr lang="en-US" altLang="zh-CN" sz="1600" b="1" dirty="0">
                <a:latin typeface="微软雅黑" pitchFamily="34" charset="-122"/>
                <a:ea typeface="微软雅黑" pitchFamily="34" charset="-122"/>
                <a:cs typeface="方正兰亭准黑_GBK"/>
              </a:rPr>
              <a:t>5</a:t>
            </a:r>
            <a:r>
              <a:rPr lang="zh-CN" altLang="en-US" sz="1600" b="1" dirty="0">
                <a:latin typeface="微软雅黑" pitchFamily="34" charset="-122"/>
                <a:ea typeface="微软雅黑" pitchFamily="34" charset="-122"/>
                <a:cs typeface="方正兰亭准黑_GBK"/>
              </a:rPr>
              <a:t>个，</a:t>
            </a:r>
            <a:r>
              <a:rPr lang="zh-CN" altLang="en-US" sz="1600" b="1" dirty="0" smtClean="0">
                <a:latin typeface="微软雅黑" pitchFamily="34" charset="-122"/>
                <a:ea typeface="微软雅黑" pitchFamily="34" charset="-122"/>
                <a:cs typeface="方正兰亭准黑_GBK"/>
              </a:rPr>
              <a:t>其中</a:t>
            </a:r>
            <a:r>
              <a:rPr lang="en-US" altLang="zh-CN" sz="1600" b="1" dirty="0" smtClean="0">
                <a:latin typeface="微软雅黑" pitchFamily="34" charset="-122"/>
                <a:ea typeface="微软雅黑" pitchFamily="34" charset="-122"/>
                <a:cs typeface="方正兰亭准黑_GBK"/>
              </a:rPr>
              <a:t>3</a:t>
            </a:r>
            <a:r>
              <a:rPr lang="zh-CN" altLang="en-US" sz="1600" b="1" dirty="0" smtClean="0">
                <a:latin typeface="微软雅黑" pitchFamily="34" charset="-122"/>
                <a:ea typeface="微软雅黑" pitchFamily="34" charset="-122"/>
                <a:cs typeface="方正兰亭准黑_GBK"/>
              </a:rPr>
              <a:t>个获三等奖</a:t>
            </a:r>
            <a:endParaRPr lang="zh-CN" altLang="en-US" sz="1600" b="1" dirty="0">
              <a:latin typeface="微软雅黑" pitchFamily="34" charset="-122"/>
              <a:ea typeface="微软雅黑" pitchFamily="34" charset="-122"/>
              <a:cs typeface="方正兰亭准黑_GBK"/>
            </a:endParaRPr>
          </a:p>
          <a:p>
            <a:pPr marL="342900" indent="-342900">
              <a:lnSpc>
                <a:spcPct val="150000"/>
              </a:lnSpc>
              <a:buFont typeface="+mj-lt"/>
              <a:buAutoNum type="arabicPeriod"/>
            </a:pPr>
            <a:r>
              <a:rPr lang="zh-CN" altLang="en-US" sz="1600" b="1" dirty="0">
                <a:latin typeface="微软雅黑" pitchFamily="34" charset="-122"/>
                <a:ea typeface="微软雅黑" pitchFamily="34" charset="-122"/>
                <a:cs typeface="方正兰亭准黑_GBK"/>
              </a:rPr>
              <a:t>完成地厅级党建科研课题</a:t>
            </a:r>
            <a:r>
              <a:rPr lang="en-US" altLang="zh-CN" sz="1600" b="1" dirty="0">
                <a:latin typeface="微软雅黑" pitchFamily="34" charset="-122"/>
                <a:ea typeface="微软雅黑" pitchFamily="34" charset="-122"/>
                <a:cs typeface="方正兰亭准黑_GBK"/>
              </a:rPr>
              <a:t>2</a:t>
            </a:r>
            <a:r>
              <a:rPr lang="zh-CN" altLang="en-US" sz="1600" b="1" dirty="0">
                <a:latin typeface="微软雅黑" pitchFamily="34" charset="-122"/>
                <a:ea typeface="微软雅黑" pitchFamily="34" charset="-122"/>
                <a:cs typeface="方正兰亭准黑_GBK"/>
              </a:rPr>
              <a:t>个，其中</a:t>
            </a:r>
            <a:r>
              <a:rPr lang="en-US" altLang="zh-CN" sz="1600" b="1" dirty="0">
                <a:latin typeface="微软雅黑" pitchFamily="34" charset="-122"/>
                <a:ea typeface="微软雅黑" pitchFamily="34" charset="-122"/>
                <a:cs typeface="方正兰亭准黑_GBK"/>
              </a:rPr>
              <a:t>1</a:t>
            </a:r>
            <a:r>
              <a:rPr lang="zh-CN" altLang="en-US" sz="1600" b="1" dirty="0" smtClean="0">
                <a:latin typeface="微软雅黑" pitchFamily="34" charset="-122"/>
                <a:ea typeface="微软雅黑" pitchFamily="34" charset="-122"/>
                <a:cs typeface="方正兰亭准黑_GBK"/>
              </a:rPr>
              <a:t>个获三等奖</a:t>
            </a:r>
            <a:endParaRPr lang="zh-CN" altLang="en-US" sz="1600" b="1" dirty="0">
              <a:latin typeface="微软雅黑" pitchFamily="34" charset="-122"/>
              <a:ea typeface="微软雅黑" pitchFamily="34" charset="-122"/>
              <a:cs typeface="方正兰亭准黑_GBK"/>
            </a:endParaRPr>
          </a:p>
        </p:txBody>
      </p:sp>
    </p:spTree>
    <p:extLst>
      <p:ext uri="{BB962C8B-B14F-4D97-AF65-F5344CB8AC3E}">
        <p14:creationId xmlns="" xmlns:p14="http://schemas.microsoft.com/office/powerpoint/2010/main" val="4093086813"/>
      </p:ext>
    </p:extLst>
  </p:cSld>
  <p:clrMapOvr>
    <a:masterClrMapping/>
  </p:clrMapOvr>
  <p:transition spd="slow" advTm="2000">
    <p:pull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41987"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41988"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41989"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41991"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2"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兰小云</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科研处</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1978.11</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17612" y="2300271"/>
              <a:ext cx="3239686"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博士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17142" y="3552925"/>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教育学 </a:t>
              </a:r>
            </a:p>
          </p:txBody>
        </p:sp>
        <p:sp>
          <p:nvSpPr>
            <p:cNvPr id="48" name="TextBox 19"/>
            <p:cNvSpPr txBox="1"/>
            <p:nvPr/>
          </p:nvSpPr>
          <p:spPr>
            <a:xfrm>
              <a:off x="7032825" y="3549471"/>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职业技术教育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3" name="组合 215"/>
          <p:cNvGrpSpPr/>
          <p:nvPr/>
        </p:nvGrpSpPr>
        <p:grpSpPr bwMode="auto">
          <a:xfrm>
            <a:off x="-150813" y="3789363"/>
            <a:ext cx="4003676" cy="2092325"/>
            <a:chOff x="-150335" y="3789751"/>
            <a:chExt cx="4003040" cy="2091373"/>
          </a:xfrm>
        </p:grpSpPr>
        <p:grpSp>
          <p:nvGrpSpPr>
            <p:cNvPr id="4" name="Group 35"/>
            <p:cNvGrpSpPr/>
            <p:nvPr/>
          </p:nvGrpSpPr>
          <p:grpSpPr bwMode="auto">
            <a:xfrm>
              <a:off x="461639" y="4679759"/>
              <a:ext cx="1241025" cy="266767"/>
              <a:chOff x="769938" y="2456536"/>
              <a:chExt cx="1613466" cy="345642"/>
            </a:xfrm>
          </p:grpSpPr>
          <p:sp>
            <p:nvSpPr>
              <p:cNvPr id="116" name="Notched Right Arrow 32"/>
              <p:cNvSpPr/>
              <p:nvPr/>
            </p:nvSpPr>
            <p:spPr>
              <a:xfrm>
                <a:off x="770854" y="2456761"/>
                <a:ext cx="1611666" cy="345399"/>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793" y="2534887"/>
                <a:ext cx="187788" cy="189147"/>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5" name="Group 40"/>
            <p:cNvGrpSpPr/>
            <p:nvPr/>
          </p:nvGrpSpPr>
          <p:grpSpPr bwMode="auto">
            <a:xfrm>
              <a:off x="2187332" y="4715270"/>
              <a:ext cx="1241025" cy="266767"/>
              <a:chOff x="925971" y="2456536"/>
              <a:chExt cx="1613466" cy="345642"/>
            </a:xfrm>
          </p:grpSpPr>
          <p:sp>
            <p:nvSpPr>
              <p:cNvPr id="122" name="Notched Right Arrow 41"/>
              <p:cNvSpPr/>
              <p:nvPr/>
            </p:nvSpPr>
            <p:spPr>
              <a:xfrm>
                <a:off x="926426" y="2455982"/>
                <a:ext cx="1613730" cy="345399"/>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570267" y="2534108"/>
                <a:ext cx="187788" cy="189147"/>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42022" name="TextBox 129"/>
            <p:cNvSpPr txBox="1">
              <a:spLocks noChangeArrowheads="1"/>
            </p:cNvSpPr>
            <p:nvPr/>
          </p:nvSpPr>
          <p:spPr bwMode="auto">
            <a:xfrm>
              <a:off x="-150335" y="5032805"/>
              <a:ext cx="2370338" cy="835660"/>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1999-09~2001-07</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江西教育学院</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 本科学习</a:t>
              </a:r>
            </a:p>
          </p:txBody>
        </p:sp>
        <p:sp>
          <p:nvSpPr>
            <p:cNvPr id="132" name="TextBox 131"/>
            <p:cNvSpPr txBox="1"/>
            <p:nvPr/>
          </p:nvSpPr>
          <p:spPr>
            <a:xfrm>
              <a:off x="1955943" y="5044892"/>
              <a:ext cx="1896762" cy="836232"/>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2001-09~2004-06</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华东师范大学</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 硕士研究生学习</a:t>
              </a:r>
            </a:p>
          </p:txBody>
        </p:sp>
        <p:cxnSp>
          <p:nvCxnSpPr>
            <p:cNvPr id="135" name="Straight Connector 74"/>
            <p:cNvCxnSpPr>
              <a:stCxn id="141" idx="7"/>
            </p:cNvCxnSpPr>
            <p:nvPr/>
          </p:nvCxnSpPr>
          <p:spPr>
            <a:xfrm flipH="1">
              <a:off x="1057561" y="4310214"/>
              <a:ext cx="7937" cy="50618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2744806" y="4332429"/>
              <a:ext cx="9523" cy="507769"/>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 name="Group 68"/>
            <p:cNvGrpSpPr/>
            <p:nvPr/>
          </p:nvGrpSpPr>
          <p:grpSpPr bwMode="auto">
            <a:xfrm>
              <a:off x="850517" y="3789751"/>
              <a:ext cx="429896" cy="431369"/>
              <a:chOff x="1295010" y="1424373"/>
              <a:chExt cx="558911" cy="558911"/>
            </a:xfrm>
          </p:grpSpPr>
          <p:sp>
            <p:nvSpPr>
              <p:cNvPr id="141" name="Teardrop 64"/>
              <p:cNvSpPr/>
              <p:nvPr/>
            </p:nvSpPr>
            <p:spPr>
              <a:xfrm rot="8100000">
                <a:off x="1295923" y="1424373"/>
                <a:ext cx="557170" cy="55921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802" y="1576512"/>
                <a:ext cx="305412" cy="24671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11" name="Group 75"/>
            <p:cNvGrpSpPr/>
            <p:nvPr/>
          </p:nvGrpSpPr>
          <p:grpSpPr bwMode="auto">
            <a:xfrm>
              <a:off x="2551687" y="3812590"/>
              <a:ext cx="429896" cy="431369"/>
              <a:chOff x="4400997" y="1408107"/>
              <a:chExt cx="558911" cy="558912"/>
            </a:xfrm>
          </p:grpSpPr>
          <p:sp>
            <p:nvSpPr>
              <p:cNvPr id="144" name="Teardrop 87"/>
              <p:cNvSpPr/>
              <p:nvPr/>
            </p:nvSpPr>
            <p:spPr>
              <a:xfrm rot="8100000">
                <a:off x="4400315" y="1407299"/>
                <a:ext cx="559233" cy="55921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555083" y="1598501"/>
                <a:ext cx="266204" cy="199427"/>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692" y="3956362"/>
              <a:ext cx="106345" cy="195174"/>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41998"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41999" name="TextBox 23"/>
          <p:cNvSpPr txBox="1">
            <a:spLocks noChangeArrowheads="1"/>
          </p:cNvSpPr>
          <p:nvPr/>
        </p:nvSpPr>
        <p:spPr bwMode="auto">
          <a:xfrm>
            <a:off x="5106988" y="3259138"/>
            <a:ext cx="2335212"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12" name="Group 52"/>
          <p:cNvGrpSpPr/>
          <p:nvPr/>
        </p:nvGrpSpPr>
        <p:grpSpPr bwMode="auto">
          <a:xfrm>
            <a:off x="6875463" y="4645025"/>
            <a:ext cx="3859212" cy="1711325"/>
            <a:chOff x="2244725" y="1243013"/>
            <a:chExt cx="5264150" cy="4351338"/>
          </a:xfrm>
        </p:grpSpPr>
        <p:sp>
          <p:nvSpPr>
            <p:cNvPr id="200" name="Freeform 5"/>
            <p:cNvSpPr/>
            <p:nvPr/>
          </p:nvSpPr>
          <p:spPr bwMode="auto">
            <a:xfrm>
              <a:off x="5897798" y="1602262"/>
              <a:ext cx="944126" cy="2296762"/>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09297" y="3386391"/>
              <a:ext cx="2594180" cy="2207960"/>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2496" cy="4230243"/>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5986" y="1275305"/>
              <a:ext cx="482889" cy="62162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9759" y="1602262"/>
              <a:ext cx="212212" cy="294663"/>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5336" y="1243013"/>
              <a:ext cx="199219" cy="193752"/>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42001" name="Freeform 79"/>
          <p:cNvSpPr>
            <a:spLocks noEditPoints="1"/>
          </p:cNvSpPr>
          <p:nvPr/>
        </p:nvSpPr>
        <p:spPr bwMode="auto">
          <a:xfrm>
            <a:off x="8359775" y="3783013"/>
            <a:ext cx="357188" cy="404812"/>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12" name="矩形 211"/>
          <p:cNvSpPr/>
          <p:nvPr/>
        </p:nvSpPr>
        <p:spPr>
          <a:xfrm>
            <a:off x="7019925" y="4318000"/>
            <a:ext cx="3086100" cy="522288"/>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2004.06至今  上海电子信息职业技术学院</a:t>
            </a:r>
          </a:p>
        </p:txBody>
      </p:sp>
      <p:grpSp>
        <p:nvGrpSpPr>
          <p:cNvPr id="16" name="组合 1"/>
          <p:cNvGrpSpPr/>
          <p:nvPr/>
        </p:nvGrpSpPr>
        <p:grpSpPr bwMode="auto">
          <a:xfrm>
            <a:off x="3308350" y="3906838"/>
            <a:ext cx="2020888" cy="1954212"/>
            <a:chOff x="5877" y="6172"/>
            <a:chExt cx="3182" cy="3078"/>
          </a:xfrm>
        </p:grpSpPr>
        <p:grpSp>
          <p:nvGrpSpPr>
            <p:cNvPr id="25" name="Group 36"/>
            <p:cNvGrpSpPr/>
            <p:nvPr/>
          </p:nvGrpSpPr>
          <p:grpSpPr bwMode="auto">
            <a:xfrm>
              <a:off x="6400" y="7433"/>
              <a:ext cx="1954" cy="420"/>
              <a:chOff x="769938" y="2456536"/>
              <a:chExt cx="1613466" cy="345642"/>
            </a:xfrm>
          </p:grpSpPr>
          <p:sp>
            <p:nvSpPr>
              <p:cNvPr id="6" name="Notched Right Arrow 37"/>
              <p:cNvSpPr/>
              <p:nvPr/>
            </p:nvSpPr>
            <p:spPr>
              <a:xfrm>
                <a:off x="769458" y="2455881"/>
                <a:ext cx="1614038" cy="345698"/>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1533" y="2534075"/>
                <a:ext cx="189887" cy="189311"/>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27" name="Group 72"/>
            <p:cNvGrpSpPr/>
            <p:nvPr/>
          </p:nvGrpSpPr>
          <p:grpSpPr bwMode="auto">
            <a:xfrm>
              <a:off x="7014" y="8571"/>
              <a:ext cx="677" cy="679"/>
              <a:chOff x="2786729" y="3449350"/>
              <a:chExt cx="558911" cy="558911"/>
            </a:xfrm>
          </p:grpSpPr>
          <p:sp>
            <p:nvSpPr>
              <p:cNvPr id="7" name="Teardrop 97"/>
              <p:cNvSpPr/>
              <p:nvPr/>
            </p:nvSpPr>
            <p:spPr>
              <a:xfrm rot="18900000">
                <a:off x="2786994" y="3448436"/>
                <a:ext cx="559235" cy="55982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6527" y="3615149"/>
                <a:ext cx="222869" cy="2202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28" name="组合 174"/>
            <p:cNvGrpSpPr/>
            <p:nvPr/>
          </p:nvGrpSpPr>
          <p:grpSpPr bwMode="auto">
            <a:xfrm>
              <a:off x="5877" y="6172"/>
              <a:ext cx="3182" cy="1433"/>
              <a:chOff x="-860670" y="2928437"/>
              <a:chExt cx="3165303" cy="2168099"/>
            </a:xfrm>
          </p:grpSpPr>
          <p:sp>
            <p:nvSpPr>
              <p:cNvPr id="42008" name="TextBox 105"/>
              <p:cNvSpPr txBox="1">
                <a:spLocks noChangeArrowheads="1"/>
              </p:cNvSpPr>
              <p:nvPr/>
            </p:nvSpPr>
            <p:spPr bwMode="auto">
              <a:xfrm>
                <a:off x="-860670" y="2928437"/>
                <a:ext cx="3165303" cy="1625724"/>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2010-09~2013-05</a:t>
                </a:r>
              </a:p>
              <a:p>
                <a:pPr algn="ctr"/>
                <a:r>
                  <a:rPr lang="zh-CN" altLang="en-US" sz="1600" b="1">
                    <a:solidFill>
                      <a:schemeClr val="accent2"/>
                    </a:solidFill>
                    <a:latin typeface="微软雅黑" panose="020B0503020204020204" pitchFamily="34" charset="-122"/>
                    <a:ea typeface="微软雅黑" panose="020B0503020204020204" pitchFamily="34" charset="-122"/>
                  </a:rPr>
                  <a:t>华东师范大学 </a:t>
                </a:r>
              </a:p>
              <a:p>
                <a:pPr algn="ctr"/>
                <a:r>
                  <a:rPr lang="zh-CN" altLang="en-US" sz="1600" b="1">
                    <a:solidFill>
                      <a:schemeClr val="accent2"/>
                    </a:solidFill>
                    <a:latin typeface="微软雅黑" panose="020B0503020204020204" pitchFamily="34" charset="-122"/>
                    <a:ea typeface="微软雅黑" panose="020B0503020204020204" pitchFamily="34" charset="-122"/>
                  </a:rPr>
                  <a:t>博士研究生学习</a:t>
                </a:r>
              </a:p>
            </p:txBody>
          </p:sp>
          <p:sp>
            <p:nvSpPr>
              <p:cNvPr id="18" name="矩形 17"/>
              <p:cNvSpPr/>
              <p:nvPr/>
            </p:nvSpPr>
            <p:spPr>
              <a:xfrm>
                <a:off x="1454253" y="4759439"/>
                <a:ext cx="186486" cy="336691"/>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4" y="7685"/>
              <a:ext cx="12" cy="77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088820465"/>
      </p:ext>
    </p:extLst>
  </p:cSld>
  <p:clrMapOvr>
    <a:masterClrMapping/>
  </p:clrMapOvr>
  <p:transition spd="slow" advTm="2000">
    <p:pull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4403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44036"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4403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5011738" y="3225564"/>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8" name="Freeform 55"/>
          <p:cNvSpPr/>
          <p:nvPr/>
        </p:nvSpPr>
        <p:spPr>
          <a:xfrm rot="16200000">
            <a:off x="3711576" y="31892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3" name="Freeform 52"/>
          <p:cNvSpPr/>
          <p:nvPr/>
        </p:nvSpPr>
        <p:spPr>
          <a:xfrm rot="16200000">
            <a:off x="2643188" y="31797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 name="Freeform 51"/>
          <p:cNvSpPr/>
          <p:nvPr/>
        </p:nvSpPr>
        <p:spPr>
          <a:xfrm rot="16200000">
            <a:off x="1439862" y="31813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63500" y="3403600"/>
            <a:ext cx="4737100" cy="47625"/>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9" name="Freeform 53"/>
          <p:cNvSpPr/>
          <p:nvPr/>
        </p:nvSpPr>
        <p:spPr>
          <a:xfrm rot="16200000">
            <a:off x="1439863" y="3125788"/>
            <a:ext cx="1014412"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0" name="Freeform 68"/>
          <p:cNvSpPr/>
          <p:nvPr/>
        </p:nvSpPr>
        <p:spPr>
          <a:xfrm rot="16200000">
            <a:off x="2643981"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1" name="Freeform 71"/>
          <p:cNvSpPr/>
          <p:nvPr/>
        </p:nvSpPr>
        <p:spPr>
          <a:xfrm rot="16200000">
            <a:off x="3724276" y="31257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2" name="Arc 30"/>
          <p:cNvSpPr/>
          <p:nvPr/>
        </p:nvSpPr>
        <p:spPr>
          <a:xfrm rot="19051047">
            <a:off x="777875" y="2608263"/>
            <a:ext cx="1071563" cy="13731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3" name="Arc 31"/>
          <p:cNvSpPr/>
          <p:nvPr/>
        </p:nvSpPr>
        <p:spPr>
          <a:xfrm rot="19051047">
            <a:off x="2089150" y="2657475"/>
            <a:ext cx="1073150"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4" name="Arc 32"/>
          <p:cNvSpPr/>
          <p:nvPr/>
        </p:nvSpPr>
        <p:spPr>
          <a:xfrm rot="19051047">
            <a:off x="3197225" y="2630488"/>
            <a:ext cx="1071563"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44051" name="Text Placeholder 3"/>
          <p:cNvSpPr txBox="1">
            <a:spLocks noChangeArrowheads="1"/>
          </p:cNvSpPr>
          <p:nvPr/>
        </p:nvSpPr>
        <p:spPr bwMode="auto">
          <a:xfrm>
            <a:off x="522288" y="4062413"/>
            <a:ext cx="500062" cy="246062"/>
          </a:xfrm>
          <a:prstGeom prst="rect">
            <a:avLst/>
          </a:prstGeom>
          <a:noFill/>
          <a:ln w="9525">
            <a:noFill/>
            <a:miter lim="800000"/>
          </a:ln>
        </p:spPr>
        <p:txBody>
          <a:bodyPr wrap="none" lIns="0" tIns="0" rIns="0" bIns="0" anchor="ctr">
            <a:spAutoFit/>
          </a:bodyPr>
          <a:lstStyle/>
          <a:p>
            <a:pPr algn="ctr" defTabSz="1217930">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2013</a:t>
            </a:r>
          </a:p>
        </p:txBody>
      </p:sp>
      <p:sp>
        <p:nvSpPr>
          <p:cNvPr id="44052" name="Text Placeholder 3"/>
          <p:cNvSpPr txBox="1">
            <a:spLocks noChangeArrowheads="1"/>
          </p:cNvSpPr>
          <p:nvPr/>
        </p:nvSpPr>
        <p:spPr bwMode="auto">
          <a:xfrm>
            <a:off x="1611313" y="4051300"/>
            <a:ext cx="693737" cy="246063"/>
          </a:xfrm>
          <a:prstGeom prst="rect">
            <a:avLst/>
          </a:prstGeom>
          <a:noFill/>
          <a:ln w="9525">
            <a:noFill/>
            <a:miter lim="800000"/>
          </a:ln>
        </p:spPr>
        <p:txBody>
          <a:bodyPr lIns="0" tIns="0" rIns="0" bIns="0" anchor="ctr">
            <a:spAutoFit/>
          </a:bodyPr>
          <a:lstStyle/>
          <a:p>
            <a:pPr algn="ctr" defTabSz="1217930">
              <a:spcBef>
                <a:spcPct val="20000"/>
              </a:spcBef>
            </a:pPr>
            <a:r>
              <a:rPr lang="en-US" altLang="zh-CN" sz="1600" b="1">
                <a:solidFill>
                  <a:schemeClr val="accent2"/>
                </a:solidFill>
                <a:latin typeface="微软雅黑" panose="020B0503020204020204" pitchFamily="34" charset="-122"/>
                <a:ea typeface="微软雅黑" panose="020B0503020204020204" pitchFamily="34" charset="-122"/>
              </a:rPr>
              <a:t>2013</a:t>
            </a:r>
          </a:p>
        </p:txBody>
      </p:sp>
      <p:sp>
        <p:nvSpPr>
          <p:cNvPr id="44053" name="Text Placeholder 3"/>
          <p:cNvSpPr txBox="1">
            <a:spLocks noChangeArrowheads="1"/>
          </p:cNvSpPr>
          <p:nvPr/>
        </p:nvSpPr>
        <p:spPr bwMode="auto">
          <a:xfrm>
            <a:off x="2882900" y="4048125"/>
            <a:ext cx="606425" cy="244475"/>
          </a:xfrm>
          <a:prstGeom prst="rect">
            <a:avLst/>
          </a:prstGeom>
          <a:noFill/>
          <a:ln w="9525">
            <a:noFill/>
            <a:miter lim="800000"/>
          </a:ln>
        </p:spPr>
        <p:txBody>
          <a:bodyPr lIns="0" tIns="0" rIns="0" bIns="0">
            <a:spAutoFit/>
          </a:bodyPr>
          <a:lstStyle/>
          <a:p>
            <a:pPr algn="ctr" defTabSz="1217930">
              <a:spcBef>
                <a:spcPct val="20000"/>
              </a:spcBef>
            </a:pPr>
            <a:r>
              <a:rPr lang="en-US" altLang="zh-CN" sz="1600" b="1">
                <a:solidFill>
                  <a:srgbClr val="6B6B6B"/>
                </a:solidFill>
                <a:latin typeface="微软雅黑" panose="020B0503020204020204" pitchFamily="34" charset="-122"/>
                <a:ea typeface="微软雅黑" panose="020B0503020204020204" pitchFamily="34" charset="-122"/>
              </a:rPr>
              <a:t>2014</a:t>
            </a:r>
          </a:p>
        </p:txBody>
      </p:sp>
      <p:sp>
        <p:nvSpPr>
          <p:cNvPr id="28" name="Text Placeholder 3"/>
          <p:cNvSpPr txBox="1"/>
          <p:nvPr/>
        </p:nvSpPr>
        <p:spPr>
          <a:xfrm>
            <a:off x="4002088" y="4067175"/>
            <a:ext cx="460375" cy="225425"/>
          </a:xfrm>
          <a:prstGeom prst="rect">
            <a:avLst/>
          </a:prstGeom>
        </p:spPr>
        <p:txBody>
          <a:bodyPr wrap="none" lIns="0" tIns="0" rIns="0" bIns="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1465" b="1" dirty="0" smtClean="0">
                <a:solidFill>
                  <a:schemeClr val="accent4"/>
                </a:solidFill>
                <a:latin typeface="微软雅黑" panose="020B0503020204020204" pitchFamily="34" charset="-122"/>
                <a:ea typeface="微软雅黑" panose="020B0503020204020204" pitchFamily="34" charset="-122"/>
              </a:rPr>
              <a:t>2018</a:t>
            </a:r>
            <a:endParaRPr lang="en-US" sz="1465" b="1" dirty="0">
              <a:solidFill>
                <a:schemeClr val="accent4"/>
              </a:solidFill>
              <a:latin typeface="微软雅黑" panose="020B0503020204020204" pitchFamily="34" charset="-122"/>
              <a:ea typeface="微软雅黑" panose="020B0503020204020204" pitchFamily="34" charset="-122"/>
            </a:endParaRPr>
          </a:p>
        </p:txBody>
      </p:sp>
      <p:sp>
        <p:nvSpPr>
          <p:cNvPr id="29" name="Freeform 152"/>
          <p:cNvSpPr>
            <a:spLocks noEditPoints="1"/>
          </p:cNvSpPr>
          <p:nvPr/>
        </p:nvSpPr>
        <p:spPr bwMode="auto">
          <a:xfrm>
            <a:off x="4075113"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0" name="Freeform 152"/>
          <p:cNvSpPr>
            <a:spLocks noEditPoints="1"/>
          </p:cNvSpPr>
          <p:nvPr/>
        </p:nvSpPr>
        <p:spPr bwMode="auto">
          <a:xfrm>
            <a:off x="299402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1"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574675" y="4343400"/>
            <a:ext cx="396875" cy="2579688"/>
          </a:xfrm>
          <a:prstGeom prst="rect">
            <a:avLst/>
          </a:prstGeom>
        </p:spPr>
        <p:txBody>
          <a:bodyPr vert="eaVert">
            <a:spAutoFit/>
          </a:bodyPr>
          <a:lstStyle/>
          <a:p>
            <a:pPr algn="ct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上海市级教学成果奖一等奖1项；</a:t>
            </a:r>
          </a:p>
        </p:txBody>
      </p:sp>
      <p:sp>
        <p:nvSpPr>
          <p:cNvPr id="36" name="矩形 35"/>
          <p:cNvSpPr/>
          <p:nvPr/>
        </p:nvSpPr>
        <p:spPr>
          <a:xfrm>
            <a:off x="3790950" y="4370388"/>
            <a:ext cx="612775" cy="2676525"/>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上海市级教学成果奖一等奖2项；</a:t>
            </a:r>
          </a:p>
          <a:p>
            <a:pPr fontAlgn="auto">
              <a:spcBef>
                <a:spcPts val="0"/>
              </a:spcBef>
              <a:spcAft>
                <a:spcPts val="0"/>
              </a:spcAft>
              <a:defRPr/>
            </a:pPr>
            <a:endPar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p:txBody>
      </p:sp>
      <p:sp>
        <p:nvSpPr>
          <p:cNvPr id="44061"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主要荣誉、获奖</a:t>
            </a:r>
            <a:endParaRPr lang="en-US" sz="2800" b="1" dirty="0">
              <a:solidFill>
                <a:srgbClr val="FF0000"/>
              </a:solidFill>
              <a:latin typeface="Open Sans"/>
              <a:ea typeface="Open Sans"/>
              <a:cs typeface="Open Sans"/>
            </a:endParaRPr>
          </a:p>
        </p:txBody>
      </p:sp>
      <p:sp>
        <p:nvSpPr>
          <p:cNvPr id="44062" name="TextBox 23"/>
          <p:cNvSpPr txBox="1">
            <a:spLocks noChangeArrowheads="1"/>
          </p:cNvSpPr>
          <p:nvPr/>
        </p:nvSpPr>
        <p:spPr bwMode="auto">
          <a:xfrm>
            <a:off x="4462463" y="906463"/>
            <a:ext cx="3373437"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86" name="矩形 85"/>
          <p:cNvSpPr/>
          <p:nvPr/>
        </p:nvSpPr>
        <p:spPr>
          <a:xfrm>
            <a:off x="1531938" y="4343400"/>
            <a:ext cx="828675" cy="2435225"/>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中国电子教育学会职业技术教育分会2014年度征文活动二等奖1项</a:t>
            </a:r>
          </a:p>
        </p:txBody>
      </p:sp>
      <p:sp>
        <p:nvSpPr>
          <p:cNvPr id="87" name="矩形 86"/>
          <p:cNvSpPr/>
          <p:nvPr/>
        </p:nvSpPr>
        <p:spPr>
          <a:xfrm>
            <a:off x="2705100" y="4445000"/>
            <a:ext cx="828675" cy="2030413"/>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“上海电子信息职业技术学院2014-2015年度优秀党员”</a:t>
            </a:r>
          </a:p>
        </p:txBody>
      </p:sp>
      <p:grpSp>
        <p:nvGrpSpPr>
          <p:cNvPr id="2" name="Group 33"/>
          <p:cNvGrpSpPr/>
          <p:nvPr/>
        </p:nvGrpSpPr>
        <p:grpSpPr bwMode="auto">
          <a:xfrm>
            <a:off x="5378450" y="3651014"/>
            <a:ext cx="349250" cy="1176337"/>
            <a:chOff x="5111751" y="3011488"/>
            <a:chExt cx="217487" cy="576262"/>
          </a:xfrm>
        </p:grpSpPr>
        <p:sp>
          <p:nvSpPr>
            <p:cNvPr id="45" name="Freeform 14"/>
            <p:cNvSpPr/>
            <p:nvPr/>
          </p:nvSpPr>
          <p:spPr bwMode="auto">
            <a:xfrm>
              <a:off x="5111751" y="3011488"/>
              <a:ext cx="146309"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3004" y="3311673"/>
              <a:ext cx="66234"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570" y="3514648"/>
              <a:ext cx="25703"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3" name="Group 93"/>
          <p:cNvGrpSpPr/>
          <p:nvPr/>
        </p:nvGrpSpPr>
        <p:grpSpPr bwMode="auto">
          <a:xfrm>
            <a:off x="4755696" y="2986305"/>
            <a:ext cx="541338" cy="533400"/>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475" y="4270009"/>
              <a:ext cx="199437" cy="29559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4" name="Group 96"/>
          <p:cNvGrpSpPr/>
          <p:nvPr/>
        </p:nvGrpSpPr>
        <p:grpSpPr bwMode="auto">
          <a:xfrm>
            <a:off x="4736647" y="1486353"/>
            <a:ext cx="525463" cy="533400"/>
            <a:chOff x="3425803" y="3384456"/>
            <a:chExt cx="469021" cy="455593"/>
          </a:xfrm>
        </p:grpSpPr>
        <p:sp>
          <p:nvSpPr>
            <p:cNvPr id="56" name="Oval 97"/>
            <p:cNvSpPr>
              <a:spLocks noChangeAspect="1"/>
            </p:cNvSpPr>
            <p:nvPr/>
          </p:nvSpPr>
          <p:spPr>
            <a:xfrm>
              <a:off x="3425803" y="3384456"/>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7" name="Freeform 5"/>
            <p:cNvSpPr>
              <a:spLocks noEditPoints="1"/>
            </p:cNvSpPr>
            <p:nvPr/>
          </p:nvSpPr>
          <p:spPr bwMode="auto">
            <a:xfrm>
              <a:off x="3520741" y="3471236"/>
              <a:ext cx="279145" cy="27932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44069" name="矩形 68"/>
          <p:cNvSpPr>
            <a:spLocks noChangeArrowheads="1"/>
          </p:cNvSpPr>
          <p:nvPr/>
        </p:nvSpPr>
        <p:spPr bwMode="auto">
          <a:xfrm>
            <a:off x="5257347" y="1521278"/>
            <a:ext cx="1512888" cy="423065"/>
          </a:xfrm>
          <a:prstGeom prst="rect">
            <a:avLst/>
          </a:prstGeom>
          <a:noFill/>
          <a:ln w="9525">
            <a:noFill/>
            <a:miter lim="800000"/>
          </a:ln>
        </p:spPr>
        <p:txBody>
          <a:bodyPr>
            <a:spAutoFit/>
          </a:bodyPr>
          <a:lstStyle/>
          <a:p>
            <a:pPr>
              <a:lnSpc>
                <a:spcPct val="120000"/>
              </a:lnSpc>
            </a:pPr>
            <a:r>
              <a:rPr lang="zh-CN" altLang="en-US" sz="2000" b="1" dirty="0" smtClean="0">
                <a:solidFill>
                  <a:srgbClr val="002948"/>
                </a:solidFill>
                <a:latin typeface="方正韵动中黑简体"/>
                <a:ea typeface="方正韵动中黑简体"/>
                <a:cs typeface="方正韵动中黑简体"/>
              </a:rPr>
              <a:t>著作</a:t>
            </a:r>
            <a:endParaRPr lang="zh-CN" altLang="en-US" sz="2000" b="1" dirty="0">
              <a:solidFill>
                <a:srgbClr val="002948"/>
              </a:solidFill>
              <a:latin typeface="方正韵动中黑简体"/>
              <a:ea typeface="方正韵动中黑简体"/>
              <a:cs typeface="方正韵动中黑简体"/>
            </a:endParaRPr>
          </a:p>
        </p:txBody>
      </p:sp>
      <p:sp>
        <p:nvSpPr>
          <p:cNvPr id="44070" name="矩形 70"/>
          <p:cNvSpPr>
            <a:spLocks noChangeArrowheads="1"/>
          </p:cNvSpPr>
          <p:nvPr/>
        </p:nvSpPr>
        <p:spPr bwMode="auto">
          <a:xfrm>
            <a:off x="5258934" y="3022818"/>
            <a:ext cx="1511300" cy="423065"/>
          </a:xfrm>
          <a:prstGeom prst="rect">
            <a:avLst/>
          </a:prstGeom>
          <a:noFill/>
          <a:ln w="9525">
            <a:noFill/>
            <a:miter lim="800000"/>
          </a:ln>
        </p:spPr>
        <p:txBody>
          <a:bodyPr>
            <a:spAutoFit/>
          </a:bodyPr>
          <a:lstStyle/>
          <a:p>
            <a:pPr>
              <a:lnSpc>
                <a:spcPct val="120000"/>
              </a:lnSpc>
            </a:pPr>
            <a:r>
              <a:rPr lang="zh-CN" altLang="en-US" sz="2000" b="1">
                <a:solidFill>
                  <a:srgbClr val="002948"/>
                </a:solidFill>
                <a:latin typeface="方正韵动中黑简体"/>
                <a:ea typeface="方正韵动中黑简体"/>
                <a:cs typeface="方正韵动中黑简体"/>
              </a:rPr>
              <a:t>论文</a:t>
            </a:r>
          </a:p>
        </p:txBody>
      </p:sp>
      <p:sp>
        <p:nvSpPr>
          <p:cNvPr id="76" name="矩形 75"/>
          <p:cNvSpPr/>
          <p:nvPr/>
        </p:nvSpPr>
        <p:spPr>
          <a:xfrm>
            <a:off x="5927726" y="1428750"/>
            <a:ext cx="6090104" cy="1077218"/>
          </a:xfrm>
          <a:prstGeom prst="rect">
            <a:avLst/>
          </a:prstGeom>
        </p:spPr>
        <p:txBody>
          <a:bodyPr wrap="square">
            <a:spAutoFit/>
          </a:bodyPr>
          <a:lstStyle/>
          <a:p>
            <a:r>
              <a:rPr lang="en-US" altLang="zh-CN" sz="1600" b="1" dirty="0">
                <a:latin typeface="微软雅黑" pitchFamily="34" charset="-122"/>
                <a:ea typeface="微软雅黑" pitchFamily="34" charset="-122"/>
                <a:cs typeface="方正兰亭准黑_GBK"/>
              </a:rPr>
              <a:t>1.</a:t>
            </a:r>
            <a:r>
              <a:rPr lang="zh-CN" altLang="en-US" sz="1600" b="1" dirty="0">
                <a:latin typeface="微软雅黑" pitchFamily="34" charset="-122"/>
                <a:ea typeface="微软雅黑" pitchFamily="34" charset="-122"/>
                <a:cs typeface="方正兰亭准黑_GBK"/>
              </a:rPr>
              <a:t>应用型人才贯通培养模式研究与实践，上海交通大学出版社，2018年出版，第二作者，全书策划与统稿，撰写8万字。</a:t>
            </a:r>
          </a:p>
          <a:p>
            <a:r>
              <a:rPr lang="en-US" altLang="zh-CN" sz="1600" b="1" dirty="0">
                <a:latin typeface="微软雅黑" pitchFamily="34" charset="-122"/>
                <a:ea typeface="微软雅黑" pitchFamily="34" charset="-122"/>
                <a:cs typeface="方正兰亭准黑_GBK"/>
              </a:rPr>
              <a:t>2.</a:t>
            </a:r>
            <a:r>
              <a:rPr lang="zh-CN" altLang="en-US" sz="1600" b="1" dirty="0">
                <a:latin typeface="微软雅黑" pitchFamily="34" charset="-122"/>
                <a:ea typeface="微软雅黑" pitchFamily="34" charset="-122"/>
                <a:cs typeface="方正兰亭准黑_GBK"/>
              </a:rPr>
              <a:t>国际视野下的职业院校专业教师培养研究与实践，上海交通大学出版社，2018年10月，第二作者，全书策划与统稿，撰写10万字。</a:t>
            </a:r>
          </a:p>
        </p:txBody>
      </p:sp>
      <p:sp>
        <p:nvSpPr>
          <p:cNvPr id="77" name="矩形 76"/>
          <p:cNvSpPr/>
          <p:nvPr/>
        </p:nvSpPr>
        <p:spPr>
          <a:xfrm>
            <a:off x="5927725" y="2613697"/>
            <a:ext cx="6046561" cy="4031873"/>
          </a:xfrm>
          <a:prstGeom prst="rect">
            <a:avLst/>
          </a:prstGeom>
        </p:spPr>
        <p:txBody>
          <a:bodyPr wrap="square">
            <a:spAutoFit/>
          </a:bodyPr>
          <a:lstStyle/>
          <a:p>
            <a:r>
              <a:rPr lang="en-US" altLang="zh-CN" sz="1600" b="1" dirty="0">
                <a:latin typeface="微软雅黑" pitchFamily="34" charset="-122"/>
                <a:ea typeface="微软雅黑" pitchFamily="34" charset="-122"/>
                <a:cs typeface="方正兰亭准黑_GBK"/>
              </a:rPr>
              <a:t>1.</a:t>
            </a:r>
            <a:r>
              <a:rPr lang="zh-CN" altLang="en-US" sz="1600" b="1" dirty="0">
                <a:latin typeface="微软雅黑" pitchFamily="34" charset="-122"/>
                <a:ea typeface="微软雅黑" pitchFamily="34" charset="-122"/>
                <a:cs typeface="方正兰亭准黑_GBK"/>
              </a:rPr>
              <a:t>工程技术研究中心产教融合模式的理性思考，发表于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职教论坛</a:t>
            </a:r>
            <a:r>
              <a:rPr lang="en-US" altLang="zh-CN" sz="1600" b="1" dirty="0">
                <a:latin typeface="微软雅黑" pitchFamily="34" charset="-122"/>
                <a:ea typeface="微软雅黑" pitchFamily="34" charset="-122"/>
                <a:cs typeface="方正兰亭准黑_GBK"/>
              </a:rPr>
              <a:t>》2017</a:t>
            </a:r>
            <a:r>
              <a:rPr lang="zh-CN" altLang="en-US" sz="1600" b="1" dirty="0">
                <a:latin typeface="微软雅黑" pitchFamily="34" charset="-122"/>
                <a:ea typeface="微软雅黑" pitchFamily="34" charset="-122"/>
                <a:cs typeface="方正兰亭准黑_GBK"/>
              </a:rPr>
              <a:t>年第</a:t>
            </a:r>
            <a:r>
              <a:rPr lang="en-US" altLang="zh-CN" sz="1600" b="1" dirty="0">
                <a:latin typeface="微软雅黑" pitchFamily="34" charset="-122"/>
                <a:ea typeface="微软雅黑" pitchFamily="34" charset="-122"/>
                <a:cs typeface="方正兰亭准黑_GBK"/>
              </a:rPr>
              <a:t>31</a:t>
            </a:r>
            <a:r>
              <a:rPr lang="zh-CN" altLang="en-US" sz="1600" b="1" dirty="0">
                <a:latin typeface="微软雅黑" pitchFamily="34" charset="-122"/>
                <a:ea typeface="微软雅黑" pitchFamily="34" charset="-122"/>
                <a:cs typeface="方正兰亭准黑_GBK"/>
              </a:rPr>
              <a:t>期，独立作者。</a:t>
            </a:r>
          </a:p>
          <a:p>
            <a:r>
              <a:rPr lang="en-US" altLang="zh-CN" sz="1600" b="1" dirty="0">
                <a:latin typeface="微软雅黑" pitchFamily="34" charset="-122"/>
                <a:ea typeface="微软雅黑" pitchFamily="34" charset="-122"/>
                <a:cs typeface="方正兰亭准黑_GBK"/>
              </a:rPr>
              <a:t>2.</a:t>
            </a:r>
            <a:r>
              <a:rPr lang="zh-CN" altLang="en-US" sz="1600" b="1" dirty="0">
                <a:latin typeface="微软雅黑" pitchFamily="34" charset="-122"/>
                <a:ea typeface="微软雅黑" pitchFamily="34" charset="-122"/>
                <a:cs typeface="方正兰亭准黑_GBK"/>
              </a:rPr>
              <a:t>关于我国校企合作政策有效落实的思考与对策，发表于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职教论坛</a:t>
            </a:r>
            <a:r>
              <a:rPr lang="en-US" altLang="zh-CN" sz="1600" b="1" dirty="0">
                <a:latin typeface="微软雅黑" pitchFamily="34" charset="-122"/>
                <a:ea typeface="微软雅黑" pitchFamily="34" charset="-122"/>
                <a:cs typeface="方正兰亭准黑_GBK"/>
              </a:rPr>
              <a:t>》2018</a:t>
            </a:r>
            <a:r>
              <a:rPr lang="zh-CN" altLang="en-US" sz="1600" b="1" dirty="0">
                <a:latin typeface="微软雅黑" pitchFamily="34" charset="-122"/>
                <a:ea typeface="微软雅黑" pitchFamily="34" charset="-122"/>
                <a:cs typeface="方正兰亭准黑_GBK"/>
              </a:rPr>
              <a:t>年第</a:t>
            </a:r>
            <a:r>
              <a:rPr lang="en-US" altLang="zh-CN" sz="1600" b="1" dirty="0">
                <a:latin typeface="微软雅黑" pitchFamily="34" charset="-122"/>
                <a:ea typeface="微软雅黑" pitchFamily="34" charset="-122"/>
                <a:cs typeface="方正兰亭准黑_GBK"/>
              </a:rPr>
              <a:t>9</a:t>
            </a:r>
            <a:r>
              <a:rPr lang="zh-CN" altLang="en-US" sz="1600" b="1" dirty="0">
                <a:latin typeface="微软雅黑" pitchFamily="34" charset="-122"/>
                <a:ea typeface="微软雅黑" pitchFamily="34" charset="-122"/>
                <a:cs typeface="方正兰亭准黑_GBK"/>
              </a:rPr>
              <a:t>期，独立作者。</a:t>
            </a:r>
          </a:p>
          <a:p>
            <a:r>
              <a:rPr lang="en-US" altLang="zh-CN" sz="1600" b="1" dirty="0">
                <a:latin typeface="微软雅黑" pitchFamily="34" charset="-122"/>
                <a:ea typeface="微软雅黑" pitchFamily="34" charset="-122"/>
                <a:cs typeface="方正兰亭准黑_GBK"/>
              </a:rPr>
              <a:t>3.</a:t>
            </a:r>
            <a:r>
              <a:rPr lang="zh-CN" altLang="en-US" sz="1600" b="1" dirty="0">
                <a:latin typeface="微软雅黑" pitchFamily="34" charset="-122"/>
                <a:ea typeface="微软雅黑" pitchFamily="34" charset="-122"/>
                <a:cs typeface="方正兰亭准黑_GBK"/>
              </a:rPr>
              <a:t>现代职教体系构建实践的问题与对策，发表于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江苏教育</a:t>
            </a:r>
            <a:r>
              <a:rPr lang="en-US" altLang="zh-CN" sz="1600" b="1" dirty="0">
                <a:latin typeface="微软雅黑" pitchFamily="34" charset="-122"/>
                <a:ea typeface="微软雅黑" pitchFamily="34" charset="-122"/>
                <a:cs typeface="方正兰亭准黑_GBK"/>
              </a:rPr>
              <a:t>》2015</a:t>
            </a:r>
            <a:r>
              <a:rPr lang="zh-CN" altLang="en-US" sz="1600" b="1" dirty="0">
                <a:latin typeface="微软雅黑" pitchFamily="34" charset="-122"/>
                <a:ea typeface="微软雅黑" pitchFamily="34" charset="-122"/>
                <a:cs typeface="方正兰亭准黑_GBK"/>
              </a:rPr>
              <a:t>年第</a:t>
            </a:r>
            <a:r>
              <a:rPr lang="en-US" altLang="zh-CN" sz="1600" b="1" dirty="0">
                <a:latin typeface="微软雅黑" pitchFamily="34" charset="-122"/>
                <a:ea typeface="微软雅黑" pitchFamily="34" charset="-122"/>
                <a:cs typeface="方正兰亭准黑_GBK"/>
              </a:rPr>
              <a:t>5</a:t>
            </a:r>
            <a:r>
              <a:rPr lang="zh-CN" altLang="en-US" sz="1600" b="1" dirty="0">
                <a:latin typeface="微软雅黑" pitchFamily="34" charset="-122"/>
                <a:ea typeface="微软雅黑" pitchFamily="34" charset="-122"/>
                <a:cs typeface="方正兰亭准黑_GBK"/>
              </a:rPr>
              <a:t>期，独立作者。</a:t>
            </a:r>
          </a:p>
          <a:p>
            <a:r>
              <a:rPr lang="en-US" altLang="zh-CN" sz="1600" b="1" dirty="0">
                <a:latin typeface="微软雅黑" pitchFamily="34" charset="-122"/>
                <a:ea typeface="微软雅黑" pitchFamily="34" charset="-122"/>
                <a:cs typeface="方正兰亭准黑_GBK"/>
              </a:rPr>
              <a:t>4.</a:t>
            </a:r>
            <a:r>
              <a:rPr lang="zh-CN" altLang="en-US" sz="1600" b="1" dirty="0">
                <a:latin typeface="微软雅黑" pitchFamily="34" charset="-122"/>
                <a:ea typeface="微软雅黑" pitchFamily="34" charset="-122"/>
                <a:cs typeface="方正兰亭准黑_GBK"/>
              </a:rPr>
              <a:t>中高职衔接亟须顶层设计，发表于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中国教育报</a:t>
            </a:r>
            <a:r>
              <a:rPr lang="en-US" altLang="zh-CN" sz="1600" b="1" dirty="0">
                <a:latin typeface="微软雅黑" pitchFamily="34" charset="-122"/>
                <a:ea typeface="微软雅黑" pitchFamily="34" charset="-122"/>
                <a:cs typeface="方正兰亭准黑_GBK"/>
              </a:rPr>
              <a:t>》2015</a:t>
            </a:r>
            <a:r>
              <a:rPr lang="zh-CN" altLang="en-US" sz="1600" b="1" dirty="0">
                <a:latin typeface="微软雅黑" pitchFamily="34" charset="-122"/>
                <a:ea typeface="微软雅黑" pitchFamily="34" charset="-122"/>
                <a:cs typeface="方正兰亭准黑_GBK"/>
              </a:rPr>
              <a:t>年</a:t>
            </a:r>
            <a:r>
              <a:rPr lang="en-US" altLang="zh-CN" sz="1600" b="1" dirty="0">
                <a:latin typeface="微软雅黑" pitchFamily="34" charset="-122"/>
                <a:ea typeface="微软雅黑" pitchFamily="34" charset="-122"/>
                <a:cs typeface="方正兰亭准黑_GBK"/>
              </a:rPr>
              <a:t>1</a:t>
            </a:r>
            <a:r>
              <a:rPr lang="zh-CN" altLang="en-US" sz="1600" b="1" dirty="0">
                <a:latin typeface="微软雅黑" pitchFamily="34" charset="-122"/>
                <a:ea typeface="微软雅黑" pitchFamily="34" charset="-122"/>
                <a:cs typeface="方正兰亭准黑_GBK"/>
              </a:rPr>
              <a:t>月</a:t>
            </a:r>
            <a:r>
              <a:rPr lang="en-US" altLang="zh-CN" sz="1600" b="1" dirty="0">
                <a:latin typeface="微软雅黑" pitchFamily="34" charset="-122"/>
                <a:ea typeface="微软雅黑" pitchFamily="34" charset="-122"/>
                <a:cs typeface="方正兰亭准黑_GBK"/>
              </a:rPr>
              <a:t>5</a:t>
            </a:r>
            <a:r>
              <a:rPr lang="zh-CN" altLang="en-US" sz="1600" b="1" dirty="0">
                <a:latin typeface="微软雅黑" pitchFamily="34" charset="-122"/>
                <a:ea typeface="微软雅黑" pitchFamily="34" charset="-122"/>
                <a:cs typeface="方正兰亭准黑_GBK"/>
              </a:rPr>
              <a:t>日</a:t>
            </a:r>
            <a:r>
              <a:rPr lang="en-US" altLang="zh-CN" sz="1600" b="1" dirty="0">
                <a:latin typeface="微软雅黑" pitchFamily="34" charset="-122"/>
                <a:ea typeface="微软雅黑" pitchFamily="34" charset="-122"/>
                <a:cs typeface="方正兰亭准黑_GBK"/>
              </a:rPr>
              <a:t>06</a:t>
            </a:r>
            <a:r>
              <a:rPr lang="zh-CN" altLang="en-US" sz="1600" b="1" dirty="0">
                <a:latin typeface="微软雅黑" pitchFamily="34" charset="-122"/>
                <a:ea typeface="微软雅黑" pitchFamily="34" charset="-122"/>
                <a:cs typeface="方正兰亭准黑_GBK"/>
              </a:rPr>
              <a:t>版，独立作者。</a:t>
            </a:r>
          </a:p>
          <a:p>
            <a:r>
              <a:rPr lang="en-US" altLang="zh-CN" sz="1600" b="1" dirty="0">
                <a:latin typeface="微软雅黑" pitchFamily="34" charset="-122"/>
                <a:ea typeface="微软雅黑" pitchFamily="34" charset="-122"/>
                <a:cs typeface="方正兰亭准黑_GBK"/>
              </a:rPr>
              <a:t>5.</a:t>
            </a:r>
            <a:r>
              <a:rPr lang="zh-CN" altLang="en-US" sz="1600" b="1" dirty="0">
                <a:latin typeface="微软雅黑" pitchFamily="34" charset="-122"/>
                <a:ea typeface="微软雅黑" pitchFamily="34" charset="-122"/>
                <a:cs typeface="方正兰亭准黑_GBK"/>
              </a:rPr>
              <a:t>现代职教体系内部有机衔接的现实思考，发表于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职教通讯</a:t>
            </a:r>
            <a:r>
              <a:rPr lang="en-US" altLang="zh-CN" sz="1600" b="1" dirty="0">
                <a:latin typeface="微软雅黑" pitchFamily="34" charset="-122"/>
                <a:ea typeface="微软雅黑" pitchFamily="34" charset="-122"/>
                <a:cs typeface="方正兰亭准黑_GBK"/>
              </a:rPr>
              <a:t>》2015</a:t>
            </a:r>
            <a:r>
              <a:rPr lang="zh-CN" altLang="en-US" sz="1600" b="1" dirty="0">
                <a:latin typeface="微软雅黑" pitchFamily="34" charset="-122"/>
                <a:ea typeface="微软雅黑" pitchFamily="34" charset="-122"/>
                <a:cs typeface="方正兰亭准黑_GBK"/>
              </a:rPr>
              <a:t>年第</a:t>
            </a:r>
            <a:r>
              <a:rPr lang="en-US" altLang="zh-CN" sz="1600" b="1" dirty="0">
                <a:latin typeface="微软雅黑" pitchFamily="34" charset="-122"/>
                <a:ea typeface="微软雅黑" pitchFamily="34" charset="-122"/>
                <a:cs typeface="方正兰亭准黑_GBK"/>
              </a:rPr>
              <a:t>7</a:t>
            </a:r>
            <a:r>
              <a:rPr lang="zh-CN" altLang="en-US" sz="1600" b="1" dirty="0">
                <a:latin typeface="微软雅黑" pitchFamily="34" charset="-122"/>
                <a:ea typeface="微软雅黑" pitchFamily="34" charset="-122"/>
                <a:cs typeface="方正兰亭准黑_GBK"/>
              </a:rPr>
              <a:t>期，独立作者。</a:t>
            </a:r>
          </a:p>
          <a:p>
            <a:r>
              <a:rPr lang="en-US" altLang="zh-CN" sz="1600" b="1" dirty="0">
                <a:latin typeface="微软雅黑" pitchFamily="34" charset="-122"/>
                <a:ea typeface="微软雅黑" pitchFamily="34" charset="-122"/>
                <a:cs typeface="方正兰亭准黑_GBK"/>
              </a:rPr>
              <a:t>6.</a:t>
            </a:r>
            <a:r>
              <a:rPr lang="zh-CN" altLang="en-US" sz="1600" b="1" dirty="0">
                <a:latin typeface="微软雅黑" pitchFamily="34" charset="-122"/>
                <a:ea typeface="微软雅黑" pitchFamily="34" charset="-122"/>
                <a:cs typeface="方正兰亭准黑_GBK"/>
              </a:rPr>
              <a:t>提高专业课教材服务经济社会发展能力的思考，发表于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职教论坛</a:t>
            </a:r>
            <a:r>
              <a:rPr lang="en-US" altLang="zh-CN" sz="1600" b="1" dirty="0">
                <a:latin typeface="微软雅黑" pitchFamily="34" charset="-122"/>
                <a:ea typeface="微软雅黑" pitchFamily="34" charset="-122"/>
                <a:cs typeface="方正兰亭准黑_GBK"/>
              </a:rPr>
              <a:t>》2018</a:t>
            </a:r>
            <a:r>
              <a:rPr lang="zh-CN" altLang="en-US" sz="1600" b="1" dirty="0">
                <a:latin typeface="微软雅黑" pitchFamily="34" charset="-122"/>
                <a:ea typeface="微软雅黑" pitchFamily="34" charset="-122"/>
                <a:cs typeface="方正兰亭准黑_GBK"/>
              </a:rPr>
              <a:t>年第</a:t>
            </a:r>
            <a:r>
              <a:rPr lang="en-US" altLang="zh-CN" sz="1600" b="1" dirty="0">
                <a:latin typeface="微软雅黑" pitchFamily="34" charset="-122"/>
                <a:ea typeface="微软雅黑" pitchFamily="34" charset="-122"/>
                <a:cs typeface="方正兰亭准黑_GBK"/>
              </a:rPr>
              <a:t>12</a:t>
            </a:r>
            <a:r>
              <a:rPr lang="zh-CN" altLang="en-US" sz="1600" b="1" dirty="0">
                <a:latin typeface="微软雅黑" pitchFamily="34" charset="-122"/>
                <a:ea typeface="微软雅黑" pitchFamily="34" charset="-122"/>
                <a:cs typeface="方正兰亭准黑_GBK"/>
              </a:rPr>
              <a:t>期，第二作者。</a:t>
            </a:r>
          </a:p>
          <a:p>
            <a:r>
              <a:rPr lang="en-US" altLang="zh-CN" sz="1600" b="1" dirty="0">
                <a:latin typeface="微软雅黑" pitchFamily="34" charset="-122"/>
                <a:ea typeface="微软雅黑" pitchFamily="34" charset="-122"/>
                <a:cs typeface="方正兰亭准黑_GBK"/>
              </a:rPr>
              <a:t>7.</a:t>
            </a:r>
            <a:r>
              <a:rPr lang="zh-CN" altLang="en-US" sz="1600" b="1" dirty="0">
                <a:latin typeface="微软雅黑" pitchFamily="34" charset="-122"/>
                <a:ea typeface="微软雅黑" pitchFamily="34" charset="-122"/>
                <a:cs typeface="方正兰亭准黑_GBK"/>
              </a:rPr>
              <a:t>高职学生在课程与教学改革中的话语权：现状、问题及对策，发表于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职教通讯</a:t>
            </a:r>
            <a:r>
              <a:rPr lang="en-US" altLang="zh-CN" sz="1600" b="1" dirty="0">
                <a:latin typeface="微软雅黑" pitchFamily="34" charset="-122"/>
                <a:ea typeface="微软雅黑" pitchFamily="34" charset="-122"/>
                <a:cs typeface="方正兰亭准黑_GBK"/>
              </a:rPr>
              <a:t>》2019</a:t>
            </a:r>
            <a:r>
              <a:rPr lang="zh-CN" altLang="en-US" sz="1600" b="1" dirty="0">
                <a:latin typeface="微软雅黑" pitchFamily="34" charset="-122"/>
                <a:ea typeface="微软雅黑" pitchFamily="34" charset="-122"/>
                <a:cs typeface="方正兰亭准黑_GBK"/>
              </a:rPr>
              <a:t>年第</a:t>
            </a:r>
            <a:r>
              <a:rPr lang="en-US" altLang="zh-CN" sz="1600" b="1" dirty="0">
                <a:latin typeface="微软雅黑" pitchFamily="34" charset="-122"/>
                <a:ea typeface="微软雅黑" pitchFamily="34" charset="-122"/>
                <a:cs typeface="方正兰亭准黑_GBK"/>
              </a:rPr>
              <a:t>5</a:t>
            </a:r>
            <a:r>
              <a:rPr lang="zh-CN" altLang="en-US" sz="1600" b="1" dirty="0">
                <a:latin typeface="微软雅黑" pitchFamily="34" charset="-122"/>
                <a:ea typeface="微软雅黑" pitchFamily="34" charset="-122"/>
                <a:cs typeface="方正兰亭准黑_GBK"/>
              </a:rPr>
              <a:t>期，第一作者。</a:t>
            </a:r>
          </a:p>
          <a:p>
            <a:r>
              <a:rPr lang="en-US" altLang="zh-CN" sz="1600" b="1" dirty="0">
                <a:latin typeface="微软雅黑" pitchFamily="34" charset="-122"/>
                <a:ea typeface="微软雅黑" pitchFamily="34" charset="-122"/>
                <a:cs typeface="方正兰亭准黑_GBK"/>
              </a:rPr>
              <a:t>8.</a:t>
            </a:r>
            <a:r>
              <a:rPr lang="zh-CN" altLang="en-US" sz="1600" b="1" dirty="0">
                <a:latin typeface="微软雅黑" pitchFamily="34" charset="-122"/>
                <a:ea typeface="微软雅黑" pitchFamily="34" charset="-122"/>
                <a:cs typeface="方正兰亭准黑_GBK"/>
              </a:rPr>
              <a:t>上海中等职业教育的“坚守”与“改革”，发表于</a:t>
            </a:r>
            <a:r>
              <a:rPr lang="en-US" altLang="zh-CN" sz="1600" b="1" dirty="0">
                <a:latin typeface="微软雅黑" pitchFamily="34" charset="-122"/>
                <a:ea typeface="微软雅黑" pitchFamily="34" charset="-122"/>
                <a:cs typeface="方正兰亭准黑_GBK"/>
              </a:rPr>
              <a:t>《</a:t>
            </a:r>
            <a:r>
              <a:rPr lang="zh-CN" altLang="en-US" sz="1600" b="1" dirty="0">
                <a:latin typeface="微软雅黑" pitchFamily="34" charset="-122"/>
                <a:ea typeface="微软雅黑" pitchFamily="34" charset="-122"/>
                <a:cs typeface="方正兰亭准黑_GBK"/>
              </a:rPr>
              <a:t>上海职业教育</a:t>
            </a:r>
            <a:r>
              <a:rPr lang="en-US" altLang="zh-CN" sz="1600" b="1" dirty="0">
                <a:latin typeface="微软雅黑" pitchFamily="34" charset="-122"/>
                <a:ea typeface="微软雅黑" pitchFamily="34" charset="-122"/>
                <a:cs typeface="方正兰亭准黑_GBK"/>
              </a:rPr>
              <a:t>》2019</a:t>
            </a:r>
            <a:r>
              <a:rPr lang="zh-CN" altLang="en-US" sz="1600" b="1" dirty="0">
                <a:latin typeface="微软雅黑" pitchFamily="34" charset="-122"/>
                <a:ea typeface="微软雅黑" pitchFamily="34" charset="-122"/>
                <a:cs typeface="方正兰亭准黑_GBK"/>
              </a:rPr>
              <a:t>年第</a:t>
            </a:r>
            <a:r>
              <a:rPr lang="en-US" altLang="zh-CN" sz="1600" b="1" dirty="0">
                <a:latin typeface="微软雅黑" pitchFamily="34" charset="-122"/>
                <a:ea typeface="微软雅黑" pitchFamily="34" charset="-122"/>
                <a:cs typeface="方正兰亭准黑_GBK"/>
              </a:rPr>
              <a:t>1</a:t>
            </a:r>
            <a:r>
              <a:rPr lang="zh-CN" altLang="en-US" sz="1600" b="1" dirty="0">
                <a:latin typeface="微软雅黑" pitchFamily="34" charset="-122"/>
                <a:ea typeface="微软雅黑" pitchFamily="34" charset="-122"/>
                <a:cs typeface="方正兰亭准黑_GBK"/>
              </a:rPr>
              <a:t>期，独立作者。</a:t>
            </a:r>
          </a:p>
        </p:txBody>
      </p:sp>
    </p:spTree>
    <p:extLst>
      <p:ext uri="{BB962C8B-B14F-4D97-AF65-F5344CB8AC3E}">
        <p14:creationId xmlns="" xmlns:p14="http://schemas.microsoft.com/office/powerpoint/2010/main" val="2518004897"/>
      </p:ext>
    </p:extLst>
  </p:cSld>
  <p:clrMapOvr>
    <a:masterClrMapping/>
  </p:clrMapOvr>
  <p:transition spd="slow" advTm="2000">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46083"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46084"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46085"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2738438" y="2760663"/>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46110" name="TextBox 23"/>
          <p:cNvSpPr txBox="1">
            <a:spLocks noChangeArrowheads="1"/>
          </p:cNvSpPr>
          <p:nvPr/>
        </p:nvSpPr>
        <p:spPr bwMode="auto">
          <a:xfrm>
            <a:off x="1922463" y="862468"/>
            <a:ext cx="3373437"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grpSp>
        <p:nvGrpSpPr>
          <p:cNvPr id="2" name="Group 33"/>
          <p:cNvGrpSpPr/>
          <p:nvPr/>
        </p:nvGrpSpPr>
        <p:grpSpPr bwMode="auto">
          <a:xfrm>
            <a:off x="3105150" y="3186113"/>
            <a:ext cx="349250" cy="1176337"/>
            <a:chOff x="5111751" y="3011488"/>
            <a:chExt cx="217487" cy="576262"/>
          </a:xfrm>
        </p:grpSpPr>
        <p:sp>
          <p:nvSpPr>
            <p:cNvPr id="45" name="Freeform 14"/>
            <p:cNvSpPr/>
            <p:nvPr/>
          </p:nvSpPr>
          <p:spPr bwMode="auto">
            <a:xfrm>
              <a:off x="5111751" y="3011488"/>
              <a:ext cx="146309"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3004" y="3311673"/>
              <a:ext cx="66234"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570" y="3514648"/>
              <a:ext cx="25703"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3" name="Group 81"/>
          <p:cNvGrpSpPr/>
          <p:nvPr/>
        </p:nvGrpSpPr>
        <p:grpSpPr bwMode="auto">
          <a:xfrm>
            <a:off x="346302" y="1955800"/>
            <a:ext cx="534987" cy="533400"/>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7212" y="4310687"/>
              <a:ext cx="293661"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sp>
        <p:nvSpPr>
          <p:cNvPr id="46115" name="矩形 71"/>
          <p:cNvSpPr>
            <a:spLocks noChangeArrowheads="1"/>
          </p:cNvSpPr>
          <p:nvPr/>
        </p:nvSpPr>
        <p:spPr bwMode="auto">
          <a:xfrm>
            <a:off x="924152" y="1965325"/>
            <a:ext cx="1185862" cy="461665"/>
          </a:xfrm>
          <a:prstGeom prst="rect">
            <a:avLst/>
          </a:prstGeom>
          <a:noFill/>
          <a:ln w="9525">
            <a:noFill/>
            <a:miter lim="800000"/>
          </a:ln>
        </p:spPr>
        <p:txBody>
          <a:bodyPr>
            <a:spAutoFit/>
          </a:bodyPr>
          <a:lstStyle/>
          <a:p>
            <a:pPr>
              <a:lnSpc>
                <a:spcPct val="120000"/>
              </a:lnSpc>
            </a:pPr>
            <a:r>
              <a:rPr lang="zh-CN" altLang="en-US" sz="2000" b="1">
                <a:solidFill>
                  <a:srgbClr val="25557B"/>
                </a:solidFill>
                <a:latin typeface="方正韵动中黑简体"/>
                <a:ea typeface="方正韵动中黑简体"/>
                <a:cs typeface="方正韵动中黑简体"/>
              </a:rPr>
              <a:t>项目</a:t>
            </a:r>
          </a:p>
        </p:txBody>
      </p:sp>
      <p:sp>
        <p:nvSpPr>
          <p:cNvPr id="78" name="矩形 77"/>
          <p:cNvSpPr/>
          <p:nvPr/>
        </p:nvSpPr>
        <p:spPr>
          <a:xfrm>
            <a:off x="1669146" y="1370829"/>
            <a:ext cx="10421256" cy="5324535"/>
          </a:xfrm>
          <a:prstGeom prst="rect">
            <a:avLst/>
          </a:prstGeom>
        </p:spPr>
        <p:txBody>
          <a:bodyPr wrap="square">
            <a:spAutoFit/>
          </a:bodyPr>
          <a:lstStyle/>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行业</a:t>
            </a:r>
            <a:r>
              <a:rPr lang="zh-CN" altLang="en-US" sz="1600" b="1" dirty="0">
                <a:latin typeface="微软雅黑" pitchFamily="34" charset="-122"/>
                <a:ea typeface="微软雅黑" pitchFamily="34" charset="-122"/>
                <a:cs typeface="方正兰亭准黑_GBK"/>
              </a:rPr>
              <a:t>办学高职院校校企合作机制研究，教育部人文社会科学研究项目，主持，结题免</a:t>
            </a:r>
            <a:r>
              <a:rPr lang="zh-CN" altLang="en-US" sz="1600" b="1" dirty="0" smtClean="0">
                <a:latin typeface="微软雅黑" pitchFamily="34" charset="-122"/>
                <a:ea typeface="微软雅黑" pitchFamily="34" charset="-122"/>
                <a:cs typeface="方正兰亭准黑_GBK"/>
              </a:rPr>
              <a:t>鉴定，</a:t>
            </a:r>
            <a:r>
              <a:rPr lang="en-US" altLang="zh-CN" sz="1600" b="1" dirty="0" smtClean="0">
                <a:latin typeface="微软雅黑" pitchFamily="34" charset="-122"/>
                <a:ea typeface="微软雅黑" pitchFamily="34" charset="-122"/>
                <a:cs typeface="方正兰亭准黑_GBK"/>
              </a:rPr>
              <a:t>2015</a:t>
            </a:r>
            <a:r>
              <a:rPr lang="zh-CN" altLang="en-US" sz="1600" b="1" dirty="0" smtClean="0">
                <a:latin typeface="微软雅黑" pitchFamily="34" charset="-122"/>
                <a:ea typeface="微软雅黑" pitchFamily="34" charset="-122"/>
                <a:cs typeface="方正兰亭准黑_GBK"/>
              </a:rPr>
              <a:t>年。</a:t>
            </a:r>
            <a:endParaRPr lang="zh-CN" altLang="en-US"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行业性</a:t>
            </a:r>
            <a:r>
              <a:rPr lang="zh-CN" altLang="en-US" sz="1600" b="1" dirty="0">
                <a:latin typeface="微软雅黑" pitchFamily="34" charset="-122"/>
                <a:ea typeface="微软雅黑" pitchFamily="34" charset="-122"/>
                <a:cs typeface="方正兰亭准黑_GBK"/>
              </a:rPr>
              <a:t>职教集团运行机制的创新研究，上海市哲学社会科学规划教育课题、上海市教育科学研究重点项目，主持，结题等第</a:t>
            </a:r>
            <a:r>
              <a:rPr lang="zh-CN" altLang="en-US" sz="1600" b="1" dirty="0" smtClean="0">
                <a:latin typeface="微软雅黑" pitchFamily="34" charset="-122"/>
                <a:ea typeface="微软雅黑" pitchFamily="34" charset="-122"/>
                <a:cs typeface="方正兰亭准黑_GBK"/>
              </a:rPr>
              <a:t>“良好”</a:t>
            </a:r>
            <a:r>
              <a:rPr lang="en-US" altLang="zh-CN" sz="1600" b="1" dirty="0" smtClean="0">
                <a:latin typeface="微软雅黑" pitchFamily="34" charset="-122"/>
                <a:ea typeface="微软雅黑" pitchFamily="34" charset="-122"/>
                <a:cs typeface="方正兰亭准黑_GBK"/>
              </a:rPr>
              <a:t>,2015</a:t>
            </a:r>
            <a:r>
              <a:rPr lang="zh-CN" altLang="en-US" sz="1600" b="1" dirty="0" smtClean="0">
                <a:latin typeface="微软雅黑" pitchFamily="34" charset="-122"/>
                <a:ea typeface="微软雅黑" pitchFamily="34" charset="-122"/>
                <a:cs typeface="方正兰亭准黑_GBK"/>
              </a:rPr>
              <a:t>年。</a:t>
            </a:r>
            <a:endParaRPr lang="zh-CN" altLang="en-US"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高职</a:t>
            </a:r>
            <a:r>
              <a:rPr lang="zh-CN" altLang="en-US" sz="1600" b="1" dirty="0">
                <a:latin typeface="微软雅黑" pitchFamily="34" charset="-122"/>
                <a:ea typeface="微软雅黑" pitchFamily="34" charset="-122"/>
                <a:cs typeface="方正兰亭准黑_GBK"/>
              </a:rPr>
              <a:t>学生在院校课程与教学改革中的话语权研究，上海市教育科学研究项目，主持，结</a:t>
            </a:r>
            <a:r>
              <a:rPr lang="zh-CN" altLang="en-US" sz="1600" b="1" dirty="0" smtClean="0">
                <a:latin typeface="微软雅黑" pitchFamily="34" charset="-122"/>
                <a:ea typeface="微软雅黑" pitchFamily="34" charset="-122"/>
                <a:cs typeface="方正兰亭准黑_GBK"/>
              </a:rPr>
              <a:t>题，</a:t>
            </a:r>
            <a:r>
              <a:rPr lang="en-US" altLang="zh-CN" sz="1600" b="1" dirty="0" smtClean="0">
                <a:latin typeface="微软雅黑" pitchFamily="34" charset="-122"/>
                <a:ea typeface="微软雅黑" pitchFamily="34" charset="-122"/>
                <a:cs typeface="方正兰亭准黑_GBK"/>
              </a:rPr>
              <a:t>2019</a:t>
            </a:r>
            <a:r>
              <a:rPr lang="zh-CN" altLang="en-US" sz="1600" b="1" dirty="0" smtClean="0">
                <a:latin typeface="微软雅黑" pitchFamily="34" charset="-122"/>
                <a:ea typeface="微软雅黑" pitchFamily="34" charset="-122"/>
                <a:cs typeface="方正兰亭准黑_GBK"/>
              </a:rPr>
              <a:t>年。</a:t>
            </a:r>
            <a:endParaRPr lang="zh-CN" altLang="en-US"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我国</a:t>
            </a:r>
            <a:r>
              <a:rPr lang="zh-CN" altLang="en-US" sz="1600" b="1" dirty="0">
                <a:latin typeface="微软雅黑" pitchFamily="34" charset="-122"/>
                <a:ea typeface="微软雅黑" pitchFamily="34" charset="-122"/>
                <a:cs typeface="方正兰亭准黑_GBK"/>
              </a:rPr>
              <a:t>高职教育校企合作政策研究：现状与对策，上海市教育委员会科研创新项目，主持，结</a:t>
            </a:r>
            <a:r>
              <a:rPr lang="zh-CN" altLang="en-US" sz="1600" b="1" dirty="0" smtClean="0">
                <a:latin typeface="微软雅黑" pitchFamily="34" charset="-122"/>
                <a:ea typeface="微软雅黑" pitchFamily="34" charset="-122"/>
                <a:cs typeface="方正兰亭准黑_GBK"/>
              </a:rPr>
              <a:t>题，</a:t>
            </a:r>
            <a:r>
              <a:rPr lang="en-US" altLang="zh-CN" sz="1600" b="1" dirty="0" smtClean="0">
                <a:latin typeface="微软雅黑" pitchFamily="34" charset="-122"/>
                <a:ea typeface="微软雅黑" pitchFamily="34" charset="-122"/>
                <a:cs typeface="方正兰亭准黑_GBK"/>
              </a:rPr>
              <a:t>2014</a:t>
            </a:r>
            <a:r>
              <a:rPr lang="zh-CN" altLang="en-US" sz="1600" b="1" dirty="0" smtClean="0">
                <a:latin typeface="微软雅黑" pitchFamily="34" charset="-122"/>
                <a:ea typeface="微软雅黑" pitchFamily="34" charset="-122"/>
                <a:cs typeface="方正兰亭准黑_GBK"/>
              </a:rPr>
              <a:t>年。</a:t>
            </a:r>
            <a:endParaRPr lang="zh-CN" altLang="en-US"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中</a:t>
            </a:r>
            <a:r>
              <a:rPr lang="zh-CN" altLang="en-US" sz="1600" b="1" dirty="0">
                <a:latin typeface="微软雅黑" pitchFamily="34" charset="-122"/>
                <a:ea typeface="微软雅黑" pitchFamily="34" charset="-122"/>
                <a:cs typeface="方正兰亭准黑_GBK"/>
              </a:rPr>
              <a:t>高职贯通培养模式的实践研究，上海市教育科学研究项目，课题组副组长、第二完成人，结题等第</a:t>
            </a:r>
            <a:r>
              <a:rPr lang="zh-CN" altLang="en-US" sz="1600" b="1" dirty="0" smtClean="0">
                <a:latin typeface="微软雅黑" pitchFamily="34" charset="-122"/>
                <a:ea typeface="微软雅黑" pitchFamily="34" charset="-122"/>
                <a:cs typeface="方正兰亭准黑_GBK"/>
              </a:rPr>
              <a:t>“优秀”，</a:t>
            </a:r>
            <a:r>
              <a:rPr lang="en-US" altLang="zh-CN" sz="1600" b="1" dirty="0" smtClean="0">
                <a:latin typeface="微软雅黑" pitchFamily="34" charset="-122"/>
                <a:ea typeface="微软雅黑" pitchFamily="34" charset="-122"/>
                <a:cs typeface="方正兰亭准黑_GBK"/>
              </a:rPr>
              <a:t>2016</a:t>
            </a:r>
            <a:r>
              <a:rPr lang="zh-CN" altLang="en-US" sz="1600" b="1" dirty="0" smtClean="0">
                <a:latin typeface="微软雅黑" pitchFamily="34" charset="-122"/>
                <a:ea typeface="微软雅黑" pitchFamily="34" charset="-122"/>
                <a:cs typeface="方正兰亭准黑_GBK"/>
              </a:rPr>
              <a:t>年。</a:t>
            </a:r>
            <a:endParaRPr lang="zh-CN" altLang="en-US"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高职</a:t>
            </a:r>
            <a:r>
              <a:rPr lang="zh-CN" altLang="en-US" sz="1600" b="1" dirty="0">
                <a:latin typeface="微软雅黑" pitchFamily="34" charset="-122"/>
                <a:ea typeface="微软雅黑" pitchFamily="34" charset="-122"/>
                <a:cs typeface="方正兰亭准黑_GBK"/>
              </a:rPr>
              <a:t>院校双师教学团队建设机制研究，上海市教育委员会科研创新项目，课题组副组长、第二完成人，结题等第</a:t>
            </a:r>
            <a:r>
              <a:rPr lang="zh-CN" altLang="en-US" sz="1600" b="1" dirty="0" smtClean="0">
                <a:latin typeface="微软雅黑" pitchFamily="34" charset="-122"/>
                <a:ea typeface="微软雅黑" pitchFamily="34" charset="-122"/>
                <a:cs typeface="方正兰亭准黑_GBK"/>
              </a:rPr>
              <a:t>“优秀”，</a:t>
            </a:r>
            <a:r>
              <a:rPr lang="en-US" altLang="zh-CN" sz="1600" b="1" dirty="0" smtClean="0">
                <a:latin typeface="微软雅黑" pitchFamily="34" charset="-122"/>
                <a:ea typeface="微软雅黑" pitchFamily="34" charset="-122"/>
                <a:cs typeface="方正兰亭准黑_GBK"/>
              </a:rPr>
              <a:t>2016</a:t>
            </a:r>
            <a:r>
              <a:rPr lang="zh-CN" altLang="en-US" sz="1600" b="1" dirty="0" smtClean="0">
                <a:latin typeface="微软雅黑" pitchFamily="34" charset="-122"/>
                <a:ea typeface="微软雅黑" pitchFamily="34" charset="-122"/>
                <a:cs typeface="方正兰亭准黑_GBK"/>
              </a:rPr>
              <a:t>年。</a:t>
            </a:r>
            <a:endParaRPr lang="zh-CN" altLang="en-US"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应用型人才一体化贯通培养试点体制机制及实施服务研究，上海高职教育质量提升决策咨询服务平台建设项目，课题组副组长、第二完成人，结题等第“优秀”，</a:t>
            </a:r>
            <a:r>
              <a:rPr lang="en-US" altLang="zh-CN" sz="1600" b="1" dirty="0" smtClean="0">
                <a:latin typeface="微软雅黑" pitchFamily="34" charset="-122"/>
                <a:ea typeface="微软雅黑" pitchFamily="34" charset="-122"/>
                <a:cs typeface="方正兰亭准黑_GBK"/>
              </a:rPr>
              <a:t>2016</a:t>
            </a:r>
            <a:r>
              <a:rPr lang="zh-CN" altLang="en-US" sz="1600" b="1" dirty="0" smtClean="0">
                <a:latin typeface="微软雅黑" pitchFamily="34" charset="-122"/>
                <a:ea typeface="微软雅黑" pitchFamily="34" charset="-122"/>
                <a:cs typeface="方正兰亭准黑_GBK"/>
              </a:rPr>
              <a:t>年。</a:t>
            </a: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西方</a:t>
            </a:r>
            <a:r>
              <a:rPr lang="zh-CN" altLang="en-US" sz="1600" b="1" dirty="0">
                <a:latin typeface="微软雅黑" pitchFamily="34" charset="-122"/>
                <a:ea typeface="微软雅黑" pitchFamily="34" charset="-122"/>
                <a:cs typeface="方正兰亭准黑_GBK"/>
              </a:rPr>
              <a:t>现代学徒制的比较与鉴定，全国教育科学规划国家一般课题，第三完成人，结</a:t>
            </a:r>
            <a:r>
              <a:rPr lang="zh-CN" altLang="en-US" sz="1600" b="1" dirty="0" smtClean="0">
                <a:latin typeface="微软雅黑" pitchFamily="34" charset="-122"/>
                <a:ea typeface="微软雅黑" pitchFamily="34" charset="-122"/>
                <a:cs typeface="方正兰亭准黑_GBK"/>
              </a:rPr>
              <a:t>题，</a:t>
            </a:r>
            <a:r>
              <a:rPr lang="en-US" altLang="zh-CN" sz="1600" b="1" dirty="0" smtClean="0">
                <a:latin typeface="微软雅黑" pitchFamily="34" charset="-122"/>
                <a:ea typeface="微软雅黑" pitchFamily="34" charset="-122"/>
                <a:cs typeface="方正兰亭准黑_GBK"/>
              </a:rPr>
              <a:t>2016</a:t>
            </a:r>
            <a:r>
              <a:rPr lang="zh-CN" altLang="en-US" sz="1600" b="1" dirty="0" smtClean="0">
                <a:latin typeface="微软雅黑" pitchFamily="34" charset="-122"/>
                <a:ea typeface="微软雅黑" pitchFamily="34" charset="-122"/>
                <a:cs typeface="方正兰亭准黑_GBK"/>
              </a:rPr>
              <a:t>年。</a:t>
            </a:r>
            <a:endParaRPr lang="zh-CN" altLang="en-US"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职业教育</a:t>
            </a:r>
            <a:r>
              <a:rPr lang="zh-CN" altLang="en-US" sz="1600" b="1" dirty="0">
                <a:latin typeface="微软雅黑" pitchFamily="34" charset="-122"/>
                <a:ea typeface="微软雅黑" pitchFamily="34" charset="-122"/>
                <a:cs typeface="方正兰亭准黑_GBK"/>
              </a:rPr>
              <a:t>办学模式改革研究，教育部哲学社会科学研究重大课题攻关项目，子课题负责人，结</a:t>
            </a:r>
            <a:r>
              <a:rPr lang="zh-CN" altLang="en-US" sz="1600" b="1" dirty="0" smtClean="0">
                <a:latin typeface="微软雅黑" pitchFamily="34" charset="-122"/>
                <a:ea typeface="微软雅黑" pitchFamily="34" charset="-122"/>
                <a:cs typeface="方正兰亭准黑_GBK"/>
              </a:rPr>
              <a:t>题，</a:t>
            </a:r>
            <a:r>
              <a:rPr lang="en-US" altLang="zh-CN" sz="1600" b="1" dirty="0" smtClean="0">
                <a:latin typeface="微软雅黑" pitchFamily="34" charset="-122"/>
                <a:ea typeface="微软雅黑" pitchFamily="34" charset="-122"/>
                <a:cs typeface="方正兰亭准黑_GBK"/>
              </a:rPr>
              <a:t>2017</a:t>
            </a:r>
            <a:r>
              <a:rPr lang="zh-CN" altLang="en-US" sz="1600" b="1" dirty="0" smtClean="0">
                <a:latin typeface="微软雅黑" pitchFamily="34" charset="-122"/>
                <a:ea typeface="微软雅黑" pitchFamily="34" charset="-122"/>
                <a:cs typeface="方正兰亭准黑_GBK"/>
              </a:rPr>
              <a:t>年。</a:t>
            </a:r>
            <a:endParaRPr lang="zh-CN" altLang="en-US"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职业教育</a:t>
            </a:r>
            <a:r>
              <a:rPr lang="zh-CN" altLang="en-US" sz="1600" b="1" dirty="0">
                <a:latin typeface="微软雅黑" pitchFamily="34" charset="-122"/>
                <a:ea typeface="微软雅黑" pitchFamily="34" charset="-122"/>
                <a:cs typeface="方正兰亭准黑_GBK"/>
              </a:rPr>
              <a:t>的国家制度与国家政策比较研究，全国教育科学规划国家一般课题，子课题负责人，结</a:t>
            </a:r>
            <a:r>
              <a:rPr lang="zh-CN" altLang="en-US" sz="1600" b="1" dirty="0" smtClean="0">
                <a:latin typeface="微软雅黑" pitchFamily="34" charset="-122"/>
                <a:ea typeface="微软雅黑" pitchFamily="34" charset="-122"/>
                <a:cs typeface="方正兰亭准黑_GBK"/>
              </a:rPr>
              <a:t>题，</a:t>
            </a:r>
            <a:r>
              <a:rPr lang="en-US" altLang="zh-CN" sz="1600" b="1" dirty="0" smtClean="0">
                <a:latin typeface="微软雅黑" pitchFamily="34" charset="-122"/>
                <a:ea typeface="微软雅黑" pitchFamily="34" charset="-122"/>
                <a:cs typeface="方正兰亭准黑_GBK"/>
              </a:rPr>
              <a:t>2018</a:t>
            </a:r>
            <a:r>
              <a:rPr lang="zh-CN" altLang="en-US" sz="1600" b="1" dirty="0" smtClean="0">
                <a:latin typeface="微软雅黑" pitchFamily="34" charset="-122"/>
                <a:ea typeface="微软雅黑" pitchFamily="34" charset="-122"/>
                <a:cs typeface="方正兰亭准黑_GBK"/>
              </a:rPr>
              <a:t>年。</a:t>
            </a:r>
            <a:endParaRPr lang="zh-CN" altLang="en-US" sz="1600" b="1" dirty="0">
              <a:latin typeface="微软雅黑" pitchFamily="34" charset="-122"/>
              <a:ea typeface="微软雅黑" pitchFamily="34" charset="-122"/>
              <a:cs typeface="方正兰亭准黑_GBK"/>
            </a:endParaRP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基于协同创新中心的高职学生创新能力培养研究，上海市教育科学研究项目，课题组副组长、第二完成人，在研，</a:t>
            </a:r>
            <a:r>
              <a:rPr lang="en-US" altLang="zh-CN" sz="1600" b="1" dirty="0" smtClean="0">
                <a:latin typeface="微软雅黑" pitchFamily="34" charset="-122"/>
                <a:ea typeface="微软雅黑" pitchFamily="34" charset="-122"/>
                <a:cs typeface="方正兰亭准黑_GBK"/>
              </a:rPr>
              <a:t>2018</a:t>
            </a:r>
            <a:r>
              <a:rPr lang="zh-CN" altLang="en-US" sz="1600" b="1" dirty="0" smtClean="0">
                <a:latin typeface="微软雅黑" pitchFamily="34" charset="-122"/>
                <a:ea typeface="微软雅黑" pitchFamily="34" charset="-122"/>
                <a:cs typeface="方正兰亭准黑_GBK"/>
              </a:rPr>
              <a:t>年。</a:t>
            </a:r>
          </a:p>
          <a:p>
            <a:pPr marL="342900" indent="-342900">
              <a:lnSpc>
                <a:spcPct val="125000"/>
              </a:lnSpc>
              <a:buFont typeface="+mj-lt"/>
              <a:buAutoNum type="arabicPeriod"/>
            </a:pPr>
            <a:r>
              <a:rPr lang="zh-CN" altLang="en-US" sz="1600" b="1" dirty="0" smtClean="0">
                <a:latin typeface="微软雅黑" pitchFamily="34" charset="-122"/>
                <a:ea typeface="微软雅黑" pitchFamily="34" charset="-122"/>
                <a:cs typeface="方正兰亭准黑_GBK"/>
              </a:rPr>
              <a:t>管</a:t>
            </a:r>
            <a:r>
              <a:rPr lang="zh-CN" altLang="en-US" sz="1600" b="1" dirty="0">
                <a:latin typeface="微软雅黑" pitchFamily="34" charset="-122"/>
                <a:ea typeface="微软雅黑" pitchFamily="34" charset="-122"/>
                <a:cs typeface="方正兰亭准黑_GBK"/>
              </a:rPr>
              <a:t>办评分离制度下职业教育质量监测与评价研究，中国博士后科学基金面上资助项目</a:t>
            </a:r>
            <a:r>
              <a:rPr lang="zh-CN" altLang="en-US" sz="1600" b="1" dirty="0" smtClean="0">
                <a:latin typeface="微软雅黑" pitchFamily="34" charset="-122"/>
                <a:ea typeface="微软雅黑" pitchFamily="34" charset="-122"/>
                <a:cs typeface="方正兰亭准黑_GBK"/>
              </a:rPr>
              <a:t>，主持，在</a:t>
            </a:r>
            <a:r>
              <a:rPr lang="zh-CN" altLang="en-US" sz="1600" b="1" dirty="0">
                <a:latin typeface="微软雅黑" pitchFamily="34" charset="-122"/>
                <a:ea typeface="微软雅黑" pitchFamily="34" charset="-122"/>
                <a:cs typeface="方正兰亭准黑_GBK"/>
              </a:rPr>
              <a:t>研。</a:t>
            </a:r>
          </a:p>
        </p:txBody>
      </p:sp>
    </p:spTree>
    <p:extLst>
      <p:ext uri="{BB962C8B-B14F-4D97-AF65-F5344CB8AC3E}">
        <p14:creationId xmlns="" xmlns:p14="http://schemas.microsoft.com/office/powerpoint/2010/main" val="92108833"/>
      </p:ext>
    </p:extLst>
  </p:cSld>
  <p:clrMapOvr>
    <a:masterClrMapping/>
  </p:clrMapOvr>
  <p:transition spd="slow" advTm="2000">
    <p:pull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3379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33796"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3379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33799"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33800"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645613" y="409161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宋长海</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教师工作部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人事处</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1981.02</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6046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博士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17142" y="3573029"/>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旅游管理</a:t>
              </a:r>
            </a:p>
          </p:txBody>
        </p:sp>
        <p:sp>
          <p:nvSpPr>
            <p:cNvPr id="48" name="TextBox 19"/>
            <p:cNvSpPr txBox="1"/>
            <p:nvPr/>
          </p:nvSpPr>
          <p:spPr>
            <a:xfrm>
              <a:off x="6997417" y="3589679"/>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城市休闲</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师资管理</a:t>
              </a: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nvGrpSpPr>
          <p:cNvPr id="33802" name="组合 154"/>
          <p:cNvGrpSpPr/>
          <p:nvPr/>
        </p:nvGrpSpPr>
        <p:grpSpPr bwMode="auto">
          <a:xfrm>
            <a:off x="446088" y="5707063"/>
            <a:ext cx="1219200" cy="850900"/>
            <a:chOff x="1004624" y="5129023"/>
            <a:chExt cx="2112905" cy="1470122"/>
          </a:xfrm>
        </p:grpSpPr>
        <p:sp>
          <p:nvSpPr>
            <p:cNvPr id="33846" name="TextBox 155"/>
            <p:cNvSpPr txBox="1">
              <a:spLocks noChangeArrowheads="1"/>
            </p:cNvSpPr>
            <p:nvPr/>
          </p:nvSpPr>
          <p:spPr bwMode="auto">
            <a:xfrm>
              <a:off x="1004624" y="5129023"/>
              <a:ext cx="2112905" cy="424430"/>
            </a:xfrm>
            <a:prstGeom prst="rect">
              <a:avLst/>
            </a:prstGeom>
            <a:noFill/>
            <a:ln w="9525">
              <a:noFill/>
              <a:miter lim="800000"/>
            </a:ln>
          </p:spPr>
          <p:txBody>
            <a:bodyPr wrap="none" lIns="0" tIns="0" rIns="0" bIns="0">
              <a:spAutoFit/>
            </a:bodyPr>
            <a:lstStyle/>
            <a:p>
              <a:pPr algn="ctr"/>
              <a:r>
                <a:rPr lang="en-US" altLang="zh-CN" sz="1600" b="1">
                  <a:solidFill>
                    <a:schemeClr val="accent1"/>
                  </a:solidFill>
                  <a:latin typeface="微软雅黑" panose="020B0503020204020204" pitchFamily="34" charset="-122"/>
                  <a:ea typeface="微软雅黑" panose="020B0503020204020204" pitchFamily="34" charset="-122"/>
                  <a:sym typeface="+mn-ea"/>
                </a:rPr>
                <a:t>郑州大学学习</a:t>
              </a:r>
              <a:endParaRPr lang="en-US" sz="1600" b="1">
                <a:solidFill>
                  <a:schemeClr val="accent1"/>
                </a:solidFill>
                <a:latin typeface="微软雅黑" panose="020B0503020204020204" pitchFamily="34" charset="-122"/>
                <a:ea typeface="微软雅黑" panose="020B0503020204020204" pitchFamily="34" charset="-122"/>
              </a:endParaRPr>
            </a:p>
          </p:txBody>
        </p:sp>
        <p:sp>
          <p:nvSpPr>
            <p:cNvPr id="159" name="矩形 158"/>
            <p:cNvSpPr/>
            <p:nvPr/>
          </p:nvSpPr>
          <p:spPr>
            <a:xfrm>
              <a:off x="2933199" y="6261784"/>
              <a:ext cx="184330" cy="337361"/>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grpSp>
        <p:nvGrpSpPr>
          <p:cNvPr id="33803" name="组合 159"/>
          <p:cNvGrpSpPr/>
          <p:nvPr/>
        </p:nvGrpSpPr>
        <p:grpSpPr bwMode="auto">
          <a:xfrm>
            <a:off x="2268538" y="5703888"/>
            <a:ext cx="1992312" cy="854075"/>
            <a:chOff x="-535429" y="5018351"/>
            <a:chExt cx="3452343" cy="1473463"/>
          </a:xfrm>
        </p:grpSpPr>
        <p:sp>
          <p:nvSpPr>
            <p:cNvPr id="161" name="TextBox 105"/>
            <p:cNvSpPr txBox="1"/>
            <p:nvPr/>
          </p:nvSpPr>
          <p:spPr>
            <a:xfrm>
              <a:off x="-535429" y="5018351"/>
              <a:ext cx="2112669" cy="424510"/>
            </a:xfrm>
            <a:prstGeom prst="rect">
              <a:avLst/>
            </a:prstGeom>
            <a:noFill/>
          </p:spPr>
          <p:txBody>
            <a:bodyPr wrap="none" lIns="0" tIns="0" rIns="0" bIns="0">
              <a:spAutoFit/>
            </a:bodyPr>
            <a:lstStyle/>
            <a:p>
              <a:pPr algn="ctr" fontAlgn="auto">
                <a:spcBef>
                  <a:spcPts val="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sym typeface="+mn-ea"/>
                </a:rPr>
                <a:t>华东师范大学</a:t>
              </a:r>
              <a:endParaRPr lang="en-US" altLang="zh-CN" sz="1600" b="1" dirty="0">
                <a:solidFill>
                  <a:schemeClr val="accent3"/>
                </a:solidFill>
                <a:latin typeface="微软雅黑" panose="020B0503020204020204" pitchFamily="34" charset="-122"/>
                <a:ea typeface="微软雅黑" panose="020B0503020204020204" pitchFamily="34" charset="-122"/>
              </a:endParaRPr>
            </a:p>
          </p:txBody>
        </p:sp>
        <p:sp>
          <p:nvSpPr>
            <p:cNvPr id="164" name="矩形 163"/>
            <p:cNvSpPr/>
            <p:nvPr/>
          </p:nvSpPr>
          <p:spPr>
            <a:xfrm>
              <a:off x="2732606" y="6152205"/>
              <a:ext cx="184308" cy="339609"/>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169" name="矩形 168"/>
          <p:cNvSpPr/>
          <p:nvPr/>
        </p:nvSpPr>
        <p:spPr>
          <a:xfrm>
            <a:off x="5956300"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33805" name="Group 35"/>
          <p:cNvGrpSpPr/>
          <p:nvPr/>
        </p:nvGrpSpPr>
        <p:grpSpPr bwMode="auto">
          <a:xfrm>
            <a:off x="461963" y="4679950"/>
            <a:ext cx="1239837" cy="266700"/>
            <a:chOff x="769938" y="2456536"/>
            <a:chExt cx="1613466" cy="345642"/>
          </a:xfrm>
        </p:grpSpPr>
        <p:sp>
          <p:nvSpPr>
            <p:cNvPr id="116" name="Notched Right Arrow 32"/>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672" y="2534717"/>
              <a:ext cx="187997"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33806" name="Group 40"/>
          <p:cNvGrpSpPr/>
          <p:nvPr/>
        </p:nvGrpSpPr>
        <p:grpSpPr bwMode="auto">
          <a:xfrm>
            <a:off x="2168525" y="4702175"/>
            <a:ext cx="1241425" cy="266700"/>
            <a:chOff x="769938" y="2456536"/>
            <a:chExt cx="1613466" cy="345642"/>
          </a:xfrm>
        </p:grpSpPr>
        <p:sp>
          <p:nvSpPr>
            <p:cNvPr id="122" name="Notched Right Arrow 4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1762" y="2534717"/>
              <a:ext cx="189820" cy="18928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33807" name="TextBox 129"/>
          <p:cNvSpPr txBox="1">
            <a:spLocks noChangeArrowheads="1"/>
          </p:cNvSpPr>
          <p:nvPr/>
        </p:nvSpPr>
        <p:spPr bwMode="auto">
          <a:xfrm>
            <a:off x="-130175" y="5054600"/>
            <a:ext cx="2371725" cy="541338"/>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2000年9月</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—2004年7月   </a:t>
            </a:r>
          </a:p>
        </p:txBody>
      </p:sp>
      <p:sp>
        <p:nvSpPr>
          <p:cNvPr id="132" name="TextBox 131"/>
          <p:cNvSpPr txBox="1"/>
          <p:nvPr/>
        </p:nvSpPr>
        <p:spPr>
          <a:xfrm>
            <a:off x="1652588" y="5054600"/>
            <a:ext cx="2389187" cy="541338"/>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2004年9月</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—2007年7月 </a:t>
            </a:r>
          </a:p>
        </p:txBody>
      </p:sp>
      <p:cxnSp>
        <p:nvCxnSpPr>
          <p:cNvPr id="135" name="Straight Connector 74"/>
          <p:cNvCxnSpPr>
            <a:stCxn id="141" idx="7"/>
          </p:cNvCxnSpPr>
          <p:nvPr/>
        </p:nvCxnSpPr>
        <p:spPr>
          <a:xfrm flipH="1">
            <a:off x="1057275" y="4310063"/>
            <a:ext cx="9525" cy="506412"/>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2767013" y="4318000"/>
            <a:ext cx="7937" cy="50800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3811" name="Group 68"/>
          <p:cNvGrpSpPr/>
          <p:nvPr/>
        </p:nvGrpSpPr>
        <p:grpSpPr bwMode="auto">
          <a:xfrm>
            <a:off x="850900" y="3789363"/>
            <a:ext cx="428625" cy="431800"/>
            <a:chOff x="1295010" y="1424373"/>
            <a:chExt cx="558911" cy="558911"/>
          </a:xfrm>
        </p:grpSpPr>
        <p:sp>
          <p:nvSpPr>
            <p:cNvPr id="141" name="Teardrop 64"/>
            <p:cNvSpPr/>
            <p:nvPr/>
          </p:nvSpPr>
          <p:spPr>
            <a:xfrm rot="8100000">
              <a:off x="1295010" y="1424373"/>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283" y="1576430"/>
              <a:ext cx="306366" cy="2465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33812" name="Group 75"/>
          <p:cNvGrpSpPr/>
          <p:nvPr/>
        </p:nvGrpSpPr>
        <p:grpSpPr bwMode="auto">
          <a:xfrm>
            <a:off x="2559050" y="3798888"/>
            <a:ext cx="430213" cy="430212"/>
            <a:chOff x="4279638" y="1408107"/>
            <a:chExt cx="558911" cy="558912"/>
          </a:xfrm>
        </p:grpSpPr>
        <p:sp>
          <p:nvSpPr>
            <p:cNvPr id="144" name="Teardrop 87"/>
            <p:cNvSpPr/>
            <p:nvPr/>
          </p:nvSpPr>
          <p:spPr>
            <a:xfrm rot="8100000">
              <a:off x="4279638" y="1408107"/>
              <a:ext cx="558911" cy="55891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319" y="1597849"/>
              <a:ext cx="266049" cy="200053"/>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538" y="3956050"/>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33814"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33815" name="TextBox 23"/>
          <p:cNvSpPr txBox="1">
            <a:spLocks noChangeArrowheads="1"/>
          </p:cNvSpPr>
          <p:nvPr/>
        </p:nvSpPr>
        <p:spPr bwMode="auto">
          <a:xfrm>
            <a:off x="5154613" y="3392488"/>
            <a:ext cx="2335212"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33816" name="Group 52"/>
          <p:cNvGrpSpPr/>
          <p:nvPr/>
        </p:nvGrpSpPr>
        <p:grpSpPr bwMode="auto">
          <a:xfrm>
            <a:off x="6192838" y="4376738"/>
            <a:ext cx="4378325" cy="1592262"/>
            <a:chOff x="2244725" y="1243013"/>
            <a:chExt cx="5264150" cy="4351338"/>
          </a:xfrm>
        </p:grpSpPr>
        <p:sp>
          <p:nvSpPr>
            <p:cNvPr id="200" name="Freeform 5"/>
            <p:cNvSpPr/>
            <p:nvPr/>
          </p:nvSpPr>
          <p:spPr bwMode="auto">
            <a:xfrm>
              <a:off x="5897946" y="1603093"/>
              <a:ext cx="944798" cy="2294975"/>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08872" y="3386145"/>
              <a:ext cx="2595810" cy="2208206"/>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1246" cy="4229865"/>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5977" y="1277720"/>
              <a:ext cx="482898" cy="620379"/>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8926" y="1603093"/>
              <a:ext cx="211865" cy="295006"/>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5199" y="1243013"/>
              <a:ext cx="200412" cy="190886"/>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33817" name="Freeform 79"/>
          <p:cNvSpPr>
            <a:spLocks noEditPoints="1"/>
          </p:cNvSpPr>
          <p:nvPr/>
        </p:nvSpPr>
        <p:spPr bwMode="auto">
          <a:xfrm>
            <a:off x="7996238" y="3692525"/>
            <a:ext cx="357187" cy="404813"/>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12" name="矩形 211"/>
          <p:cNvSpPr/>
          <p:nvPr/>
        </p:nvSpPr>
        <p:spPr>
          <a:xfrm>
            <a:off x="6632575" y="4133850"/>
            <a:ext cx="3084513" cy="7366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2007年7月至今   上海电子信息职业技术学院工作</a:t>
            </a:r>
          </a:p>
          <a:p>
            <a:pPr algn="ctr" fontAlgn="auto">
              <a:spcBef>
                <a:spcPts val="0"/>
              </a:spcBef>
              <a:spcAft>
                <a:spcPts val="0"/>
              </a:spcAft>
              <a:defRPr/>
            </a:pPr>
            <a:endParaRPr lang="zh-CN" altLang="en-US" sz="1400" b="1" dirty="0">
              <a:solidFill>
                <a:schemeClr val="tx1">
                  <a:lumMod val="60000"/>
                  <a:lumOff val="40000"/>
                </a:schemeClr>
              </a:solidFill>
              <a:latin typeface="+mn-ea"/>
              <a:ea typeface="+mn-ea"/>
              <a:cs typeface="+mn-ea"/>
            </a:endParaRPr>
          </a:p>
        </p:txBody>
      </p:sp>
      <p:grpSp>
        <p:nvGrpSpPr>
          <p:cNvPr id="33819" name="组合 2"/>
          <p:cNvGrpSpPr/>
          <p:nvPr/>
        </p:nvGrpSpPr>
        <p:grpSpPr bwMode="auto">
          <a:xfrm>
            <a:off x="3732213" y="3919538"/>
            <a:ext cx="1798637" cy="1954212"/>
            <a:chOff x="5877" y="6172"/>
            <a:chExt cx="2832" cy="3077"/>
          </a:xfrm>
        </p:grpSpPr>
        <p:grpSp>
          <p:nvGrpSpPr>
            <p:cNvPr id="33820" name="Group 36"/>
            <p:cNvGrpSpPr/>
            <p:nvPr/>
          </p:nvGrpSpPr>
          <p:grpSpPr bwMode="auto">
            <a:xfrm>
              <a:off x="6400" y="7433"/>
              <a:ext cx="1954" cy="420"/>
              <a:chOff x="769938" y="2456536"/>
              <a:chExt cx="1613466" cy="345642"/>
            </a:xfrm>
          </p:grpSpPr>
          <p:sp>
            <p:nvSpPr>
              <p:cNvPr id="119" name="Notched Right Arrow 37"/>
              <p:cNvSpPr/>
              <p:nvPr/>
            </p:nvSpPr>
            <p:spPr>
              <a:xfrm>
                <a:off x="769448" y="2455545"/>
                <a:ext cx="1614007" cy="347643"/>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1510" y="2533713"/>
                <a:ext cx="189883" cy="191306"/>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33821" name="Group 72"/>
            <p:cNvGrpSpPr/>
            <p:nvPr/>
          </p:nvGrpSpPr>
          <p:grpSpPr bwMode="auto">
            <a:xfrm>
              <a:off x="7014" y="8571"/>
              <a:ext cx="677" cy="679"/>
              <a:chOff x="2786729" y="3449350"/>
              <a:chExt cx="558911" cy="558911"/>
            </a:xfrm>
          </p:grpSpPr>
          <p:sp>
            <p:nvSpPr>
              <p:cNvPr id="153" name="Teardrop 97"/>
              <p:cNvSpPr/>
              <p:nvPr/>
            </p:nvSpPr>
            <p:spPr>
              <a:xfrm rot="18900000">
                <a:off x="2786976" y="3449853"/>
                <a:ext cx="559226" cy="55758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6506" y="3616511"/>
                <a:ext cx="222865" cy="220154"/>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33822" name="组合 174"/>
            <p:cNvGrpSpPr/>
            <p:nvPr/>
          </p:nvGrpSpPr>
          <p:grpSpPr bwMode="auto">
            <a:xfrm>
              <a:off x="5877" y="6172"/>
              <a:ext cx="2832" cy="1433"/>
              <a:chOff x="-860670" y="2928437"/>
              <a:chExt cx="2817140" cy="2168099"/>
            </a:xfrm>
          </p:grpSpPr>
          <p:sp>
            <p:nvSpPr>
              <p:cNvPr id="33824" name="TextBox 105"/>
              <p:cNvSpPr txBox="1">
                <a:spLocks noChangeArrowheads="1"/>
              </p:cNvSpPr>
              <p:nvPr/>
            </p:nvSpPr>
            <p:spPr bwMode="auto">
              <a:xfrm>
                <a:off x="-860670" y="2928437"/>
                <a:ext cx="2817140" cy="1759595"/>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2012年8月</a:t>
                </a:r>
              </a:p>
              <a:p>
                <a:pPr algn="ctr"/>
                <a:r>
                  <a:rPr lang="zh-CN" altLang="en-US" sz="1600" b="1">
                    <a:solidFill>
                      <a:schemeClr val="accent2"/>
                    </a:solidFill>
                    <a:latin typeface="微软雅黑" panose="020B0503020204020204" pitchFamily="34" charset="-122"/>
                    <a:ea typeface="微软雅黑" panose="020B0503020204020204" pitchFamily="34" charset="-122"/>
                  </a:rPr>
                  <a:t>—2018年6月   </a:t>
                </a:r>
              </a:p>
              <a:p>
                <a:pPr algn="ctr"/>
                <a:r>
                  <a:rPr lang="zh-CN" altLang="en-US" sz="1600" b="1">
                    <a:solidFill>
                      <a:schemeClr val="accent2"/>
                    </a:solidFill>
                    <a:latin typeface="微软雅黑" panose="020B0503020204020204" pitchFamily="34" charset="-122"/>
                    <a:ea typeface="微软雅黑" panose="020B0503020204020204" pitchFamily="34" charset="-122"/>
                  </a:rPr>
                  <a:t>上海财经大学学习</a:t>
                </a:r>
              </a:p>
            </p:txBody>
          </p:sp>
          <p:sp>
            <p:nvSpPr>
              <p:cNvPr id="2" name="矩形 1"/>
              <p:cNvSpPr/>
              <p:nvPr/>
            </p:nvSpPr>
            <p:spPr>
              <a:xfrm>
                <a:off x="1454208" y="4758844"/>
                <a:ext cx="186484" cy="336582"/>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4" y="7684"/>
              <a:ext cx="12" cy="777"/>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432629976"/>
      </p:ext>
    </p:extLst>
  </p:cSld>
  <p:clrMapOvr>
    <a:masterClrMapping/>
  </p:clrMapOvr>
  <p:transition spd="slow" advTm="2000">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35843"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35844"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35845"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15" name="Freeform 50"/>
          <p:cNvSpPr/>
          <p:nvPr/>
        </p:nvSpPr>
        <p:spPr>
          <a:xfrm rot="16200000">
            <a:off x="799306" y="296465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615950" y="3228975"/>
            <a:ext cx="1316038"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799306" y="29106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5849" name="Text Placeholder 3"/>
          <p:cNvSpPr txBox="1">
            <a:spLocks noChangeArrowheads="1"/>
          </p:cNvSpPr>
          <p:nvPr/>
        </p:nvSpPr>
        <p:spPr bwMode="auto">
          <a:xfrm>
            <a:off x="1028700" y="3849688"/>
            <a:ext cx="500063" cy="246062"/>
          </a:xfrm>
          <a:prstGeom prst="rect">
            <a:avLst/>
          </a:prstGeom>
          <a:noFill/>
          <a:ln w="9525">
            <a:noFill/>
            <a:miter lim="800000"/>
          </a:ln>
        </p:spPr>
        <p:txBody>
          <a:bodyPr wrap="none" lIns="0" tIns="0" rIns="0" bIns="0" anchor="ctr">
            <a:spAutoFit/>
          </a:bodyPr>
          <a:lstStyle/>
          <a:p>
            <a:pPr algn="ctr" defTabSz="1217930">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2017</a:t>
            </a:r>
          </a:p>
        </p:txBody>
      </p:sp>
      <p:sp>
        <p:nvSpPr>
          <p:cNvPr id="31" name="Freeform 152"/>
          <p:cNvSpPr>
            <a:spLocks noEditPoints="1"/>
          </p:cNvSpPr>
          <p:nvPr/>
        </p:nvSpPr>
        <p:spPr bwMode="auto">
          <a:xfrm>
            <a:off x="2305050" y="3011488"/>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1158875" y="3011488"/>
            <a:ext cx="295275"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nvGrpSpPr>
          <p:cNvPr id="35852" name="Group 33"/>
          <p:cNvGrpSpPr/>
          <p:nvPr/>
        </p:nvGrpSpPr>
        <p:grpSpPr bwMode="auto">
          <a:xfrm>
            <a:off x="3659188" y="3157538"/>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35853" name="Group 81"/>
          <p:cNvGrpSpPr/>
          <p:nvPr/>
        </p:nvGrpSpPr>
        <p:grpSpPr bwMode="auto">
          <a:xfrm>
            <a:off x="3038475" y="4484006"/>
            <a:ext cx="536575" cy="533400"/>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6954" y="4310687"/>
              <a:ext cx="294179"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35854" name="Group 93"/>
          <p:cNvGrpSpPr/>
          <p:nvPr/>
        </p:nvGrpSpPr>
        <p:grpSpPr bwMode="auto">
          <a:xfrm>
            <a:off x="3138488" y="2589213"/>
            <a:ext cx="542925" cy="534987"/>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081" y="4271124"/>
              <a:ext cx="200225" cy="29336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35855" name="Group 96"/>
          <p:cNvGrpSpPr/>
          <p:nvPr/>
        </p:nvGrpSpPr>
        <p:grpSpPr bwMode="auto">
          <a:xfrm>
            <a:off x="3146425" y="1457325"/>
            <a:ext cx="527050" cy="533400"/>
            <a:chOff x="3425803" y="3384456"/>
            <a:chExt cx="469021" cy="455593"/>
          </a:xfrm>
        </p:grpSpPr>
        <p:sp>
          <p:nvSpPr>
            <p:cNvPr id="56" name="Oval 97"/>
            <p:cNvSpPr>
              <a:spLocks noChangeAspect="1"/>
            </p:cNvSpPr>
            <p:nvPr/>
          </p:nvSpPr>
          <p:spPr>
            <a:xfrm>
              <a:off x="3425803" y="3384456"/>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7" name="Freeform 5"/>
            <p:cNvSpPr>
              <a:spLocks noEditPoints="1"/>
            </p:cNvSpPr>
            <p:nvPr/>
          </p:nvSpPr>
          <p:spPr bwMode="auto">
            <a:xfrm>
              <a:off x="3520455" y="3471236"/>
              <a:ext cx="279717" cy="27932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35856" name="矩形 68"/>
          <p:cNvSpPr>
            <a:spLocks noChangeArrowheads="1"/>
          </p:cNvSpPr>
          <p:nvPr/>
        </p:nvSpPr>
        <p:spPr bwMode="auto">
          <a:xfrm>
            <a:off x="3708400" y="1492250"/>
            <a:ext cx="1512888" cy="423065"/>
          </a:xfrm>
          <a:prstGeom prst="rect">
            <a:avLst/>
          </a:prstGeom>
          <a:noFill/>
          <a:ln w="9525">
            <a:noFill/>
            <a:miter lim="800000"/>
          </a:ln>
        </p:spPr>
        <p:txBody>
          <a:bodyPr>
            <a:spAutoFit/>
          </a:bodyPr>
          <a:lstStyle/>
          <a:p>
            <a:pPr>
              <a:lnSpc>
                <a:spcPct val="120000"/>
              </a:lnSpc>
            </a:pPr>
            <a:r>
              <a:rPr lang="zh-CN" altLang="en-US" sz="2000" b="1" dirty="0" smtClean="0">
                <a:solidFill>
                  <a:srgbClr val="25557B"/>
                </a:solidFill>
                <a:latin typeface="方正韵动中黑简体"/>
                <a:ea typeface="方正韵动中黑简体"/>
                <a:cs typeface="方正韵动中黑简体"/>
              </a:rPr>
              <a:t>著作</a:t>
            </a:r>
            <a:endParaRPr lang="zh-CN" altLang="en-US" sz="2000" b="1" dirty="0">
              <a:solidFill>
                <a:srgbClr val="25557B"/>
              </a:solidFill>
              <a:latin typeface="方正韵动中黑简体"/>
              <a:ea typeface="方正韵动中黑简体"/>
              <a:cs typeface="方正韵动中黑简体"/>
            </a:endParaRPr>
          </a:p>
        </p:txBody>
      </p:sp>
      <p:sp>
        <p:nvSpPr>
          <p:cNvPr id="35857" name="矩形 70"/>
          <p:cNvSpPr>
            <a:spLocks noChangeArrowheads="1"/>
          </p:cNvSpPr>
          <p:nvPr/>
        </p:nvSpPr>
        <p:spPr bwMode="auto">
          <a:xfrm>
            <a:off x="3708400" y="2598738"/>
            <a:ext cx="1512888" cy="423065"/>
          </a:xfrm>
          <a:prstGeom prst="rect">
            <a:avLst/>
          </a:prstGeom>
          <a:noFill/>
          <a:ln w="9525">
            <a:noFill/>
            <a:miter lim="800000"/>
          </a:ln>
        </p:spPr>
        <p:txBody>
          <a:bodyPr>
            <a:spAutoFit/>
          </a:bodyPr>
          <a:lstStyle/>
          <a:p>
            <a:pPr>
              <a:lnSpc>
                <a:spcPct val="120000"/>
              </a:lnSpc>
            </a:pPr>
            <a:r>
              <a:rPr lang="zh-CN" altLang="en-US" sz="2000" b="1">
                <a:solidFill>
                  <a:srgbClr val="25557B"/>
                </a:solidFill>
                <a:latin typeface="方正韵动中黑简体"/>
                <a:ea typeface="方正韵动中黑简体"/>
                <a:cs typeface="方正韵动中黑简体"/>
              </a:rPr>
              <a:t>论文</a:t>
            </a:r>
          </a:p>
        </p:txBody>
      </p:sp>
      <p:sp>
        <p:nvSpPr>
          <p:cNvPr id="35858" name="矩形 71"/>
          <p:cNvSpPr>
            <a:spLocks noChangeArrowheads="1"/>
          </p:cNvSpPr>
          <p:nvPr/>
        </p:nvSpPr>
        <p:spPr bwMode="auto">
          <a:xfrm>
            <a:off x="3708400" y="4484006"/>
            <a:ext cx="1185863" cy="423065"/>
          </a:xfrm>
          <a:prstGeom prst="rect">
            <a:avLst/>
          </a:prstGeom>
          <a:noFill/>
          <a:ln w="9525">
            <a:noFill/>
            <a:miter lim="800000"/>
          </a:ln>
        </p:spPr>
        <p:txBody>
          <a:bodyPr>
            <a:spAutoFit/>
          </a:bodyPr>
          <a:lstStyle/>
          <a:p>
            <a:pPr>
              <a:lnSpc>
                <a:spcPct val="120000"/>
              </a:lnSpc>
            </a:pPr>
            <a:r>
              <a:rPr lang="zh-CN" altLang="en-US" sz="2000" b="1">
                <a:solidFill>
                  <a:srgbClr val="25557B"/>
                </a:solidFill>
                <a:latin typeface="方正韵动中黑简体"/>
                <a:ea typeface="方正韵动中黑简体"/>
                <a:cs typeface="方正韵动中黑简体"/>
              </a:rPr>
              <a:t>项目</a:t>
            </a:r>
          </a:p>
        </p:txBody>
      </p:sp>
      <p:sp>
        <p:nvSpPr>
          <p:cNvPr id="76" name="矩形 75"/>
          <p:cNvSpPr/>
          <p:nvPr/>
        </p:nvSpPr>
        <p:spPr>
          <a:xfrm>
            <a:off x="4398283" y="1558925"/>
            <a:ext cx="7007225" cy="584775"/>
          </a:xfrm>
          <a:prstGeom prst="rect">
            <a:avLst/>
          </a:prstGeom>
        </p:spPr>
        <p:txBody>
          <a:bodyPr>
            <a:spAutoFit/>
          </a:bodyPr>
          <a:lstStyle/>
          <a:p>
            <a:pPr fontAlgn="auto">
              <a:spcBef>
                <a:spcPts val="0"/>
              </a:spcBef>
              <a:spcAft>
                <a:spcPts val="0"/>
              </a:spcAft>
              <a:defRPr/>
            </a:pPr>
            <a:r>
              <a:rPr lang="zh-CN" altLang="en-US" sz="1600" b="1" dirty="0" smtClean="0">
                <a:latin typeface="方正兰亭准黑_GBK" panose="02000000000000000000" pitchFamily="2" charset="-122"/>
                <a:ea typeface="方正兰亭准黑_GBK" panose="02000000000000000000" pitchFamily="2" charset="-122"/>
              </a:rPr>
              <a:t>《城市休闲街区经营模式的理论与实践》</a:t>
            </a:r>
            <a:r>
              <a:rPr lang="zh-CN" altLang="en-US" sz="1600" b="1" dirty="0">
                <a:latin typeface="方正兰亭准黑_GBK" panose="02000000000000000000" pitchFamily="2" charset="-122"/>
                <a:ea typeface="方正兰亭准黑_GBK" panose="02000000000000000000" pitchFamily="2" charset="-122"/>
              </a:rPr>
              <a:t>，上海交通大学出版社，2019年。</a:t>
            </a:r>
          </a:p>
          <a:p>
            <a:pPr fontAlgn="auto">
              <a:spcBef>
                <a:spcPts val="0"/>
              </a:spcBef>
              <a:spcAft>
                <a:spcPts val="0"/>
              </a:spcAft>
              <a:defRPr/>
            </a:pPr>
            <a:endParaRPr lang="zh-CN" altLang="en-US" sz="1600" b="1" dirty="0">
              <a:latin typeface="方正兰亭准黑_GBK" panose="02000000000000000000" pitchFamily="2" charset="-122"/>
              <a:ea typeface="方正兰亭准黑_GBK" panose="02000000000000000000" pitchFamily="2" charset="-122"/>
            </a:endParaRPr>
          </a:p>
        </p:txBody>
      </p:sp>
      <p:sp>
        <p:nvSpPr>
          <p:cNvPr id="78" name="矩形 77"/>
          <p:cNvSpPr/>
          <p:nvPr/>
        </p:nvSpPr>
        <p:spPr>
          <a:xfrm>
            <a:off x="4426857" y="4383088"/>
            <a:ext cx="7489372" cy="2246769"/>
          </a:xfrm>
          <a:prstGeom prst="rect">
            <a:avLst/>
          </a:prstGeom>
        </p:spPr>
        <p:txBody>
          <a:bodyPr wrap="square">
            <a:spAutoFit/>
          </a:bodyPr>
          <a:lstStyle/>
          <a:p>
            <a:pPr fontAlgn="auto">
              <a:spcBef>
                <a:spcPts val="0"/>
              </a:spcBef>
              <a:spcAft>
                <a:spcPts val="0"/>
              </a:spcAft>
              <a:defRPr/>
            </a:pPr>
            <a:endParaRPr lang="zh-CN" altLang="en-US" sz="1400" b="1" dirty="0">
              <a:latin typeface="微软雅黑" pitchFamily="34" charset="-122"/>
              <a:ea typeface="微软雅黑" pitchFamily="34" charset="-122"/>
            </a:endParaRPr>
          </a:p>
          <a:p>
            <a:pPr marL="342900" indent="-342900" fontAlgn="auto">
              <a:spcBef>
                <a:spcPts val="0"/>
              </a:spcBef>
              <a:spcAft>
                <a:spcPts val="0"/>
              </a:spcAft>
              <a:buFont typeface="+mj-lt"/>
              <a:buAutoNum type="arabicPeriod"/>
              <a:defRPr/>
            </a:pPr>
            <a:r>
              <a:rPr lang="zh-CN" altLang="en-US" sz="1400" b="1" dirty="0" smtClean="0">
                <a:latin typeface="微软雅黑" pitchFamily="34" charset="-122"/>
                <a:ea typeface="微软雅黑" pitchFamily="34" charset="-122"/>
              </a:rPr>
              <a:t>2013</a:t>
            </a:r>
            <a:r>
              <a:rPr lang="zh-CN" altLang="en-US" sz="1400" b="1" dirty="0">
                <a:latin typeface="微软雅黑" pitchFamily="34" charset="-122"/>
                <a:ea typeface="微软雅黑" pitchFamily="34" charset="-122"/>
              </a:rPr>
              <a:t>—2017年参与了楼嘉军教授主持的国家社会科学基金项目《我国城市休闲化的指标体系、质量测度与提升路径研究》[项目编号（13BGL094）] ，已结题，良好。</a:t>
            </a:r>
          </a:p>
          <a:p>
            <a:pPr marL="342900" indent="-342900" fontAlgn="auto">
              <a:spcBef>
                <a:spcPts val="0"/>
              </a:spcBef>
              <a:spcAft>
                <a:spcPts val="0"/>
              </a:spcAft>
              <a:buFont typeface="+mj-lt"/>
              <a:buAutoNum type="arabicPeriod"/>
              <a:defRPr/>
            </a:pPr>
            <a:r>
              <a:rPr lang="zh-CN" altLang="en-US" sz="1400" b="1" dirty="0" smtClean="0">
                <a:latin typeface="微软雅黑" pitchFamily="34" charset="-122"/>
                <a:ea typeface="微软雅黑" pitchFamily="34" charset="-122"/>
              </a:rPr>
              <a:t>2013</a:t>
            </a:r>
            <a:r>
              <a:rPr lang="zh-CN" altLang="en-US" sz="1400" b="1" dirty="0">
                <a:latin typeface="微软雅黑" pitchFamily="34" charset="-122"/>
                <a:ea typeface="微软雅黑" pitchFamily="34" charset="-122"/>
              </a:rPr>
              <a:t>—2014年参与了何建民教授主持的舟山市定海区旅游局课题《舟山定海区旅馆业发展规划》，已结题。</a:t>
            </a:r>
          </a:p>
          <a:p>
            <a:pPr marL="342900" indent="-342900" fontAlgn="auto">
              <a:spcBef>
                <a:spcPts val="0"/>
              </a:spcBef>
              <a:spcAft>
                <a:spcPts val="0"/>
              </a:spcAft>
              <a:buFont typeface="+mj-lt"/>
              <a:buAutoNum type="arabicPeriod"/>
              <a:defRPr/>
            </a:pPr>
            <a:r>
              <a:rPr lang="zh-CN" altLang="en-US" sz="1400" b="1" dirty="0" smtClean="0">
                <a:latin typeface="微软雅黑" pitchFamily="34" charset="-122"/>
                <a:ea typeface="微软雅黑" pitchFamily="34" charset="-122"/>
              </a:rPr>
              <a:t>2013</a:t>
            </a:r>
            <a:r>
              <a:rPr lang="zh-CN" altLang="en-US" sz="1400" b="1" dirty="0">
                <a:latin typeface="微软雅黑" pitchFamily="34" charset="-122"/>
                <a:ea typeface="微软雅黑" pitchFamily="34" charset="-122"/>
              </a:rPr>
              <a:t>-2016年参与了杨秀英教授主持的上海市教委科研创新重点项目《高职院校双师教学团队建设机制研究》（项目编号：12ZS200），已结</a:t>
            </a:r>
            <a:r>
              <a:rPr lang="zh-CN" altLang="en-US" sz="1400" b="1" dirty="0" smtClean="0">
                <a:latin typeface="微软雅黑" pitchFamily="34" charset="-122"/>
                <a:ea typeface="微软雅黑" pitchFamily="34" charset="-122"/>
              </a:rPr>
              <a:t>题。</a:t>
            </a:r>
            <a:endParaRPr lang="zh-CN" altLang="en-US" sz="1400" b="1" dirty="0">
              <a:latin typeface="微软雅黑" pitchFamily="34" charset="-122"/>
              <a:ea typeface="微软雅黑" pitchFamily="34" charset="-122"/>
            </a:endParaRPr>
          </a:p>
          <a:p>
            <a:pPr marL="342900" indent="-342900" fontAlgn="auto">
              <a:spcBef>
                <a:spcPts val="0"/>
              </a:spcBef>
              <a:spcAft>
                <a:spcPts val="0"/>
              </a:spcAft>
              <a:buFont typeface="+mj-lt"/>
              <a:buAutoNum type="arabicPeriod"/>
              <a:defRPr/>
            </a:pPr>
            <a:r>
              <a:rPr lang="zh-CN" altLang="en-US" sz="1400" b="1" dirty="0" smtClean="0">
                <a:latin typeface="微软雅黑" pitchFamily="34" charset="-122"/>
                <a:ea typeface="微软雅黑" pitchFamily="34" charset="-122"/>
              </a:rPr>
              <a:t>2015</a:t>
            </a:r>
            <a:r>
              <a:rPr lang="zh-CN" altLang="en-US" sz="1400" b="1" dirty="0">
                <a:latin typeface="微软雅黑" pitchFamily="34" charset="-122"/>
                <a:ea typeface="微软雅黑" pitchFamily="34" charset="-122"/>
              </a:rPr>
              <a:t>-2016年参与了杨秀英教授主持的2015年上海高职教育质量提升决策咨询服务平台建设项目《应用型人才‘中职—专科高职—应用本科—专业硕士’一体化贯通培养模式试点研究——以信息安全技术专业为例》，已结</a:t>
            </a:r>
            <a:r>
              <a:rPr lang="zh-CN" altLang="en-US" sz="1400" b="1" dirty="0" smtClean="0">
                <a:latin typeface="微软雅黑" pitchFamily="34" charset="-122"/>
                <a:ea typeface="微软雅黑" pitchFamily="34" charset="-122"/>
              </a:rPr>
              <a:t>题。</a:t>
            </a:r>
            <a:endParaRPr lang="zh-CN" altLang="en-US" sz="1400" b="1" dirty="0">
              <a:latin typeface="微软雅黑" pitchFamily="34" charset="-122"/>
              <a:ea typeface="微软雅黑" pitchFamily="34" charset="-122"/>
            </a:endParaRPr>
          </a:p>
        </p:txBody>
      </p:sp>
      <p:sp>
        <p:nvSpPr>
          <p:cNvPr id="35861"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35862" name="TextBox 23"/>
          <p:cNvSpPr txBox="1">
            <a:spLocks noChangeArrowheads="1"/>
          </p:cNvSpPr>
          <p:nvPr/>
        </p:nvSpPr>
        <p:spPr bwMode="auto">
          <a:xfrm>
            <a:off x="2533650" y="906463"/>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2" name="矩形 1"/>
          <p:cNvSpPr/>
          <p:nvPr/>
        </p:nvSpPr>
        <p:spPr>
          <a:xfrm>
            <a:off x="1046163" y="4170363"/>
            <a:ext cx="522287" cy="2460625"/>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市级教学成果奖一等奖</a:t>
            </a:r>
            <a:r>
              <a:rPr lang="en-US" altLang="zh-CN"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1</a:t>
            </a: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项</a:t>
            </a:r>
          </a:p>
        </p:txBody>
      </p:sp>
      <p:graphicFrame>
        <p:nvGraphicFramePr>
          <p:cNvPr id="3" name="表格 2"/>
          <p:cNvGraphicFramePr/>
          <p:nvPr/>
        </p:nvGraphicFramePr>
        <p:xfrm>
          <a:off x="4460875" y="2032001"/>
          <a:ext cx="7440839" cy="2467432"/>
        </p:xfrm>
        <a:graphic>
          <a:graphicData uri="http://schemas.openxmlformats.org/drawingml/2006/table">
            <a:tbl>
              <a:tblPr firstRow="1" bandRow="1">
                <a:tableStyleId>{5940675A-B579-460E-94D1-54222C63F5DA}</a:tableStyleId>
              </a:tblPr>
              <a:tblGrid>
                <a:gridCol w="4474139"/>
                <a:gridCol w="628390"/>
                <a:gridCol w="1138085"/>
                <a:gridCol w="1200225"/>
              </a:tblGrid>
              <a:tr h="371720">
                <a:tc>
                  <a:txBody>
                    <a:bodyPr/>
                    <a:lstStyle/>
                    <a:p>
                      <a:pPr indent="0" algn="ctr">
                        <a:buNone/>
                      </a:pPr>
                      <a:r>
                        <a:rPr lang="en-US" sz="1400" b="1" dirty="0" err="1">
                          <a:solidFill>
                            <a:schemeClr val="tx1"/>
                          </a:solidFill>
                          <a:latin typeface="微软雅黑" pitchFamily="34" charset="-122"/>
                          <a:ea typeface="微软雅黑" pitchFamily="34" charset="-122"/>
                          <a:cs typeface="宋体" panose="02010600030101010101" pitchFamily="2" charset="-122"/>
                        </a:rPr>
                        <a:t>上海休闲街区商业网点结构比较研究</a:t>
                      </a:r>
                      <a:endParaRPr lang="en-US" altLang="en-US" sz="1400" b="1" dirty="0">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dirty="0" err="1">
                          <a:solidFill>
                            <a:schemeClr val="tx1"/>
                          </a:solidFill>
                          <a:latin typeface="微软雅黑" pitchFamily="34" charset="-122"/>
                          <a:ea typeface="微软雅黑" pitchFamily="34" charset="-122"/>
                          <a:cs typeface="宋体" panose="02010600030101010101" pitchFamily="2" charset="-122"/>
                        </a:rPr>
                        <a:t>独立</a:t>
                      </a:r>
                      <a:endParaRPr lang="en-US" altLang="en-US" sz="1400" b="1" dirty="0">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江苏商论</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mn-ea"/>
                        </a:rPr>
                        <a:t>2014年9期</a:t>
                      </a:r>
                      <a:endParaRPr lang="en-US" altLang="en-US" sz="1400" b="1">
                        <a:solidFill>
                          <a:schemeClr val="tx1"/>
                        </a:solidFill>
                        <a:latin typeface="微软雅黑" pitchFamily="34" charset="-122"/>
                        <a:ea typeface="微软雅黑" pitchFamily="34" charset="-122"/>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r>
              <a:tr h="347905">
                <a:tc>
                  <a:txBody>
                    <a:bodyPr/>
                    <a:lstStyle/>
                    <a:p>
                      <a:pPr indent="0" algn="ctr">
                        <a:buNone/>
                      </a:pPr>
                      <a:r>
                        <a:rPr lang="en-US" sz="1400" b="1">
                          <a:solidFill>
                            <a:schemeClr val="tx1"/>
                          </a:solidFill>
                          <a:latin typeface="微软雅黑" pitchFamily="34" charset="-122"/>
                          <a:ea typeface="微软雅黑" pitchFamily="34" charset="-122"/>
                          <a:cs typeface="+mn-ea"/>
                        </a:rPr>
                        <a:t>景区周边商业经营行为的“正”与“邪”</a:t>
                      </a:r>
                      <a:endParaRPr lang="en-US" altLang="en-US" sz="1400" b="1">
                        <a:solidFill>
                          <a:schemeClr val="tx1"/>
                        </a:solidFill>
                        <a:latin typeface="微软雅黑" pitchFamily="34" charset="-122"/>
                        <a:ea typeface="微软雅黑" pitchFamily="34" charset="-122"/>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独立</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江苏商论</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mn-ea"/>
                        </a:rPr>
                        <a:t>2015年5期</a:t>
                      </a:r>
                      <a:endParaRPr lang="en-US" altLang="en-US" sz="1400" b="1">
                        <a:solidFill>
                          <a:schemeClr val="tx1"/>
                        </a:solidFill>
                        <a:latin typeface="微软雅黑" pitchFamily="34" charset="-122"/>
                        <a:ea typeface="微软雅黑" pitchFamily="34" charset="-122"/>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r>
              <a:tr h="347905">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旅游业发展质量评价指标体系构建与指数编制方法</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独立</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统计与决策</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mn-ea"/>
                        </a:rPr>
                        <a:t>2016年5期</a:t>
                      </a:r>
                      <a:endParaRPr lang="en-US" altLang="en-US" sz="1400" b="1">
                        <a:solidFill>
                          <a:schemeClr val="tx1"/>
                        </a:solidFill>
                        <a:latin typeface="微软雅黑" pitchFamily="34" charset="-122"/>
                        <a:ea typeface="微软雅黑" pitchFamily="34" charset="-122"/>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r>
              <a:tr h="347905">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城市休闲街区运行模式评价指标体系构建与运用</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独立</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统计与决策</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dirty="0">
                          <a:solidFill>
                            <a:schemeClr val="tx1"/>
                          </a:solidFill>
                          <a:latin typeface="微软雅黑" pitchFamily="34" charset="-122"/>
                          <a:ea typeface="微软雅黑" pitchFamily="34" charset="-122"/>
                          <a:cs typeface="+mn-ea"/>
                        </a:rPr>
                        <a:t>2017年20期</a:t>
                      </a:r>
                      <a:endParaRPr lang="en-US" altLang="en-US" sz="1400" b="1" dirty="0">
                        <a:solidFill>
                          <a:schemeClr val="tx1"/>
                        </a:solidFill>
                        <a:latin typeface="微软雅黑" pitchFamily="34" charset="-122"/>
                        <a:ea typeface="微软雅黑" pitchFamily="34" charset="-122"/>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r>
              <a:tr h="347905">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城市休闲街区运营模式的构建与选择</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1/2</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生态经济</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mn-ea"/>
                        </a:rPr>
                        <a:t>2018年1期</a:t>
                      </a:r>
                      <a:endParaRPr lang="en-US" altLang="en-US" sz="1400" b="1">
                        <a:solidFill>
                          <a:schemeClr val="tx1"/>
                        </a:solidFill>
                        <a:latin typeface="微软雅黑" pitchFamily="34" charset="-122"/>
                        <a:ea typeface="微软雅黑" pitchFamily="34" charset="-122"/>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r>
              <a:tr h="704092">
                <a:tc>
                  <a:txBody>
                    <a:bodyPr/>
                    <a:lstStyle/>
                    <a:p>
                      <a:pPr indent="0" algn="ctr">
                        <a:buNone/>
                      </a:pPr>
                      <a:r>
                        <a:rPr lang="en-US" sz="1400" b="1" dirty="0" err="1">
                          <a:solidFill>
                            <a:schemeClr val="tx1"/>
                          </a:solidFill>
                          <a:latin typeface="微软雅黑" pitchFamily="34" charset="-122"/>
                          <a:ea typeface="微软雅黑" pitchFamily="34" charset="-122"/>
                          <a:cs typeface="+mn-ea"/>
                        </a:rPr>
                        <a:t>旅游者感知价值对重游意向影响的实证研</a:t>
                      </a:r>
                      <a:r>
                        <a:rPr lang="en-US" sz="1400" b="1" dirty="0">
                          <a:solidFill>
                            <a:schemeClr val="tx1"/>
                          </a:solidFill>
                          <a:latin typeface="微软雅黑" pitchFamily="34" charset="-122"/>
                          <a:ea typeface="微软雅黑" pitchFamily="34" charset="-122"/>
                          <a:cs typeface="+mn-ea"/>
                        </a:rPr>
                        <a:t>——</a:t>
                      </a:r>
                      <a:r>
                        <a:rPr lang="en-US" sz="1400" b="1" dirty="0" err="1">
                          <a:solidFill>
                            <a:schemeClr val="tx1"/>
                          </a:solidFill>
                          <a:latin typeface="微软雅黑" pitchFamily="34" charset="-122"/>
                          <a:ea typeface="微软雅黑" pitchFamily="34" charset="-122"/>
                          <a:cs typeface="+mn-ea"/>
                        </a:rPr>
                        <a:t>旅游者满意和风险可能性的作用</a:t>
                      </a:r>
                      <a:endParaRPr lang="en-US" altLang="en-US" sz="1400" b="1" dirty="0">
                        <a:solidFill>
                          <a:schemeClr val="tx1"/>
                        </a:solidFill>
                        <a:latin typeface="微软雅黑" pitchFamily="34" charset="-122"/>
                        <a:ea typeface="微软雅黑" pitchFamily="34" charset="-122"/>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5/5</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a:solidFill>
                            <a:schemeClr val="tx1"/>
                          </a:solidFill>
                          <a:latin typeface="微软雅黑" pitchFamily="34" charset="-122"/>
                          <a:ea typeface="微软雅黑" pitchFamily="34" charset="-122"/>
                          <a:cs typeface="宋体" panose="02010600030101010101" pitchFamily="2" charset="-122"/>
                        </a:rPr>
                        <a:t>旅游学刊</a:t>
                      </a:r>
                      <a:endParaRPr lang="en-US" altLang="en-US" sz="1400" b="1">
                        <a:solidFill>
                          <a:schemeClr val="tx1"/>
                        </a:solidFill>
                        <a:latin typeface="微软雅黑" pitchFamily="34" charset="-122"/>
                        <a:ea typeface="微软雅黑"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c>
                  <a:txBody>
                    <a:bodyPr/>
                    <a:lstStyle/>
                    <a:p>
                      <a:pPr indent="0" algn="ctr">
                        <a:buNone/>
                      </a:pPr>
                      <a:r>
                        <a:rPr lang="en-US" sz="1400" b="1" dirty="0">
                          <a:solidFill>
                            <a:schemeClr val="tx1"/>
                          </a:solidFill>
                          <a:latin typeface="微软雅黑" pitchFamily="34" charset="-122"/>
                          <a:ea typeface="微软雅黑" pitchFamily="34" charset="-122"/>
                          <a:cs typeface="+mn-ea"/>
                        </a:rPr>
                        <a:t>2018年1期</a:t>
                      </a:r>
                      <a:endParaRPr lang="en-US" altLang="en-US" sz="1400" b="1" dirty="0">
                        <a:solidFill>
                          <a:schemeClr val="tx1"/>
                        </a:solidFill>
                        <a:latin typeface="微软雅黑" pitchFamily="34" charset="-122"/>
                        <a:ea typeface="微软雅黑" pitchFamily="34" charset="-122"/>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pattFill prst="pct5">
                      <a:fgClr>
                        <a:schemeClr val="bg2"/>
                      </a:fgClr>
                      <a:bgClr>
                        <a:schemeClr val="bg1"/>
                      </a:bgClr>
                    </a:pattFill>
                  </a:tcPr>
                </a:tc>
              </a:tr>
            </a:tbl>
          </a:graphicData>
        </a:graphic>
      </p:graphicFrame>
    </p:spTree>
    <p:extLst>
      <p:ext uri="{BB962C8B-B14F-4D97-AF65-F5344CB8AC3E}">
        <p14:creationId xmlns="" xmlns:p14="http://schemas.microsoft.com/office/powerpoint/2010/main" val="2241054394"/>
      </p:ext>
    </p:extLst>
  </p:cSld>
  <p:clrMapOvr>
    <a:masterClrMapping/>
  </p:clrMapOvr>
  <p:transition spd="slow" advTm="2000">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37891"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37892"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37893"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37895"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个人基本信息</a:t>
            </a:r>
            <a:endParaRPr lang="en-US" sz="2800" b="1">
              <a:solidFill>
                <a:srgbClr val="6B6B6B"/>
              </a:solidFill>
              <a:latin typeface="Open Sans"/>
              <a:ea typeface="Open Sans"/>
              <a:cs typeface="Open Sans"/>
            </a:endParaRPr>
          </a:p>
        </p:txBody>
      </p:sp>
      <p:grpSp>
        <p:nvGrpSpPr>
          <p:cNvPr id="37896"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74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贾璐</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信息中心、质量管理处</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1963.11</a:t>
              </a: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：本科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510108"/>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34846" y="3613235"/>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专      业：</a:t>
              </a:r>
              <a:r>
                <a:rPr lang="en-US" altLang="zh-CN" sz="1600" dirty="0">
                  <a:latin typeface="+mn-lt"/>
                  <a:ea typeface="+mn-ea"/>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通信技术</a:t>
              </a:r>
            </a:p>
          </p:txBody>
        </p:sp>
        <p:sp>
          <p:nvSpPr>
            <p:cNvPr id="48" name="TextBox 19"/>
            <p:cNvSpPr txBox="1"/>
            <p:nvPr/>
          </p:nvSpPr>
          <p:spPr>
            <a:xfrm>
              <a:off x="7050531" y="3569575"/>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研究方向：</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通信技术</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nvGrpSpPr>
          <p:cNvPr id="37898" name="组合 154"/>
          <p:cNvGrpSpPr/>
          <p:nvPr/>
        </p:nvGrpSpPr>
        <p:grpSpPr bwMode="auto">
          <a:xfrm>
            <a:off x="28575" y="5403850"/>
            <a:ext cx="2032000" cy="1154113"/>
            <a:chOff x="282715" y="4605888"/>
            <a:chExt cx="3521509" cy="1993257"/>
          </a:xfrm>
        </p:grpSpPr>
        <p:sp>
          <p:nvSpPr>
            <p:cNvPr id="37947" name="TextBox 155"/>
            <p:cNvSpPr txBox="1">
              <a:spLocks noChangeArrowheads="1"/>
            </p:cNvSpPr>
            <p:nvPr/>
          </p:nvSpPr>
          <p:spPr bwMode="auto">
            <a:xfrm>
              <a:off x="282715" y="4605888"/>
              <a:ext cx="3521509" cy="849957"/>
            </a:xfrm>
            <a:prstGeom prst="rect">
              <a:avLst/>
            </a:prstGeom>
            <a:noFill/>
            <a:ln w="9525">
              <a:noFill/>
              <a:miter lim="800000"/>
            </a:ln>
          </p:spPr>
          <p:txBody>
            <a:bodyPr wrap="none" lIns="0" tIns="0" rIns="0" bIns="0">
              <a:spAutoFit/>
            </a:bodyPr>
            <a:lstStyle/>
            <a:p>
              <a:pPr algn="ctr"/>
              <a:r>
                <a:rPr lang="zh-CN" altLang="en-US" sz="1600" b="1">
                  <a:solidFill>
                    <a:schemeClr val="accent1"/>
                  </a:solidFill>
                  <a:latin typeface="微软雅黑" panose="020B0503020204020204" pitchFamily="34" charset="-122"/>
                  <a:ea typeface="微软雅黑" panose="020B0503020204020204" pitchFamily="34" charset="-122"/>
                </a:rPr>
                <a:t>上海仪器仪表工业学校</a:t>
              </a:r>
            </a:p>
            <a:p>
              <a:pPr algn="ctr"/>
              <a:r>
                <a:rPr lang="zh-CN" altLang="en-US" sz="1600" b="1">
                  <a:solidFill>
                    <a:schemeClr val="accent1"/>
                  </a:solidFill>
                  <a:latin typeface="微软雅黑" panose="020B0503020204020204" pitchFamily="34" charset="-122"/>
                  <a:ea typeface="微软雅黑" panose="020B0503020204020204" pitchFamily="34" charset="-122"/>
                </a:rPr>
                <a:t>电磁测量专业</a:t>
              </a:r>
            </a:p>
          </p:txBody>
        </p:sp>
        <p:sp>
          <p:nvSpPr>
            <p:cNvPr id="159" name="矩形 158"/>
            <p:cNvSpPr/>
            <p:nvPr/>
          </p:nvSpPr>
          <p:spPr>
            <a:xfrm>
              <a:off x="2932101" y="6261908"/>
              <a:ext cx="184328" cy="337237"/>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grpSp>
        <p:nvGrpSpPr>
          <p:cNvPr id="37899" name="组合 159"/>
          <p:cNvGrpSpPr/>
          <p:nvPr/>
        </p:nvGrpSpPr>
        <p:grpSpPr bwMode="auto">
          <a:xfrm>
            <a:off x="2108200" y="5395913"/>
            <a:ext cx="1744663" cy="1135062"/>
            <a:chOff x="-105143" y="4529216"/>
            <a:chExt cx="3022057" cy="1962598"/>
          </a:xfrm>
        </p:grpSpPr>
        <p:sp>
          <p:nvSpPr>
            <p:cNvPr id="161" name="TextBox 105"/>
            <p:cNvSpPr txBox="1"/>
            <p:nvPr/>
          </p:nvSpPr>
          <p:spPr>
            <a:xfrm>
              <a:off x="-105143" y="4529216"/>
              <a:ext cx="2111865" cy="850917"/>
            </a:xfrm>
            <a:prstGeom prst="rect">
              <a:avLst/>
            </a:prstGeom>
            <a:noFill/>
          </p:spPr>
          <p:txBody>
            <a:bodyPr wrap="none" lIns="0" tIns="0" rIns="0" bIns="0">
              <a:spAutoFit/>
            </a:bodyPr>
            <a:lstStyle/>
            <a:p>
              <a:pPr algn="ctr" fontAlgn="auto">
                <a:spcBef>
                  <a:spcPts val="0"/>
                </a:spcBef>
                <a:spcAft>
                  <a:spcPts val="0"/>
                </a:spcAft>
                <a:defRPr/>
              </a:pPr>
              <a:r>
                <a:rPr lang="zh-CN" altLang="zh-CN" sz="1600" b="1" dirty="0">
                  <a:solidFill>
                    <a:schemeClr val="accent3"/>
                  </a:solidFill>
                  <a:latin typeface="微软雅黑" panose="020B0503020204020204" pitchFamily="34" charset="-122"/>
                  <a:ea typeface="微软雅黑" panose="020B0503020204020204" pitchFamily="34" charset="-122"/>
                </a:rPr>
                <a:t>上海交通大学</a:t>
              </a:r>
            </a:p>
            <a:p>
              <a:pPr algn="ctr" fontAlgn="auto">
                <a:spcBef>
                  <a:spcPts val="0"/>
                </a:spcBef>
                <a:spcAft>
                  <a:spcPts val="0"/>
                </a:spcAft>
                <a:defRPr/>
              </a:pPr>
              <a:r>
                <a:rPr lang="zh-CN" altLang="zh-CN" sz="1600" b="1" dirty="0">
                  <a:solidFill>
                    <a:schemeClr val="accent3"/>
                  </a:solidFill>
                  <a:latin typeface="微软雅黑" panose="020B0503020204020204" pitchFamily="34" charset="-122"/>
                  <a:ea typeface="微软雅黑" panose="020B0503020204020204" pitchFamily="34" charset="-122"/>
                </a:rPr>
                <a:t>机械设计专业</a:t>
              </a:r>
            </a:p>
          </p:txBody>
        </p:sp>
        <p:sp>
          <p:nvSpPr>
            <p:cNvPr id="164" name="矩形 163"/>
            <p:cNvSpPr/>
            <p:nvPr/>
          </p:nvSpPr>
          <p:spPr>
            <a:xfrm>
              <a:off x="2732675" y="6154193"/>
              <a:ext cx="184239" cy="337621"/>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37901" name="组合 215"/>
          <p:cNvGrpSpPr/>
          <p:nvPr/>
        </p:nvGrpSpPr>
        <p:grpSpPr bwMode="auto">
          <a:xfrm>
            <a:off x="-115888" y="3789363"/>
            <a:ext cx="3822701" cy="1489075"/>
            <a:chOff x="-115410" y="3789751"/>
            <a:chExt cx="3822004" cy="1489093"/>
          </a:xfrm>
        </p:grpSpPr>
        <p:grpSp>
          <p:nvGrpSpPr>
            <p:cNvPr id="37928" name="Group 35"/>
            <p:cNvGrpSpPr/>
            <p:nvPr/>
          </p:nvGrpSpPr>
          <p:grpSpPr bwMode="auto">
            <a:xfrm>
              <a:off x="461639" y="4679759"/>
              <a:ext cx="1241025" cy="266767"/>
              <a:chOff x="769938" y="2456536"/>
              <a:chExt cx="1613466" cy="345642"/>
            </a:xfrm>
          </p:grpSpPr>
          <p:sp>
            <p:nvSpPr>
              <p:cNvPr id="116" name="Notched Right Arrow 32"/>
              <p:cNvSpPr/>
              <p:nvPr/>
            </p:nvSpPr>
            <p:spPr>
              <a:xfrm>
                <a:off x="770844" y="2457300"/>
                <a:ext cx="1611628" cy="345559"/>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2766" y="2535463"/>
                <a:ext cx="187783" cy="18923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37929" name="Group 40"/>
            <p:cNvGrpSpPr/>
            <p:nvPr/>
          </p:nvGrpSpPr>
          <p:grpSpPr bwMode="auto">
            <a:xfrm>
              <a:off x="2187332" y="4715270"/>
              <a:ext cx="1241025" cy="266767"/>
              <a:chOff x="925971" y="2456536"/>
              <a:chExt cx="1613466" cy="345642"/>
            </a:xfrm>
          </p:grpSpPr>
          <p:sp>
            <p:nvSpPr>
              <p:cNvPr id="122" name="Notched Right Arrow 41"/>
              <p:cNvSpPr/>
              <p:nvPr/>
            </p:nvSpPr>
            <p:spPr>
              <a:xfrm>
                <a:off x="926362" y="2456541"/>
                <a:ext cx="1613692" cy="345559"/>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570188" y="2534703"/>
                <a:ext cx="187783" cy="18923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37930" name="TextBox 129"/>
            <p:cNvSpPr txBox="1">
              <a:spLocks noChangeArrowheads="1"/>
            </p:cNvSpPr>
            <p:nvPr/>
          </p:nvSpPr>
          <p:spPr bwMode="auto">
            <a:xfrm>
              <a:off x="-115410" y="5015342"/>
              <a:ext cx="2370338" cy="245745"/>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198109-198406</a:t>
              </a:r>
            </a:p>
          </p:txBody>
        </p:sp>
        <p:sp>
          <p:nvSpPr>
            <p:cNvPr id="132" name="TextBox 131"/>
            <p:cNvSpPr txBox="1"/>
            <p:nvPr/>
          </p:nvSpPr>
          <p:spPr>
            <a:xfrm>
              <a:off x="2001930" y="5032778"/>
              <a:ext cx="1704664" cy="246066"/>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198609-199106</a:t>
              </a:r>
            </a:p>
          </p:txBody>
        </p:sp>
        <p:cxnSp>
          <p:nvCxnSpPr>
            <p:cNvPr id="135" name="Straight Connector 74"/>
            <p:cNvCxnSpPr>
              <a:stCxn id="141" idx="7"/>
            </p:cNvCxnSpPr>
            <p:nvPr/>
          </p:nvCxnSpPr>
          <p:spPr>
            <a:xfrm flipH="1">
              <a:off x="1057539" y="4310457"/>
              <a:ext cx="7937" cy="506418"/>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p:nvPr/>
          </p:nvCxnSpPr>
          <p:spPr>
            <a:xfrm flipH="1">
              <a:off x="2744744" y="4332683"/>
              <a:ext cx="9523" cy="506418"/>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7934" name="Group 68"/>
            <p:cNvGrpSpPr/>
            <p:nvPr/>
          </p:nvGrpSpPr>
          <p:grpSpPr bwMode="auto">
            <a:xfrm>
              <a:off x="850517" y="3789751"/>
              <a:ext cx="429896" cy="431369"/>
              <a:chOff x="1295010" y="1424373"/>
              <a:chExt cx="558911" cy="558911"/>
            </a:xfrm>
          </p:grpSpPr>
          <p:sp>
            <p:nvSpPr>
              <p:cNvPr id="141" name="Teardrop 64"/>
              <p:cNvSpPr/>
              <p:nvPr/>
            </p:nvSpPr>
            <p:spPr>
              <a:xfrm rot="8100000">
                <a:off x="1295900" y="1424373"/>
                <a:ext cx="557157" cy="55947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1777" y="1576583"/>
                <a:ext cx="305405" cy="24682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37935" name="Group 75"/>
            <p:cNvGrpSpPr/>
            <p:nvPr/>
          </p:nvGrpSpPr>
          <p:grpSpPr bwMode="auto">
            <a:xfrm>
              <a:off x="2551687" y="3812590"/>
              <a:ext cx="429896" cy="431369"/>
              <a:chOff x="4400997" y="1408107"/>
              <a:chExt cx="558911" cy="558912"/>
            </a:xfrm>
          </p:grpSpPr>
          <p:sp>
            <p:nvSpPr>
              <p:cNvPr id="144" name="Teardrop 87"/>
              <p:cNvSpPr/>
              <p:nvPr/>
            </p:nvSpPr>
            <p:spPr>
              <a:xfrm rot="8100000">
                <a:off x="4400240" y="1407311"/>
                <a:ext cx="559220" cy="559477"/>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555006" y="1598603"/>
                <a:ext cx="266198" cy="199520"/>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651" y="3956440"/>
              <a:ext cx="106343" cy="195265"/>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37902"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学习经历</a:t>
            </a:r>
            <a:endParaRPr lang="en-US" sz="2800" b="1">
              <a:solidFill>
                <a:srgbClr val="6B6B6B"/>
              </a:solidFill>
              <a:latin typeface="Open Sans"/>
              <a:ea typeface="Open Sans"/>
              <a:cs typeface="Open Sans"/>
            </a:endParaRPr>
          </a:p>
        </p:txBody>
      </p:sp>
      <p:sp>
        <p:nvSpPr>
          <p:cNvPr id="37903" name="TextBox 23"/>
          <p:cNvSpPr txBox="1">
            <a:spLocks noChangeArrowheads="1"/>
          </p:cNvSpPr>
          <p:nvPr/>
        </p:nvSpPr>
        <p:spPr bwMode="auto">
          <a:xfrm>
            <a:off x="5106988" y="3259138"/>
            <a:ext cx="2335212" cy="523875"/>
          </a:xfrm>
          <a:prstGeom prst="rect">
            <a:avLst/>
          </a:prstGeom>
          <a:noFill/>
          <a:ln w="9525">
            <a:noFill/>
            <a:miter lim="800000"/>
          </a:ln>
        </p:spPr>
        <p:txBody>
          <a:bodyPr>
            <a:spAutoFit/>
          </a:bodyPr>
          <a:lstStyle/>
          <a:p>
            <a:pPr algn="ctr"/>
            <a:r>
              <a:rPr lang="zh-CN" altLang="en-US" sz="2800" b="1">
                <a:solidFill>
                  <a:srgbClr val="6B6B6B"/>
                </a:solidFill>
                <a:latin typeface="Open Sans"/>
                <a:ea typeface="Open Sans"/>
                <a:cs typeface="Open Sans"/>
              </a:rPr>
              <a:t>工作经历</a:t>
            </a:r>
            <a:endParaRPr lang="en-US" sz="2800" b="1">
              <a:solidFill>
                <a:srgbClr val="6B6B6B"/>
              </a:solidFill>
              <a:latin typeface="Open Sans"/>
              <a:ea typeface="Open Sans"/>
              <a:cs typeface="Open Sans"/>
            </a:endParaRPr>
          </a:p>
        </p:txBody>
      </p:sp>
      <p:grpSp>
        <p:nvGrpSpPr>
          <p:cNvPr id="37904" name="Group 52"/>
          <p:cNvGrpSpPr/>
          <p:nvPr/>
        </p:nvGrpSpPr>
        <p:grpSpPr bwMode="auto">
          <a:xfrm>
            <a:off x="5788025" y="4645025"/>
            <a:ext cx="4946650" cy="1711325"/>
            <a:chOff x="2244725" y="1243013"/>
            <a:chExt cx="5264150" cy="4351338"/>
          </a:xfrm>
        </p:grpSpPr>
        <p:sp>
          <p:nvSpPr>
            <p:cNvPr id="200" name="Freeform 5"/>
            <p:cNvSpPr/>
            <p:nvPr/>
          </p:nvSpPr>
          <p:spPr bwMode="auto">
            <a:xfrm>
              <a:off x="5897194" y="1602262"/>
              <a:ext cx="944371" cy="2296762"/>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10286" y="3386391"/>
              <a:ext cx="2593219" cy="2207960"/>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2188" cy="4230243"/>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5708" y="1275305"/>
              <a:ext cx="483167" cy="62162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8186" y="1602262"/>
              <a:ext cx="212864" cy="294663"/>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5838" y="1243013"/>
              <a:ext cx="199348" cy="193752"/>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37905" name="Freeform 77"/>
          <p:cNvSpPr>
            <a:spLocks noEditPoints="1"/>
          </p:cNvSpPr>
          <p:nvPr/>
        </p:nvSpPr>
        <p:spPr bwMode="auto">
          <a:xfrm>
            <a:off x="6089650" y="4324350"/>
            <a:ext cx="409575" cy="442913"/>
          </a:xfrm>
          <a:custGeom>
            <a:avLst/>
            <a:gdLst>
              <a:gd name="T0" fmla="*/ 0 w 77"/>
              <a:gd name="T1" fmla="*/ 405683 h 93"/>
              <a:gd name="T2" fmla="*/ 159327 w 77"/>
              <a:gd name="T3" fmla="*/ 95455 h 93"/>
              <a:gd name="T4" fmla="*/ 201815 w 77"/>
              <a:gd name="T5" fmla="*/ 124091 h 93"/>
              <a:gd name="T6" fmla="*/ 207125 w 77"/>
              <a:gd name="T7" fmla="*/ 128864 h 93"/>
              <a:gd name="T8" fmla="*/ 207125 w 77"/>
              <a:gd name="T9" fmla="*/ 128864 h 93"/>
              <a:gd name="T10" fmla="*/ 212436 w 77"/>
              <a:gd name="T11" fmla="*/ 128864 h 93"/>
              <a:gd name="T12" fmla="*/ 212436 w 77"/>
              <a:gd name="T13" fmla="*/ 133637 h 93"/>
              <a:gd name="T14" fmla="*/ 212436 w 77"/>
              <a:gd name="T15" fmla="*/ 133637 h 93"/>
              <a:gd name="T16" fmla="*/ 217747 w 77"/>
              <a:gd name="T17" fmla="*/ 133637 h 93"/>
              <a:gd name="T18" fmla="*/ 217747 w 77"/>
              <a:gd name="T19" fmla="*/ 138410 h 93"/>
              <a:gd name="T20" fmla="*/ 223058 w 77"/>
              <a:gd name="T21" fmla="*/ 138410 h 93"/>
              <a:gd name="T22" fmla="*/ 223058 w 77"/>
              <a:gd name="T23" fmla="*/ 138410 h 93"/>
              <a:gd name="T24" fmla="*/ 228369 w 77"/>
              <a:gd name="T25" fmla="*/ 138410 h 93"/>
              <a:gd name="T26" fmla="*/ 228369 w 77"/>
              <a:gd name="T27" fmla="*/ 143182 h 93"/>
              <a:gd name="T28" fmla="*/ 228369 w 77"/>
              <a:gd name="T29" fmla="*/ 143182 h 93"/>
              <a:gd name="T30" fmla="*/ 254924 w 77"/>
              <a:gd name="T31" fmla="*/ 157501 h 93"/>
              <a:gd name="T32" fmla="*/ 254924 w 77"/>
              <a:gd name="T33" fmla="*/ 157501 h 93"/>
              <a:gd name="T34" fmla="*/ 260235 w 77"/>
              <a:gd name="T35" fmla="*/ 162273 h 93"/>
              <a:gd name="T36" fmla="*/ 260235 w 77"/>
              <a:gd name="T37" fmla="*/ 162273 h 93"/>
              <a:gd name="T38" fmla="*/ 265545 w 77"/>
              <a:gd name="T39" fmla="*/ 162273 h 93"/>
              <a:gd name="T40" fmla="*/ 265545 w 77"/>
              <a:gd name="T41" fmla="*/ 167046 h 93"/>
              <a:gd name="T42" fmla="*/ 265545 w 77"/>
              <a:gd name="T43" fmla="*/ 167046 h 93"/>
              <a:gd name="T44" fmla="*/ 270856 w 77"/>
              <a:gd name="T45" fmla="*/ 167046 h 93"/>
              <a:gd name="T46" fmla="*/ 270856 w 77"/>
              <a:gd name="T47" fmla="*/ 171819 h 93"/>
              <a:gd name="T48" fmla="*/ 276167 w 77"/>
              <a:gd name="T49" fmla="*/ 171819 h 93"/>
              <a:gd name="T50" fmla="*/ 276167 w 77"/>
              <a:gd name="T51" fmla="*/ 171819 h 93"/>
              <a:gd name="T52" fmla="*/ 281478 w 77"/>
              <a:gd name="T53" fmla="*/ 176591 h 93"/>
              <a:gd name="T54" fmla="*/ 281478 w 77"/>
              <a:gd name="T55" fmla="*/ 176591 h 93"/>
              <a:gd name="T56" fmla="*/ 254924 w 77"/>
              <a:gd name="T57" fmla="*/ 377047 h 93"/>
              <a:gd name="T58" fmla="*/ 37176 w 77"/>
              <a:gd name="T59" fmla="*/ 434320 h 93"/>
              <a:gd name="T60" fmla="*/ 185882 w 77"/>
              <a:gd name="T61" fmla="*/ 305456 h 93"/>
              <a:gd name="T62" fmla="*/ 100907 w 77"/>
              <a:gd name="T63" fmla="*/ 252955 h 93"/>
              <a:gd name="T64" fmla="*/ 15933 w 77"/>
              <a:gd name="T65" fmla="*/ 420001 h 93"/>
              <a:gd name="T66" fmla="*/ 387696 w 77"/>
              <a:gd name="T67" fmla="*/ 443865 h 93"/>
              <a:gd name="T68" fmla="*/ 286789 w 77"/>
              <a:gd name="T69" fmla="*/ 396138 h 93"/>
              <a:gd name="T70" fmla="*/ 366453 w 77"/>
              <a:gd name="T71" fmla="*/ 200455 h 93"/>
              <a:gd name="T72" fmla="*/ 180571 w 77"/>
              <a:gd name="T73" fmla="*/ 0 h 93"/>
              <a:gd name="T74" fmla="*/ 366453 w 77"/>
              <a:gd name="T75" fmla="*/ 200455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37906" name="Freeform 79"/>
          <p:cNvSpPr>
            <a:spLocks noEditPoints="1"/>
          </p:cNvSpPr>
          <p:nvPr/>
        </p:nvSpPr>
        <p:spPr bwMode="auto">
          <a:xfrm>
            <a:off x="9707563" y="3544888"/>
            <a:ext cx="357187" cy="406400"/>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10" name="矩形 209"/>
          <p:cNvSpPr/>
          <p:nvPr/>
        </p:nvSpPr>
        <p:spPr>
          <a:xfrm>
            <a:off x="5159375" y="5014913"/>
            <a:ext cx="2476500" cy="5222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rPr>
              <a:t>198409   上海仪器仪表工业学校   教师</a:t>
            </a:r>
          </a:p>
        </p:txBody>
      </p:sp>
      <p:sp>
        <p:nvSpPr>
          <p:cNvPr id="212" name="矩形 211"/>
          <p:cNvSpPr/>
          <p:nvPr/>
        </p:nvSpPr>
        <p:spPr>
          <a:xfrm>
            <a:off x="8189913" y="3956050"/>
            <a:ext cx="3084512" cy="522288"/>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200105   上海电子信息职业技术学院   教师、系主任、处长</a:t>
            </a:r>
          </a:p>
        </p:txBody>
      </p:sp>
      <p:sp>
        <p:nvSpPr>
          <p:cNvPr id="225" name="Shape 62"/>
          <p:cNvSpPr/>
          <p:nvPr/>
        </p:nvSpPr>
        <p:spPr bwMode="auto">
          <a:xfrm>
            <a:off x="7975600" y="5888038"/>
            <a:ext cx="404813" cy="339725"/>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4" name="矩形 3"/>
          <p:cNvSpPr/>
          <p:nvPr/>
        </p:nvSpPr>
        <p:spPr>
          <a:xfrm>
            <a:off x="6180138" y="6323013"/>
            <a:ext cx="3805237" cy="306387"/>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mn-ea"/>
                <a:ea typeface="+mn-ea"/>
                <a:cs typeface="+mn-ea"/>
                <a:sym typeface="+mn-ea"/>
              </a:rPr>
              <a:t>198909   上海第一仪表电子工业学校    教师</a:t>
            </a:r>
          </a:p>
        </p:txBody>
      </p:sp>
      <p:grpSp>
        <p:nvGrpSpPr>
          <p:cNvPr id="37911" name="组合 1"/>
          <p:cNvGrpSpPr/>
          <p:nvPr/>
        </p:nvGrpSpPr>
        <p:grpSpPr bwMode="auto">
          <a:xfrm>
            <a:off x="3308350" y="3906838"/>
            <a:ext cx="1798638" cy="1954212"/>
            <a:chOff x="5877" y="6172"/>
            <a:chExt cx="2832" cy="3077"/>
          </a:xfrm>
        </p:grpSpPr>
        <p:grpSp>
          <p:nvGrpSpPr>
            <p:cNvPr id="37912" name="Group 36"/>
            <p:cNvGrpSpPr/>
            <p:nvPr/>
          </p:nvGrpSpPr>
          <p:grpSpPr bwMode="auto">
            <a:xfrm>
              <a:off x="6400" y="7433"/>
              <a:ext cx="1954" cy="420"/>
              <a:chOff x="769938" y="2456536"/>
              <a:chExt cx="1613466" cy="345642"/>
            </a:xfrm>
          </p:grpSpPr>
          <p:sp>
            <p:nvSpPr>
              <p:cNvPr id="6" name="Notched Right Arrow 37"/>
              <p:cNvSpPr/>
              <p:nvPr/>
            </p:nvSpPr>
            <p:spPr>
              <a:xfrm>
                <a:off x="769449" y="2455545"/>
                <a:ext cx="1614007" cy="347643"/>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0" name="Oval 39"/>
              <p:cNvSpPr>
                <a:spLocks noChangeAspect="1"/>
              </p:cNvSpPr>
              <p:nvPr/>
            </p:nvSpPr>
            <p:spPr>
              <a:xfrm>
                <a:off x="1481510" y="2533713"/>
                <a:ext cx="189883" cy="191306"/>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37913" name="Group 72"/>
            <p:cNvGrpSpPr/>
            <p:nvPr/>
          </p:nvGrpSpPr>
          <p:grpSpPr bwMode="auto">
            <a:xfrm>
              <a:off x="7014" y="8571"/>
              <a:ext cx="677" cy="679"/>
              <a:chOff x="2786729" y="3449350"/>
              <a:chExt cx="558911" cy="558911"/>
            </a:xfrm>
          </p:grpSpPr>
          <p:sp>
            <p:nvSpPr>
              <p:cNvPr id="7" name="Teardrop 97"/>
              <p:cNvSpPr/>
              <p:nvPr/>
            </p:nvSpPr>
            <p:spPr>
              <a:xfrm rot="18900000">
                <a:off x="2786976" y="3449853"/>
                <a:ext cx="559224" cy="55758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4" name="Freeform 105"/>
              <p:cNvSpPr>
                <a:spLocks noEditPoints="1"/>
              </p:cNvSpPr>
              <p:nvPr/>
            </p:nvSpPr>
            <p:spPr bwMode="auto">
              <a:xfrm>
                <a:off x="2966505" y="3616511"/>
                <a:ext cx="222865" cy="220154"/>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solidFill>
                    <a:schemeClr val="accent3">
                      <a:lumMod val="50000"/>
                    </a:schemeClr>
                  </a:solidFill>
                  <a:latin typeface="+mn-lt"/>
                  <a:ea typeface="+mn-ea"/>
                </a:endParaRPr>
              </a:p>
            </p:txBody>
          </p:sp>
        </p:grpSp>
        <p:grpSp>
          <p:nvGrpSpPr>
            <p:cNvPr id="37914" name="组合 174"/>
            <p:cNvGrpSpPr/>
            <p:nvPr/>
          </p:nvGrpSpPr>
          <p:grpSpPr bwMode="auto">
            <a:xfrm>
              <a:off x="5877" y="6172"/>
              <a:ext cx="2832" cy="1433"/>
              <a:chOff x="-860670" y="2928437"/>
              <a:chExt cx="2817140" cy="2168099"/>
            </a:xfrm>
          </p:grpSpPr>
          <p:sp>
            <p:nvSpPr>
              <p:cNvPr id="37916" name="TextBox 105"/>
              <p:cNvSpPr txBox="1">
                <a:spLocks noChangeArrowheads="1"/>
              </p:cNvSpPr>
              <p:nvPr/>
            </p:nvSpPr>
            <p:spPr bwMode="auto">
              <a:xfrm>
                <a:off x="-860670" y="2928437"/>
                <a:ext cx="2817140" cy="1759595"/>
              </a:xfrm>
              <a:prstGeom prst="rect">
                <a:avLst/>
              </a:prstGeom>
              <a:noFill/>
              <a:ln w="9525">
                <a:noFill/>
                <a:miter lim="800000"/>
              </a:ln>
            </p:spPr>
            <p:txBody>
              <a:bodyPr lIns="0" tIns="0" rIns="0" bIns="0">
                <a:spAutoFit/>
              </a:bodyPr>
              <a:lstStyle/>
              <a:p>
                <a:pPr algn="ctr"/>
                <a:r>
                  <a:rPr lang="zh-CN" altLang="en-US" sz="1600" b="1">
                    <a:solidFill>
                      <a:schemeClr val="accent2"/>
                    </a:solidFill>
                    <a:latin typeface="微软雅黑" panose="020B0503020204020204" pitchFamily="34" charset="-122"/>
                    <a:ea typeface="微软雅黑" panose="020B0503020204020204" pitchFamily="34" charset="-122"/>
                  </a:rPr>
                  <a:t>200509-200706   </a:t>
                </a:r>
              </a:p>
              <a:p>
                <a:pPr algn="ctr"/>
                <a:r>
                  <a:rPr lang="zh-CN" altLang="en-US" sz="1600" b="1">
                    <a:solidFill>
                      <a:schemeClr val="accent2"/>
                    </a:solidFill>
                    <a:latin typeface="微软雅黑" panose="020B0503020204020204" pitchFamily="34" charset="-122"/>
                    <a:ea typeface="微软雅黑" panose="020B0503020204020204" pitchFamily="34" charset="-122"/>
                  </a:rPr>
                  <a:t>武汉大学</a:t>
                </a:r>
              </a:p>
              <a:p>
                <a:pPr algn="ctr"/>
                <a:r>
                  <a:rPr lang="zh-CN" altLang="en-US" sz="1600" b="1">
                    <a:solidFill>
                      <a:schemeClr val="accent2"/>
                    </a:solidFill>
                    <a:latin typeface="微软雅黑" panose="020B0503020204020204" pitchFamily="34" charset="-122"/>
                    <a:ea typeface="微软雅黑" panose="020B0503020204020204" pitchFamily="34" charset="-122"/>
                  </a:rPr>
                  <a:t>软件工程专业</a:t>
                </a:r>
              </a:p>
            </p:txBody>
          </p:sp>
          <p:sp>
            <p:nvSpPr>
              <p:cNvPr id="18" name="矩形 17"/>
              <p:cNvSpPr/>
              <p:nvPr/>
            </p:nvSpPr>
            <p:spPr>
              <a:xfrm>
                <a:off x="1454209" y="4758844"/>
                <a:ext cx="186482" cy="336582"/>
              </a:xfrm>
              <a:prstGeom prst="rect">
                <a:avLst/>
              </a:prstGeom>
            </p:spPr>
            <p:txBody>
              <a:bodyPr>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cxnSp>
          <p:nvCxnSpPr>
            <p:cNvPr id="138" name="Straight Connector 95"/>
            <p:cNvCxnSpPr/>
            <p:nvPr/>
          </p:nvCxnSpPr>
          <p:spPr>
            <a:xfrm flipH="1" flipV="1">
              <a:off x="7344" y="7684"/>
              <a:ext cx="12" cy="777"/>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540379349"/>
      </p:ext>
    </p:extLst>
  </p:cSld>
  <p:clrMapOvr>
    <a:masterClrMapping/>
  </p:clrMapOvr>
  <p:transition spd="slow" advTm="2000">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4160838"/>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22" name="平行四边形 2"/>
          <p:cNvSpPr/>
          <p:nvPr/>
        </p:nvSpPr>
        <p:spPr>
          <a:xfrm>
            <a:off x="1033463" y="0"/>
            <a:ext cx="4913312" cy="6545263"/>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27621" h="4606376">
                <a:moveTo>
                  <a:pt x="0" y="4592626"/>
                </a:moveTo>
                <a:lnTo>
                  <a:pt x="1875208" y="0"/>
                </a:lnTo>
                <a:lnTo>
                  <a:pt x="4427621" y="0"/>
                </a:lnTo>
                <a:lnTo>
                  <a:pt x="2628041" y="4606376"/>
                </a:lnTo>
                <a:lnTo>
                  <a:pt x="0" y="459262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3" name="平行四边形 2"/>
          <p:cNvSpPr/>
          <p:nvPr/>
        </p:nvSpPr>
        <p:spPr>
          <a:xfrm>
            <a:off x="4222750" y="2909888"/>
            <a:ext cx="1477963" cy="3635375"/>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 name="connsiteX0-21" fmla="*/ 0 w 9661037"/>
              <a:gd name="connsiteY0-22" fmla="*/ 7990952 h 8004702"/>
              <a:gd name="connsiteX1-23" fmla="*/ 1875208 w 9661037"/>
              <a:gd name="connsiteY1-24" fmla="*/ 3398326 h 8004702"/>
              <a:gd name="connsiteX2-25" fmla="*/ 9661037 w 9661037"/>
              <a:gd name="connsiteY2-26" fmla="*/ 0 h 8004702"/>
              <a:gd name="connsiteX3-27" fmla="*/ 2628041 w 9661037"/>
              <a:gd name="connsiteY3-28" fmla="*/ 8004702 h 8004702"/>
              <a:gd name="connsiteX4-29" fmla="*/ 0 w 9661037"/>
              <a:gd name="connsiteY4-30" fmla="*/ 7990952 h 8004702"/>
              <a:gd name="connsiteX0-31" fmla="*/ 0 w 9661037"/>
              <a:gd name="connsiteY0-32" fmla="*/ 7990952 h 8004702"/>
              <a:gd name="connsiteX1-33" fmla="*/ 7357832 w 9661037"/>
              <a:gd name="connsiteY1-34" fmla="*/ 21511 h 8004702"/>
              <a:gd name="connsiteX2-35" fmla="*/ 9661037 w 9661037"/>
              <a:gd name="connsiteY2-36" fmla="*/ 0 h 8004702"/>
              <a:gd name="connsiteX3-37" fmla="*/ 2628041 w 9661037"/>
              <a:gd name="connsiteY3-38" fmla="*/ 8004702 h 8004702"/>
              <a:gd name="connsiteX4-39" fmla="*/ 0 w 9661037"/>
              <a:gd name="connsiteY4-40" fmla="*/ 7990952 h 8004702"/>
              <a:gd name="connsiteX0-41" fmla="*/ 0 w 9661037"/>
              <a:gd name="connsiteY0-42" fmla="*/ 7990952 h 8004702"/>
              <a:gd name="connsiteX1-43" fmla="*/ 7108622 w 9661037"/>
              <a:gd name="connsiteY1-44" fmla="*/ 3 h 8004702"/>
              <a:gd name="connsiteX2-45" fmla="*/ 9661037 w 9661037"/>
              <a:gd name="connsiteY2-46" fmla="*/ 0 h 8004702"/>
              <a:gd name="connsiteX3-47" fmla="*/ 2628041 w 9661037"/>
              <a:gd name="connsiteY3-48" fmla="*/ 8004702 h 8004702"/>
              <a:gd name="connsiteX4-49" fmla="*/ 0 w 9661037"/>
              <a:gd name="connsiteY4-50" fmla="*/ 7990952 h 80047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661037" h="8004702">
                <a:moveTo>
                  <a:pt x="0" y="7990952"/>
                </a:moveTo>
                <a:lnTo>
                  <a:pt x="7108622" y="3"/>
                </a:lnTo>
                <a:lnTo>
                  <a:pt x="9661037" y="0"/>
                </a:lnTo>
                <a:lnTo>
                  <a:pt x="2628041" y="8004702"/>
                </a:lnTo>
                <a:lnTo>
                  <a:pt x="0" y="7990952"/>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lumMod val="85000"/>
                  <a:lumOff val="15000"/>
                </a:schemeClr>
              </a:solidFill>
            </a:endParaRPr>
          </a:p>
        </p:txBody>
      </p:sp>
      <p:sp>
        <p:nvSpPr>
          <p:cNvPr id="24" name="平行四边形 2"/>
          <p:cNvSpPr/>
          <p:nvPr/>
        </p:nvSpPr>
        <p:spPr>
          <a:xfrm>
            <a:off x="782638" y="0"/>
            <a:ext cx="2044700" cy="2462213"/>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27621" h="4606376">
                <a:moveTo>
                  <a:pt x="0" y="4592626"/>
                </a:moveTo>
                <a:lnTo>
                  <a:pt x="1875208" y="0"/>
                </a:lnTo>
                <a:lnTo>
                  <a:pt x="4427621" y="0"/>
                </a:lnTo>
                <a:lnTo>
                  <a:pt x="2628041" y="4606376"/>
                </a:lnTo>
                <a:lnTo>
                  <a:pt x="0" y="4592626"/>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5" name="平行四边形 2"/>
          <p:cNvSpPr/>
          <p:nvPr/>
        </p:nvSpPr>
        <p:spPr>
          <a:xfrm>
            <a:off x="950913" y="2122488"/>
            <a:ext cx="733425" cy="933450"/>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 name="connsiteX0-21" fmla="*/ 0 w 4688885"/>
              <a:gd name="connsiteY0-22" fmla="*/ 4592626 h 4606376"/>
              <a:gd name="connsiteX1-23" fmla="*/ 1875208 w 4688885"/>
              <a:gd name="connsiteY1-24" fmla="*/ 0 h 4606376"/>
              <a:gd name="connsiteX2-25" fmla="*/ 4688885 w 4688885"/>
              <a:gd name="connsiteY2-26" fmla="*/ 215805 h 4606376"/>
              <a:gd name="connsiteX3-27" fmla="*/ 2628041 w 4688885"/>
              <a:gd name="connsiteY3-28" fmla="*/ 4606376 h 4606376"/>
              <a:gd name="connsiteX4-29" fmla="*/ 0 w 4688885"/>
              <a:gd name="connsiteY4-30" fmla="*/ 4592626 h 4606376"/>
              <a:gd name="connsiteX0-31" fmla="*/ 0 w 4688885"/>
              <a:gd name="connsiteY0-32" fmla="*/ 4376821 h 4390571"/>
              <a:gd name="connsiteX1-33" fmla="*/ 1979717 w 4688885"/>
              <a:gd name="connsiteY1-34" fmla="*/ 0 h 4390571"/>
              <a:gd name="connsiteX2-35" fmla="*/ 4688885 w 4688885"/>
              <a:gd name="connsiteY2-36" fmla="*/ 0 h 4390571"/>
              <a:gd name="connsiteX3-37" fmla="*/ 2628041 w 4688885"/>
              <a:gd name="connsiteY3-38" fmla="*/ 4390571 h 4390571"/>
              <a:gd name="connsiteX4-39" fmla="*/ 0 w 4688885"/>
              <a:gd name="connsiteY4-40" fmla="*/ 4376821 h 43905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88885" h="4390571">
                <a:moveTo>
                  <a:pt x="0" y="4376821"/>
                </a:moveTo>
                <a:lnTo>
                  <a:pt x="1979717" y="0"/>
                </a:lnTo>
                <a:lnTo>
                  <a:pt x="4688885" y="0"/>
                </a:lnTo>
                <a:lnTo>
                  <a:pt x="2628041" y="4390571"/>
                </a:lnTo>
                <a:lnTo>
                  <a:pt x="0" y="4376821"/>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6" name="平行四边形 2"/>
          <p:cNvSpPr/>
          <p:nvPr/>
        </p:nvSpPr>
        <p:spPr>
          <a:xfrm>
            <a:off x="204788" y="4278313"/>
            <a:ext cx="1087437" cy="2225675"/>
          </a:xfrm>
          <a:custGeom>
            <a:avLst/>
            <a:gdLst>
              <a:gd name="connsiteX0" fmla="*/ 0 w 3403218"/>
              <a:gd name="connsiteY0" fmla="*/ 4613251 h 4613251"/>
              <a:gd name="connsiteX1" fmla="*/ 850805 w 3403218"/>
              <a:gd name="connsiteY1" fmla="*/ 0 h 4613251"/>
              <a:gd name="connsiteX2" fmla="*/ 3403218 w 3403218"/>
              <a:gd name="connsiteY2" fmla="*/ 0 h 4613251"/>
              <a:gd name="connsiteX3" fmla="*/ 2552414 w 3403218"/>
              <a:gd name="connsiteY3" fmla="*/ 4613251 h 4613251"/>
              <a:gd name="connsiteX4" fmla="*/ 0 w 3403218"/>
              <a:gd name="connsiteY4" fmla="*/ 4613251 h 4613251"/>
              <a:gd name="connsiteX0-1" fmla="*/ 0 w 4427621"/>
              <a:gd name="connsiteY0-2" fmla="*/ 4592626 h 4613251"/>
              <a:gd name="connsiteX1-3" fmla="*/ 1875208 w 4427621"/>
              <a:gd name="connsiteY1-4" fmla="*/ 0 h 4613251"/>
              <a:gd name="connsiteX2-5" fmla="*/ 4427621 w 4427621"/>
              <a:gd name="connsiteY2-6" fmla="*/ 0 h 4613251"/>
              <a:gd name="connsiteX3-7" fmla="*/ 3576817 w 4427621"/>
              <a:gd name="connsiteY3-8" fmla="*/ 4613251 h 4613251"/>
              <a:gd name="connsiteX4-9" fmla="*/ 0 w 4427621"/>
              <a:gd name="connsiteY4-10" fmla="*/ 4592626 h 4613251"/>
              <a:gd name="connsiteX0-11" fmla="*/ 0 w 4427621"/>
              <a:gd name="connsiteY0-12" fmla="*/ 4592626 h 4606376"/>
              <a:gd name="connsiteX1-13" fmla="*/ 1875208 w 4427621"/>
              <a:gd name="connsiteY1-14" fmla="*/ 0 h 4606376"/>
              <a:gd name="connsiteX2-15" fmla="*/ 4427621 w 4427621"/>
              <a:gd name="connsiteY2-16" fmla="*/ 0 h 4606376"/>
              <a:gd name="connsiteX3-17" fmla="*/ 2628041 w 4427621"/>
              <a:gd name="connsiteY3-18" fmla="*/ 4606376 h 4606376"/>
              <a:gd name="connsiteX4-19" fmla="*/ 0 w 4427621"/>
              <a:gd name="connsiteY4-20" fmla="*/ 4592626 h 4606376"/>
              <a:gd name="connsiteX0-21" fmla="*/ 0 w 9661037"/>
              <a:gd name="connsiteY0-22" fmla="*/ 7990952 h 8004702"/>
              <a:gd name="connsiteX1-23" fmla="*/ 1875208 w 9661037"/>
              <a:gd name="connsiteY1-24" fmla="*/ 3398326 h 8004702"/>
              <a:gd name="connsiteX2-25" fmla="*/ 9661037 w 9661037"/>
              <a:gd name="connsiteY2-26" fmla="*/ 0 h 8004702"/>
              <a:gd name="connsiteX3-27" fmla="*/ 2628041 w 9661037"/>
              <a:gd name="connsiteY3-28" fmla="*/ 8004702 h 8004702"/>
              <a:gd name="connsiteX4-29" fmla="*/ 0 w 9661037"/>
              <a:gd name="connsiteY4-30" fmla="*/ 7990952 h 8004702"/>
              <a:gd name="connsiteX0-31" fmla="*/ 0 w 9661037"/>
              <a:gd name="connsiteY0-32" fmla="*/ 7990952 h 8004702"/>
              <a:gd name="connsiteX1-33" fmla="*/ 7357832 w 9661037"/>
              <a:gd name="connsiteY1-34" fmla="*/ 21511 h 8004702"/>
              <a:gd name="connsiteX2-35" fmla="*/ 9661037 w 9661037"/>
              <a:gd name="connsiteY2-36" fmla="*/ 0 h 8004702"/>
              <a:gd name="connsiteX3-37" fmla="*/ 2628041 w 9661037"/>
              <a:gd name="connsiteY3-38" fmla="*/ 8004702 h 8004702"/>
              <a:gd name="connsiteX4-39" fmla="*/ 0 w 9661037"/>
              <a:gd name="connsiteY4-40" fmla="*/ 7990952 h 8004702"/>
              <a:gd name="connsiteX0-41" fmla="*/ 0 w 9661037"/>
              <a:gd name="connsiteY0-42" fmla="*/ 7990952 h 8004702"/>
              <a:gd name="connsiteX1-43" fmla="*/ 7108622 w 9661037"/>
              <a:gd name="connsiteY1-44" fmla="*/ 3 h 8004702"/>
              <a:gd name="connsiteX2-45" fmla="*/ 9661037 w 9661037"/>
              <a:gd name="connsiteY2-46" fmla="*/ 0 h 8004702"/>
              <a:gd name="connsiteX3-47" fmla="*/ 2628041 w 9661037"/>
              <a:gd name="connsiteY3-48" fmla="*/ 8004702 h 8004702"/>
              <a:gd name="connsiteX4-49" fmla="*/ 0 w 9661037"/>
              <a:gd name="connsiteY4-50" fmla="*/ 7990952 h 8004702"/>
              <a:gd name="connsiteX0-51" fmla="*/ 0 w 10223153"/>
              <a:gd name="connsiteY0-52" fmla="*/ 7990947 h 8004697"/>
              <a:gd name="connsiteX1-53" fmla="*/ 7108622 w 10223153"/>
              <a:gd name="connsiteY1-54" fmla="*/ -2 h 8004697"/>
              <a:gd name="connsiteX2-55" fmla="*/ 10223153 w 10223153"/>
              <a:gd name="connsiteY2-56" fmla="*/ 103949 h 8004697"/>
              <a:gd name="connsiteX3-57" fmla="*/ 2628041 w 10223153"/>
              <a:gd name="connsiteY3-58" fmla="*/ 8004697 h 8004697"/>
              <a:gd name="connsiteX4-59" fmla="*/ 0 w 10223153"/>
              <a:gd name="connsiteY4-60" fmla="*/ 7990947 h 8004697"/>
              <a:gd name="connsiteX0-61" fmla="*/ 0 w 10223153"/>
              <a:gd name="connsiteY0-62" fmla="*/ 7886998 h 7900748"/>
              <a:gd name="connsiteX1-63" fmla="*/ 7911631 w 10223153"/>
              <a:gd name="connsiteY1-64" fmla="*/ 10 h 7900748"/>
              <a:gd name="connsiteX2-65" fmla="*/ 10223153 w 10223153"/>
              <a:gd name="connsiteY2-66" fmla="*/ 0 h 7900748"/>
              <a:gd name="connsiteX3-67" fmla="*/ 2628041 w 10223153"/>
              <a:gd name="connsiteY3-68" fmla="*/ 7900748 h 7900748"/>
              <a:gd name="connsiteX4-69" fmla="*/ 0 w 10223153"/>
              <a:gd name="connsiteY4-70" fmla="*/ 7886998 h 7900748"/>
              <a:gd name="connsiteX0-71" fmla="*/ 0 w 10223153"/>
              <a:gd name="connsiteY0-72" fmla="*/ 7886998 h 7900748"/>
              <a:gd name="connsiteX1-73" fmla="*/ 7510125 w 10223153"/>
              <a:gd name="connsiteY1-74" fmla="*/ 10 h 7900748"/>
              <a:gd name="connsiteX2-75" fmla="*/ 10223153 w 10223153"/>
              <a:gd name="connsiteY2-76" fmla="*/ 0 h 7900748"/>
              <a:gd name="connsiteX3-77" fmla="*/ 2628041 w 10223153"/>
              <a:gd name="connsiteY3-78" fmla="*/ 7900748 h 7900748"/>
              <a:gd name="connsiteX4-79" fmla="*/ 0 w 10223153"/>
              <a:gd name="connsiteY4-80" fmla="*/ 7886998 h 790074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223153" h="7900748">
                <a:moveTo>
                  <a:pt x="0" y="7886998"/>
                </a:moveTo>
                <a:lnTo>
                  <a:pt x="7510125" y="10"/>
                </a:lnTo>
                <a:lnTo>
                  <a:pt x="10223153" y="0"/>
                </a:lnTo>
                <a:lnTo>
                  <a:pt x="2628041" y="7900748"/>
                </a:lnTo>
                <a:lnTo>
                  <a:pt x="0" y="7886998"/>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7" name="矩形 26"/>
          <p:cNvSpPr/>
          <p:nvPr/>
        </p:nvSpPr>
        <p:spPr>
          <a:xfrm>
            <a:off x="2290763" y="4719638"/>
            <a:ext cx="1249362" cy="1323975"/>
          </a:xfrm>
          <a:prstGeom prst="rect">
            <a:avLst/>
          </a:prstGeom>
        </p:spPr>
        <p:txBody>
          <a:bodyPr wrap="none">
            <a:spAutoFit/>
          </a:bodyPr>
          <a:lstStyle/>
          <a:p>
            <a:r>
              <a:rPr lang="en-US" altLang="zh-CN" sz="8000">
                <a:solidFill>
                  <a:schemeClr val="bg1"/>
                </a:solidFill>
                <a:latin typeface="Impact" panose="020B0806030902050204" pitchFamily="34" charset="0"/>
                <a:cs typeface="Times New Roman" panose="02020603050405020304" pitchFamily="18" charset="0"/>
              </a:rPr>
              <a:t>02</a:t>
            </a:r>
            <a:endParaRPr lang="zh-CN" altLang="zh-CN" sz="8000">
              <a:solidFill>
                <a:schemeClr val="bg1"/>
              </a:solidFill>
              <a:latin typeface="Impact" panose="020B0806030902050204" pitchFamily="34" charset="0"/>
              <a:cs typeface="Times New Roman" panose="02020603050405020304" pitchFamily="18" charset="0"/>
            </a:endParaRPr>
          </a:p>
        </p:txBody>
      </p:sp>
      <p:sp>
        <p:nvSpPr>
          <p:cNvPr id="14" name="矩形 13"/>
          <p:cNvSpPr/>
          <p:nvPr/>
        </p:nvSpPr>
        <p:spPr>
          <a:xfrm>
            <a:off x="5372100" y="5262563"/>
            <a:ext cx="5519738" cy="584200"/>
          </a:xfrm>
          <a:prstGeom prst="rect">
            <a:avLst/>
          </a:prstGeom>
        </p:spPr>
        <p:txBody>
          <a:bodyPr wrap="none">
            <a:spAutoFit/>
          </a:bodyPr>
          <a:lstStyle/>
          <a:p>
            <a:r>
              <a:rPr lang="zh-CN" altLang="en-US" sz="3200" b="1" dirty="0"/>
              <a:t>学术委员会委员人选基本情况</a:t>
            </a:r>
          </a:p>
        </p:txBody>
      </p:sp>
      <p:pic>
        <p:nvPicPr>
          <p:cNvPr id="15369" name="图片 14" descr="微信图片_20180319134109.png"/>
          <p:cNvPicPr>
            <a:picLocks noChangeAspect="1"/>
          </p:cNvPicPr>
          <p:nvPr/>
        </p:nvPicPr>
        <p:blipFill>
          <a:blip r:embed="rId4"/>
          <a:srcRect/>
          <a:stretch>
            <a:fillRect/>
          </a:stretch>
        </p:blipFill>
        <p:spPr bwMode="auto">
          <a:xfrm>
            <a:off x="88900" y="98425"/>
            <a:ext cx="1685925" cy="1685925"/>
          </a:xfrm>
          <a:prstGeom prst="rect">
            <a:avLst/>
          </a:prstGeom>
          <a:noFill/>
          <a:ln w="9525">
            <a:noFill/>
            <a:miter lim="800000"/>
            <a:headEnd/>
            <a:tailEnd/>
          </a:ln>
        </p:spPr>
      </p:pic>
    </p:spTree>
  </p:cSld>
  <p:clrMapOvr>
    <a:masterClrMapping/>
  </p:clrMapOvr>
  <p:transition spd="slow" advTm="2000">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3993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39940"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3994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5278438" y="2732088"/>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8" name="Freeform 55"/>
          <p:cNvSpPr/>
          <p:nvPr/>
        </p:nvSpPr>
        <p:spPr>
          <a:xfrm rot="16200000">
            <a:off x="3711576" y="31892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3" name="Freeform 52"/>
          <p:cNvSpPr/>
          <p:nvPr/>
        </p:nvSpPr>
        <p:spPr>
          <a:xfrm rot="16200000">
            <a:off x="2643188" y="31797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 name="Freeform 51"/>
          <p:cNvSpPr/>
          <p:nvPr/>
        </p:nvSpPr>
        <p:spPr>
          <a:xfrm rot="16200000">
            <a:off x="1439862" y="31813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63500" y="3403600"/>
            <a:ext cx="4737100" cy="47625"/>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9" name="Freeform 53"/>
          <p:cNvSpPr/>
          <p:nvPr/>
        </p:nvSpPr>
        <p:spPr>
          <a:xfrm rot="16200000">
            <a:off x="1439863" y="3125788"/>
            <a:ext cx="1014412"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0" name="Freeform 68"/>
          <p:cNvSpPr/>
          <p:nvPr/>
        </p:nvSpPr>
        <p:spPr>
          <a:xfrm rot="16200000">
            <a:off x="2643981"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1" name="Freeform 71"/>
          <p:cNvSpPr/>
          <p:nvPr/>
        </p:nvSpPr>
        <p:spPr>
          <a:xfrm rot="16200000">
            <a:off x="3724276" y="31257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2" name="Arc 30"/>
          <p:cNvSpPr/>
          <p:nvPr/>
        </p:nvSpPr>
        <p:spPr>
          <a:xfrm rot="19051047">
            <a:off x="777875" y="2608263"/>
            <a:ext cx="1071563" cy="13731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3" name="Arc 31"/>
          <p:cNvSpPr/>
          <p:nvPr/>
        </p:nvSpPr>
        <p:spPr>
          <a:xfrm rot="19051047">
            <a:off x="2089150" y="2657475"/>
            <a:ext cx="1073150"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4" name="Arc 32"/>
          <p:cNvSpPr/>
          <p:nvPr/>
        </p:nvSpPr>
        <p:spPr>
          <a:xfrm rot="19051047">
            <a:off x="3197225" y="2630488"/>
            <a:ext cx="1071563"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39955" name="Text Placeholder 3"/>
          <p:cNvSpPr txBox="1">
            <a:spLocks noChangeArrowheads="1"/>
          </p:cNvSpPr>
          <p:nvPr/>
        </p:nvSpPr>
        <p:spPr bwMode="auto">
          <a:xfrm>
            <a:off x="522288" y="4062413"/>
            <a:ext cx="500062" cy="246062"/>
          </a:xfrm>
          <a:prstGeom prst="rect">
            <a:avLst/>
          </a:prstGeom>
          <a:noFill/>
          <a:ln w="9525">
            <a:noFill/>
            <a:miter lim="800000"/>
          </a:ln>
        </p:spPr>
        <p:txBody>
          <a:bodyPr wrap="none" lIns="0" tIns="0" rIns="0" bIns="0" anchor="ctr">
            <a:spAutoFit/>
          </a:bodyPr>
          <a:lstStyle/>
          <a:p>
            <a:pPr algn="ctr" defTabSz="1217930">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2009</a:t>
            </a:r>
          </a:p>
        </p:txBody>
      </p:sp>
      <p:sp>
        <p:nvSpPr>
          <p:cNvPr id="39956" name="Text Placeholder 3"/>
          <p:cNvSpPr txBox="1">
            <a:spLocks noChangeArrowheads="1"/>
          </p:cNvSpPr>
          <p:nvPr/>
        </p:nvSpPr>
        <p:spPr bwMode="auto">
          <a:xfrm>
            <a:off x="1611313" y="4051300"/>
            <a:ext cx="693737" cy="246063"/>
          </a:xfrm>
          <a:prstGeom prst="rect">
            <a:avLst/>
          </a:prstGeom>
          <a:noFill/>
          <a:ln w="9525">
            <a:noFill/>
            <a:miter lim="800000"/>
          </a:ln>
        </p:spPr>
        <p:txBody>
          <a:bodyPr lIns="0" tIns="0" rIns="0" bIns="0" anchor="ctr">
            <a:spAutoFit/>
          </a:bodyPr>
          <a:lstStyle/>
          <a:p>
            <a:pPr algn="ctr" defTabSz="1217930">
              <a:spcBef>
                <a:spcPct val="20000"/>
              </a:spcBef>
            </a:pPr>
            <a:r>
              <a:rPr lang="en-US" altLang="zh-CN" sz="1600" b="1">
                <a:solidFill>
                  <a:schemeClr val="accent2"/>
                </a:solidFill>
                <a:latin typeface="微软雅黑" panose="020B0503020204020204" pitchFamily="34" charset="-122"/>
                <a:ea typeface="微软雅黑" panose="020B0503020204020204" pitchFamily="34" charset="-122"/>
              </a:rPr>
              <a:t>2013</a:t>
            </a:r>
          </a:p>
        </p:txBody>
      </p:sp>
      <p:sp>
        <p:nvSpPr>
          <p:cNvPr id="39957" name="Text Placeholder 3"/>
          <p:cNvSpPr txBox="1">
            <a:spLocks noChangeArrowheads="1"/>
          </p:cNvSpPr>
          <p:nvPr/>
        </p:nvSpPr>
        <p:spPr bwMode="auto">
          <a:xfrm>
            <a:off x="2882900" y="4048125"/>
            <a:ext cx="596900" cy="244475"/>
          </a:xfrm>
          <a:prstGeom prst="rect">
            <a:avLst/>
          </a:prstGeom>
          <a:noFill/>
          <a:ln w="9525">
            <a:noFill/>
            <a:miter lim="800000"/>
          </a:ln>
        </p:spPr>
        <p:txBody>
          <a:bodyPr lIns="0" tIns="0" rIns="0" bIns="0">
            <a:spAutoFit/>
          </a:bodyPr>
          <a:lstStyle/>
          <a:p>
            <a:pPr algn="ctr" defTabSz="1217930">
              <a:spcBef>
                <a:spcPct val="20000"/>
              </a:spcBef>
            </a:pPr>
            <a:r>
              <a:rPr lang="en-US" altLang="zh-CN" sz="1600" b="1">
                <a:solidFill>
                  <a:srgbClr val="6B6B6B"/>
                </a:solidFill>
                <a:latin typeface="微软雅黑" panose="020B0503020204020204" pitchFamily="34" charset="-122"/>
                <a:ea typeface="微软雅黑" panose="020B0503020204020204" pitchFamily="34" charset="-122"/>
              </a:rPr>
              <a:t>2014</a:t>
            </a:r>
          </a:p>
        </p:txBody>
      </p:sp>
      <p:sp>
        <p:nvSpPr>
          <p:cNvPr id="28" name="Text Placeholder 3"/>
          <p:cNvSpPr txBox="1"/>
          <p:nvPr/>
        </p:nvSpPr>
        <p:spPr>
          <a:xfrm>
            <a:off x="4002088" y="4067175"/>
            <a:ext cx="460375" cy="225425"/>
          </a:xfrm>
          <a:prstGeom prst="rect">
            <a:avLst/>
          </a:prstGeom>
        </p:spPr>
        <p:txBody>
          <a:bodyPr wrap="none" lIns="0" tIns="0" rIns="0" bIns="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1465" b="1" dirty="0" smtClean="0">
                <a:solidFill>
                  <a:schemeClr val="accent4"/>
                </a:solidFill>
                <a:latin typeface="微软雅黑" panose="020B0503020204020204" pitchFamily="34" charset="-122"/>
                <a:ea typeface="微软雅黑" panose="020B0503020204020204" pitchFamily="34" charset="-122"/>
              </a:rPr>
              <a:t>2017</a:t>
            </a:r>
            <a:endParaRPr lang="en-US" sz="1465" b="1" dirty="0">
              <a:solidFill>
                <a:schemeClr val="accent4"/>
              </a:solidFill>
              <a:latin typeface="微软雅黑" panose="020B0503020204020204" pitchFamily="34" charset="-122"/>
              <a:ea typeface="微软雅黑" panose="020B0503020204020204" pitchFamily="34" charset="-122"/>
            </a:endParaRPr>
          </a:p>
        </p:txBody>
      </p:sp>
      <p:sp>
        <p:nvSpPr>
          <p:cNvPr id="29" name="Freeform 152"/>
          <p:cNvSpPr>
            <a:spLocks noEditPoints="1"/>
          </p:cNvSpPr>
          <p:nvPr/>
        </p:nvSpPr>
        <p:spPr bwMode="auto">
          <a:xfrm>
            <a:off x="4075113"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0" name="Freeform 152"/>
          <p:cNvSpPr>
            <a:spLocks noEditPoints="1"/>
          </p:cNvSpPr>
          <p:nvPr/>
        </p:nvSpPr>
        <p:spPr bwMode="auto">
          <a:xfrm>
            <a:off x="299402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1"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455613" y="4370388"/>
            <a:ext cx="623887" cy="1814512"/>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上海市教学成果奖二等奖（3/5）</a:t>
            </a:r>
          </a:p>
        </p:txBody>
      </p:sp>
      <p:sp>
        <p:nvSpPr>
          <p:cNvPr id="36" name="矩形 35"/>
          <p:cNvSpPr/>
          <p:nvPr/>
        </p:nvSpPr>
        <p:spPr>
          <a:xfrm>
            <a:off x="3790950" y="4410075"/>
            <a:ext cx="612775" cy="2676525"/>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上海市教学成果一等奖（6/10）</a:t>
            </a:r>
          </a:p>
          <a:p>
            <a:pPr fontAlgn="auto">
              <a:spcBef>
                <a:spcPts val="0"/>
              </a:spcBef>
              <a:spcAft>
                <a:spcPts val="0"/>
              </a:spcAft>
              <a:defRPr/>
            </a:pPr>
            <a:endPar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endParaRPr>
          </a:p>
        </p:txBody>
      </p:sp>
      <p:sp>
        <p:nvSpPr>
          <p:cNvPr id="39966"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a:solidFill>
                  <a:srgbClr val="FF0000"/>
                </a:solidFill>
                <a:latin typeface="Open Sans"/>
                <a:ea typeface="Open Sans"/>
                <a:cs typeface="Open Sans"/>
              </a:rPr>
              <a:t>主要荣誉、获奖</a:t>
            </a:r>
            <a:endParaRPr lang="en-US" sz="2800" b="1">
              <a:solidFill>
                <a:srgbClr val="FF0000"/>
              </a:solidFill>
              <a:latin typeface="Open Sans"/>
              <a:ea typeface="Open Sans"/>
              <a:cs typeface="Open Sans"/>
            </a:endParaRPr>
          </a:p>
        </p:txBody>
      </p:sp>
      <p:sp>
        <p:nvSpPr>
          <p:cNvPr id="39967" name="TextBox 23"/>
          <p:cNvSpPr txBox="1">
            <a:spLocks noChangeArrowheads="1"/>
          </p:cNvSpPr>
          <p:nvPr/>
        </p:nvSpPr>
        <p:spPr bwMode="auto">
          <a:xfrm>
            <a:off x="4462463" y="906463"/>
            <a:ext cx="3373437"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主要学术成果</a:t>
            </a:r>
            <a:endParaRPr lang="en-US" sz="2800" b="1" dirty="0">
              <a:solidFill>
                <a:srgbClr val="FF0000"/>
              </a:solidFill>
              <a:latin typeface="Open Sans"/>
              <a:ea typeface="Open Sans"/>
              <a:cs typeface="Open Sans"/>
            </a:endParaRPr>
          </a:p>
        </p:txBody>
      </p:sp>
      <p:sp>
        <p:nvSpPr>
          <p:cNvPr id="86" name="矩形 85"/>
          <p:cNvSpPr/>
          <p:nvPr/>
        </p:nvSpPr>
        <p:spPr>
          <a:xfrm>
            <a:off x="1368425" y="4432300"/>
            <a:ext cx="1044575" cy="2433638"/>
          </a:xfrm>
          <a:prstGeom prst="rect">
            <a:avLst/>
          </a:prstGeom>
        </p:spPr>
        <p:txBody>
          <a:bodyPr vert="eaVert">
            <a:spAutoFit/>
          </a:bodyPr>
          <a:lstStyle/>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上海市教学团队负责人-通信技术专业教学团队</a:t>
            </a:r>
          </a:p>
          <a:p>
            <a:pP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sym typeface="+mn-ea"/>
              </a:rPr>
              <a:t>上海市教学成果奖二等奖（5/5）</a:t>
            </a:r>
          </a:p>
        </p:txBody>
      </p:sp>
      <p:sp>
        <p:nvSpPr>
          <p:cNvPr id="87" name="矩形 86"/>
          <p:cNvSpPr/>
          <p:nvPr/>
        </p:nvSpPr>
        <p:spPr>
          <a:xfrm>
            <a:off x="2900363" y="4445000"/>
            <a:ext cx="474662" cy="1600200"/>
          </a:xfrm>
          <a:prstGeom prst="rect">
            <a:avLst/>
          </a:prstGeom>
        </p:spPr>
        <p:txBody>
          <a:bodyPr>
            <a:spAutoFit/>
          </a:bodyPr>
          <a:lstStyle/>
          <a:p>
            <a:pPr algn="ctr" fontAlgn="auto">
              <a:spcBef>
                <a:spcPts val="0"/>
              </a:spcBef>
              <a:spcAft>
                <a:spcPts val="0"/>
              </a:spcAft>
              <a:defRPr/>
            </a:pPr>
            <a:r>
              <a:rPr lang="zh-CN" altLang="en-US" sz="1400" b="1" dirty="0">
                <a:solidFill>
                  <a:schemeClr val="tx1">
                    <a:lumMod val="60000"/>
                    <a:lumOff val="40000"/>
                  </a:schemeClr>
                </a:solidFill>
                <a:latin typeface="方正兰亭准黑_GBK" panose="02000000000000000000" pitchFamily="2" charset="-122"/>
                <a:ea typeface="方正兰亭准黑_GBK" panose="02000000000000000000" pitchFamily="2" charset="-122"/>
              </a:rPr>
              <a:t>上海市教学名师</a:t>
            </a:r>
          </a:p>
        </p:txBody>
      </p:sp>
      <p:graphicFrame>
        <p:nvGraphicFramePr>
          <p:cNvPr id="40014" name="Group 78"/>
          <p:cNvGraphicFramePr>
            <a:graphicFrameLocks noGrp="1"/>
          </p:cNvGraphicFramePr>
          <p:nvPr/>
        </p:nvGraphicFramePr>
        <p:xfrm>
          <a:off x="5146675" y="1611085"/>
          <a:ext cx="6813096" cy="4949373"/>
        </p:xfrm>
        <a:graphic>
          <a:graphicData uri="http://schemas.openxmlformats.org/drawingml/2006/table">
            <a:tbl>
              <a:tblPr/>
              <a:tblGrid>
                <a:gridCol w="1762125"/>
                <a:gridCol w="3628571"/>
                <a:gridCol w="1422400"/>
              </a:tblGrid>
              <a:tr h="34417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rPr>
                        <a:t>成果类别</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名称</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时间</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33916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发明专利</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用于教学光纤故障测试系统</a:t>
                      </a: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1</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项</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2014</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年</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535239">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软件著作权</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智能校园诊改支撑系统等</a:t>
                      </a: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3</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项</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2017</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a:t>
                      </a: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2018</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年</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678327">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教育部通信类专业教指委课题</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通信系统运行专业设置范例研究</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2014</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年</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1017489">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上海高职教育质量提升决策咨询服务平台项目</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高职院校学生参加世界技能大赛体制机制研究及实施服务</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2015</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年</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678327">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论文</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质量保证视域下的高职院校课堂教学评价</a:t>
                      </a:r>
                      <a:r>
                        <a:rPr kumimoji="0" lang="en-US" altLang="zh-CN" sz="1600" b="1" i="0" u="none" strike="noStrike" cap="none" normalizeH="0" baseline="0" dirty="0" err="1" smtClean="0">
                          <a:ln>
                            <a:noFill/>
                          </a:ln>
                          <a:solidFill>
                            <a:schemeClr val="tx1"/>
                          </a:solidFill>
                          <a:effectLst/>
                          <a:latin typeface="微软雅黑" pitchFamily="34" charset="-122"/>
                          <a:ea typeface="微软雅黑" pitchFamily="34" charset="-122"/>
                        </a:rPr>
                        <a:t>:</a:t>
                      </a: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诊断与改进</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    排名</a:t>
                      </a: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2018</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年</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678327">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论文</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基于诊断与改进的高职院校教育质量多元评价指标体系研究</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    排名</a:t>
                      </a: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2018</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年</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678327">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论文</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itchFamily="34" charset="-122"/>
                          <a:ea typeface="微软雅黑" pitchFamily="34" charset="-122"/>
                        </a:rPr>
                        <a:t>基于云计算的智慧校园双活数据融合方法应用研究</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   排名</a:t>
                      </a: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1</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rPr>
                        <a:t>2019</a:t>
                      </a:r>
                      <a:r>
                        <a:rPr kumimoji="0" lang="en-US" sz="1600" b="1" i="0" u="none" strike="noStrike" cap="none" normalizeH="0" baseline="0" dirty="0" smtClean="0">
                          <a:ln>
                            <a:noFill/>
                          </a:ln>
                          <a:solidFill>
                            <a:schemeClr val="tx1"/>
                          </a:solidFill>
                          <a:effectLst/>
                          <a:latin typeface="微软雅黑" pitchFamily="34" charset="-122"/>
                          <a:ea typeface="微软雅黑" pitchFamily="34" charset="-122"/>
                        </a:rPr>
                        <a:t>年</a:t>
                      </a:r>
                      <a:endParaRPr kumimoji="0" lang="en-US" altLang="en-US" sz="1600" b="1" i="0" u="none" strike="noStrike" cap="none" normalizeH="0" baseline="0" dirty="0" smtClean="0">
                        <a:ln>
                          <a:noFill/>
                        </a:ln>
                        <a:solidFill>
                          <a:schemeClr val="tx1"/>
                        </a:solidFill>
                        <a:effectLst/>
                        <a:latin typeface="微软雅黑" pitchFamily="34" charset="-122"/>
                        <a:ea typeface="微软雅黑" pitchFamily="34" charset="-122"/>
                      </a:endParaRPr>
                    </a:p>
                  </a:txBody>
                  <a:tcPr marL="68580" marR="68580" marT="0" marB="0"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 xmlns:p14="http://schemas.microsoft.com/office/powerpoint/2010/main" val="861451589"/>
      </p:ext>
    </p:extLst>
  </p:cSld>
  <p:clrMapOvr>
    <a:masterClrMapping/>
  </p:clrMapOvr>
  <p:transition spd="slow" advTm="2000">
    <p:wedg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3" name="TextBox 2"/>
          <p:cNvSpPr txBox="1"/>
          <p:nvPr/>
        </p:nvSpPr>
        <p:spPr>
          <a:xfrm>
            <a:off x="1973943" y="2902839"/>
            <a:ext cx="8360228" cy="923330"/>
          </a:xfrm>
          <a:prstGeom prst="rect">
            <a:avLst/>
          </a:prstGeom>
          <a:noFill/>
        </p:spPr>
        <p:txBody>
          <a:bodyPr wrap="square" rtlCol="0">
            <a:spAutoFit/>
          </a:bodyPr>
          <a:lstStyle/>
          <a:p>
            <a:pPr algn="ctr"/>
            <a:r>
              <a:rPr lang="zh-CN" altLang="en-US" sz="5400" dirty="0" smtClean="0">
                <a:solidFill>
                  <a:schemeClr val="bg1"/>
                </a:solidFill>
                <a:latin typeface="微软雅黑" pitchFamily="34" charset="-122"/>
                <a:ea typeface="微软雅黑" pitchFamily="34" charset="-122"/>
              </a:rPr>
              <a:t>谢  谢！</a:t>
            </a:r>
            <a:endParaRPr lang="zh-CN" altLang="en-US" sz="5400" dirty="0">
              <a:solidFill>
                <a:schemeClr val="bg1"/>
              </a:solidFill>
              <a:latin typeface="微软雅黑" pitchFamily="34" charset="-122"/>
              <a:ea typeface="微软雅黑" pitchFamily="34" charset="-122"/>
            </a:endParaRPr>
          </a:p>
        </p:txBody>
      </p:sp>
    </p:spTree>
  </p:cSld>
  <p:clrMapOvr>
    <a:masterClrMapping/>
  </p:clrMapOvr>
  <p:transition spd="slow" advTm="200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17411"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17412"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17413"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4889500" y="1993900"/>
            <a:ext cx="338138" cy="647700"/>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graphicFrame>
        <p:nvGraphicFramePr>
          <p:cNvPr id="34" name="表格 33"/>
          <p:cNvGraphicFramePr>
            <a:graphicFrameLocks noGrp="1"/>
          </p:cNvGraphicFramePr>
          <p:nvPr/>
        </p:nvGraphicFramePr>
        <p:xfrm>
          <a:off x="879475" y="2061025"/>
          <a:ext cx="10626725" cy="4325256"/>
        </p:xfrm>
        <a:graphic>
          <a:graphicData uri="http://schemas.openxmlformats.org/drawingml/2006/table">
            <a:tbl>
              <a:tblPr/>
              <a:tblGrid>
                <a:gridCol w="2906713"/>
                <a:gridCol w="2713037"/>
                <a:gridCol w="3101975"/>
                <a:gridCol w="1905000"/>
              </a:tblGrid>
              <a:tr h="48058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Arial" panose="020B0604020202020204" pitchFamily="34" charset="0"/>
                          <a:ea typeface="宋体" panose="02010600030101010101" pitchFamily="2" charset="-122"/>
                        </a:rPr>
                        <a:t>部门</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人员</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部门</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人员</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8058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党委校部（</a:t>
                      </a:r>
                      <a:r>
                        <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3</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杨秀英、窦争妍、方林中</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经济与管理学院（</a:t>
                      </a:r>
                      <a:r>
                        <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a:t>
                      </a: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冯江华、刘    伟</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r>
              <a:tr h="480584">
                <a:tc>
                  <a:txBody>
                    <a:bodyPr/>
                    <a:lstStyle/>
                    <a:p>
                      <a:r>
                        <a:rPr lang="zh-CN" altLang="en-US" dirty="0" smtClean="0">
                          <a:solidFill>
                            <a:schemeClr val="tx1"/>
                          </a:solidFill>
                        </a:rPr>
                        <a:t>党委办公室（</a:t>
                      </a:r>
                      <a:r>
                        <a:rPr lang="en-US" altLang="zh-CN" dirty="0" smtClean="0">
                          <a:solidFill>
                            <a:schemeClr val="tx1"/>
                          </a:solidFill>
                        </a:rPr>
                        <a:t>1</a:t>
                      </a:r>
                      <a:r>
                        <a:rPr lang="zh-CN" altLang="en-US" dirty="0" smtClean="0">
                          <a:solidFill>
                            <a:schemeClr val="tx1"/>
                          </a:solidFill>
                        </a:rPr>
                        <a:t>人）</a:t>
                      </a:r>
                      <a:endParaRPr lang="zh-CN" altLang="en-US" dirty="0">
                        <a:solidFill>
                          <a:schemeClr val="tx1"/>
                        </a:solidFill>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c>
                  <a:txBody>
                    <a:bodyPr/>
                    <a:lstStyle/>
                    <a:p>
                      <a:r>
                        <a:rPr lang="zh-CN" altLang="en-US" dirty="0" smtClean="0">
                          <a:solidFill>
                            <a:schemeClr val="tx1"/>
                          </a:solidFill>
                        </a:rPr>
                        <a:t>曾本聪</a:t>
                      </a:r>
                      <a:endParaRPr lang="zh-CN" altLang="en-US" dirty="0">
                        <a:solidFill>
                          <a:schemeClr val="tx1"/>
                        </a:solidFill>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中德工程学院（</a:t>
                      </a:r>
                      <a:r>
                        <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a:t>
                      </a: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林    军、张峻颖</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r>
              <a:tr h="48058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科研处（</a:t>
                      </a:r>
                      <a:r>
                        <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兰小云</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设计与艺术学院（</a:t>
                      </a:r>
                      <a:r>
                        <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a:t>
                      </a: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周前程</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r>
              <a:tr h="48058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人事处（</a:t>
                      </a:r>
                      <a:r>
                        <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宋长海</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外语学院（</a:t>
                      </a:r>
                      <a:r>
                        <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a:t>
                      </a: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肖    潇</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r>
              <a:tr h="48058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质量管理处（</a:t>
                      </a:r>
                      <a:r>
                        <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贾    璐</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马克思主义学院（</a:t>
                      </a:r>
                      <a:r>
                        <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a:t>
                      </a: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茌良计、郭彦军</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r>
              <a:tr h="48058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电子技术与工程学院（</a:t>
                      </a:r>
                      <a:r>
                        <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邵    瑛</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公共基础学院（</a:t>
                      </a:r>
                      <a:r>
                        <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邵    怡</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AED"/>
                    </a:solidFill>
                  </a:tcPr>
                </a:tc>
              </a:tr>
              <a:tr h="48058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通信与信息工程学院（</a:t>
                      </a:r>
                      <a:r>
                        <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2</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胡国胜、俞玉莲</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继续教育学院（</a:t>
                      </a:r>
                      <a:r>
                        <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朱咏梅</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r>
              <a:tr h="48058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机械与能源工程学院（</a:t>
                      </a:r>
                      <a:r>
                        <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a:t>
                      </a: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何永艳</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2D8"/>
                    </a:solidFill>
                  </a:tcPr>
                </a:tc>
              </a:tr>
            </a:tbl>
          </a:graphicData>
        </a:graphic>
      </p:graphicFrame>
    </p:spTree>
  </p:cSld>
  <p:clrMapOvr>
    <a:masterClrMapping/>
  </p:clrMapOvr>
  <p:transition spd="slow" advTm="2000">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19459"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19460"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19461"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19463"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dirty="0">
                <a:latin typeface="Open Sans"/>
                <a:ea typeface="Open Sans"/>
                <a:cs typeface="Open Sans"/>
              </a:rPr>
              <a:t>个人基本信息</a:t>
            </a:r>
            <a:endParaRPr lang="en-US" sz="2800" b="1" dirty="0">
              <a:latin typeface="Open Sans"/>
              <a:ea typeface="Open Sans"/>
              <a:cs typeface="Open Sans"/>
            </a:endParaRPr>
          </a:p>
        </p:txBody>
      </p:sp>
      <p:grpSp>
        <p:nvGrpSpPr>
          <p:cNvPr id="19464" name="组合 48"/>
          <p:cNvGrpSpPr/>
          <p:nvPr/>
        </p:nvGrpSpPr>
        <p:grpSpPr bwMode="auto">
          <a:xfrm>
            <a:off x="4127500" y="917575"/>
            <a:ext cx="7942263" cy="2241551"/>
            <a:chOff x="1539384" y="1601071"/>
            <a:chExt cx="9688078" cy="3103684"/>
          </a:xfrm>
        </p:grpSpPr>
        <p:sp>
          <p:nvSpPr>
            <p:cNvPr id="46" name="文本框 34"/>
            <p:cNvSpPr txBox="1"/>
            <p:nvPr/>
          </p:nvSpPr>
          <p:spPr>
            <a:xfrm>
              <a:off x="4889449" y="1994527"/>
              <a:ext cx="313705" cy="43082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608"/>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9382"/>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3832"/>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325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1"/>
              <a:ext cx="0" cy="30795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589"/>
              <a:ext cx="3239687" cy="607267"/>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杨秀英</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066"/>
              <a:ext cx="4174994" cy="604472"/>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党委院部</a:t>
              </a:r>
            </a:p>
          </p:txBody>
        </p:sp>
        <p:sp>
          <p:nvSpPr>
            <p:cNvPr id="22" name="TextBox 17"/>
            <p:cNvSpPr txBox="1"/>
            <p:nvPr/>
          </p:nvSpPr>
          <p:spPr>
            <a:xfrm>
              <a:off x="2221016" y="2335228"/>
              <a:ext cx="3239687" cy="55831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1961.05</a:t>
              </a:r>
            </a:p>
          </p:txBody>
        </p:sp>
        <p:sp>
          <p:nvSpPr>
            <p:cNvPr id="23" name="TextBox 18"/>
            <p:cNvSpPr txBox="1"/>
            <p:nvPr/>
          </p:nvSpPr>
          <p:spPr>
            <a:xfrm>
              <a:off x="2221016" y="3616707"/>
              <a:ext cx="4662980" cy="555063"/>
            </a:xfrm>
            <a:prstGeom prst="rect">
              <a:avLst/>
            </a:prstGeom>
            <a:noFill/>
          </p:spPr>
          <p:txBody>
            <a:bodyPr>
              <a:spAutoFit/>
            </a:bodyPr>
            <a:lstStyle/>
            <a:p>
              <a:pPr fontAlgn="auto">
                <a:lnSpc>
                  <a:spcPts val="2700"/>
                </a:lnSpc>
                <a:spcBef>
                  <a:spcPts val="0"/>
                </a:spcBef>
                <a:spcAft>
                  <a:spcPts val="0"/>
                </a:spcAft>
                <a:defRPr/>
              </a:pPr>
              <a:r>
                <a:rPr lang="zh-CN" altLang="en-US" sz="1600" b="1" dirty="0" smtClean="0">
                  <a:solidFill>
                    <a:schemeClr val="accent1"/>
                  </a:solidFill>
                  <a:latin typeface="微软雅黑" panose="020B0503020204020204" pitchFamily="34" charset="-122"/>
                  <a:ea typeface="微软雅黑" panose="020B0503020204020204" pitchFamily="34" charset="-122"/>
                </a:rPr>
                <a:t>研究方向：</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职业教育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4"/>
            <p:cNvSpPr txBox="1"/>
            <p:nvPr/>
          </p:nvSpPr>
          <p:spPr>
            <a:xfrm>
              <a:off x="9720901" y="1970348"/>
              <a:ext cx="313705" cy="43082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23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005"/>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49653"/>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687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95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12"/>
              <a:ext cx="3241623" cy="512151"/>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在职研究生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0690"/>
              <a:ext cx="4176931" cy="512152"/>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教授、研究员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050"/>
              <a:ext cx="3241623" cy="509954"/>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硕士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nvGrpSpPr>
          <p:cNvPr id="19466" name="组合 154"/>
          <p:cNvGrpSpPr/>
          <p:nvPr/>
        </p:nvGrpSpPr>
        <p:grpSpPr bwMode="auto">
          <a:xfrm>
            <a:off x="429963" y="5403850"/>
            <a:ext cx="1235325" cy="1154113"/>
            <a:chOff x="976699" y="4605888"/>
            <a:chExt cx="2140639" cy="1993257"/>
          </a:xfrm>
        </p:grpSpPr>
        <p:sp>
          <p:nvSpPr>
            <p:cNvPr id="19510" name="TextBox 155"/>
            <p:cNvSpPr txBox="1">
              <a:spLocks noChangeArrowheads="1"/>
            </p:cNvSpPr>
            <p:nvPr/>
          </p:nvSpPr>
          <p:spPr bwMode="auto">
            <a:xfrm>
              <a:off x="976699" y="4605888"/>
              <a:ext cx="2133540" cy="425252"/>
            </a:xfrm>
            <a:prstGeom prst="rect">
              <a:avLst/>
            </a:prstGeom>
            <a:noFill/>
            <a:ln w="9525">
              <a:noFill/>
              <a:miter lim="800000"/>
            </a:ln>
          </p:spPr>
          <p:txBody>
            <a:bodyPr wrap="none" lIns="0" tIns="0" rIns="0" bIns="0">
              <a:spAutoFit/>
            </a:bodyPr>
            <a:lstStyle/>
            <a:p>
              <a:pPr algn="ctr"/>
              <a:r>
                <a:rPr lang="zh-CN" altLang="en-US" sz="1600" b="1">
                  <a:solidFill>
                    <a:schemeClr val="accent1"/>
                  </a:solidFill>
                  <a:latin typeface="微软雅黑" panose="020B0503020204020204" pitchFamily="34" charset="-122"/>
                  <a:ea typeface="微软雅黑" panose="020B0503020204020204" pitchFamily="34" charset="-122"/>
                </a:rPr>
                <a:t>上海科技大学</a:t>
              </a:r>
              <a:endParaRPr lang="en-US" sz="1600" b="1">
                <a:solidFill>
                  <a:schemeClr val="accent1"/>
                </a:solidFill>
                <a:latin typeface="微软雅黑" panose="020B0503020204020204" pitchFamily="34" charset="-122"/>
                <a:ea typeface="微软雅黑" panose="020B0503020204020204" pitchFamily="34" charset="-122"/>
              </a:endParaRPr>
            </a:p>
          </p:txBody>
        </p:sp>
        <p:sp>
          <p:nvSpPr>
            <p:cNvPr id="159" name="矩形 158"/>
            <p:cNvSpPr/>
            <p:nvPr/>
          </p:nvSpPr>
          <p:spPr bwMode="auto">
            <a:xfrm>
              <a:off x="2933026" y="6261908"/>
              <a:ext cx="184312" cy="337237"/>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grpSp>
        <p:nvGrpSpPr>
          <p:cNvPr id="19467" name="组合 159"/>
          <p:cNvGrpSpPr/>
          <p:nvPr/>
        </p:nvGrpSpPr>
        <p:grpSpPr bwMode="auto">
          <a:xfrm>
            <a:off x="2228850" y="5395913"/>
            <a:ext cx="1624013" cy="1135062"/>
            <a:chOff x="102589" y="4529216"/>
            <a:chExt cx="2814325" cy="1962598"/>
          </a:xfrm>
        </p:grpSpPr>
        <p:sp>
          <p:nvSpPr>
            <p:cNvPr id="161" name="TextBox 105"/>
            <p:cNvSpPr txBox="1"/>
            <p:nvPr/>
          </p:nvSpPr>
          <p:spPr>
            <a:xfrm>
              <a:off x="102589" y="4529216"/>
              <a:ext cx="1422294" cy="425458"/>
            </a:xfrm>
            <a:prstGeom prst="rect">
              <a:avLst/>
            </a:prstGeom>
            <a:noFill/>
          </p:spPr>
          <p:txBody>
            <a:bodyPr wrap="none" lIns="0" tIns="0" rIns="0" bIns="0">
              <a:spAutoFit/>
            </a:bodyPr>
            <a:lstStyle/>
            <a:p>
              <a:pPr algn="ctr" fontAlgn="auto">
                <a:spcBef>
                  <a:spcPts val="0"/>
                </a:spcBef>
                <a:spcAft>
                  <a:spcPts val="0"/>
                </a:spcAft>
                <a:defRPr/>
              </a:pPr>
              <a:r>
                <a:rPr lang="zh-CN" altLang="zh-CN" sz="1600" b="1" dirty="0">
                  <a:solidFill>
                    <a:schemeClr val="accent3"/>
                  </a:solidFill>
                  <a:latin typeface="微软雅黑" panose="020B0503020204020204" pitchFamily="34" charset="-122"/>
                  <a:ea typeface="微软雅黑" panose="020B0503020204020204" pitchFamily="34" charset="-122"/>
                </a:rPr>
                <a:t>复旦大学</a:t>
              </a:r>
              <a:endParaRPr lang="en-US" altLang="zh-CN" sz="1600" b="1" dirty="0">
                <a:solidFill>
                  <a:schemeClr val="accent3"/>
                </a:solidFill>
                <a:latin typeface="微软雅黑" panose="020B0503020204020204" pitchFamily="34" charset="-122"/>
                <a:ea typeface="微软雅黑" panose="020B0503020204020204" pitchFamily="34" charset="-122"/>
              </a:endParaRPr>
            </a:p>
          </p:txBody>
        </p:sp>
        <p:sp>
          <p:nvSpPr>
            <p:cNvPr id="164" name="矩形 163"/>
            <p:cNvSpPr/>
            <p:nvPr/>
          </p:nvSpPr>
          <p:spPr bwMode="auto">
            <a:xfrm>
              <a:off x="2732593" y="6154193"/>
              <a:ext cx="184321" cy="337621"/>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19469" name="组合 215"/>
          <p:cNvGrpSpPr/>
          <p:nvPr/>
        </p:nvGrpSpPr>
        <p:grpSpPr bwMode="auto">
          <a:xfrm>
            <a:off x="-115888" y="3789363"/>
            <a:ext cx="3702051" cy="1489075"/>
            <a:chOff x="-115410" y="3789751"/>
            <a:chExt cx="3701989" cy="1489331"/>
          </a:xfrm>
        </p:grpSpPr>
        <p:grpSp>
          <p:nvGrpSpPr>
            <p:cNvPr id="19489" name="Group 35"/>
            <p:cNvGrpSpPr/>
            <p:nvPr/>
          </p:nvGrpSpPr>
          <p:grpSpPr bwMode="auto">
            <a:xfrm>
              <a:off x="461639" y="4679759"/>
              <a:ext cx="1241025" cy="266767"/>
              <a:chOff x="769938" y="2456536"/>
              <a:chExt cx="1613466" cy="345642"/>
            </a:xfrm>
          </p:grpSpPr>
          <p:sp>
            <p:nvSpPr>
              <p:cNvPr id="116" name="Notched Right Arrow 32"/>
              <p:cNvSpPr/>
              <p:nvPr/>
            </p:nvSpPr>
            <p:spPr>
              <a:xfrm>
                <a:off x="770968" y="2457485"/>
                <a:ext cx="1611894" cy="345615"/>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3008" y="2535659"/>
                <a:ext cx="187814" cy="18926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19490" name="Group 40"/>
            <p:cNvGrpSpPr/>
            <p:nvPr/>
          </p:nvGrpSpPr>
          <p:grpSpPr bwMode="auto">
            <a:xfrm>
              <a:off x="2067317" y="4715270"/>
              <a:ext cx="1241025" cy="266767"/>
              <a:chOff x="769938" y="2456536"/>
              <a:chExt cx="1613466" cy="345642"/>
            </a:xfrm>
          </p:grpSpPr>
          <p:sp>
            <p:nvSpPr>
              <p:cNvPr id="122" name="Notched Right Arrow 41"/>
              <p:cNvSpPr/>
              <p:nvPr/>
            </p:nvSpPr>
            <p:spPr>
              <a:xfrm>
                <a:off x="770002" y="2456733"/>
                <a:ext cx="1613959" cy="345615"/>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2043" y="2534908"/>
                <a:ext cx="189877" cy="18926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19491" name="TextBox 129"/>
            <p:cNvSpPr txBox="1">
              <a:spLocks noChangeArrowheads="1"/>
            </p:cNvSpPr>
            <p:nvPr/>
          </p:nvSpPr>
          <p:spPr bwMode="auto">
            <a:xfrm>
              <a:off x="-115410" y="5015104"/>
              <a:ext cx="2370338" cy="246221"/>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1979.9-1983.7</a:t>
              </a:r>
              <a:endParaRPr lang="en-US" altLang="en-US" sz="1600" b="1">
                <a:solidFill>
                  <a:schemeClr val="accent1"/>
                </a:solidFill>
                <a:latin typeface="微软雅黑" panose="020B0503020204020204" pitchFamily="34" charset="-122"/>
                <a:ea typeface="微软雅黑" panose="020B0503020204020204" pitchFamily="34" charset="-122"/>
              </a:endParaRPr>
            </a:p>
          </p:txBody>
        </p:sp>
        <p:sp>
          <p:nvSpPr>
            <p:cNvPr id="132" name="TextBox 131"/>
            <p:cNvSpPr txBox="1"/>
            <p:nvPr/>
          </p:nvSpPr>
          <p:spPr>
            <a:xfrm>
              <a:off x="1881633" y="5032977"/>
              <a:ext cx="1704946" cy="246105"/>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2012.6-2014.7</a:t>
              </a:r>
              <a:endParaRPr lang="en-US" altLang="en-US" sz="1600" b="1" dirty="0">
                <a:solidFill>
                  <a:schemeClr val="accent3"/>
                </a:solidFill>
                <a:latin typeface="微软雅黑" panose="020B0503020204020204" pitchFamily="34" charset="-122"/>
                <a:ea typeface="微软雅黑" panose="020B0503020204020204" pitchFamily="34" charset="-122"/>
              </a:endParaRPr>
            </a:p>
          </p:txBody>
        </p:sp>
        <p:cxnSp>
          <p:nvCxnSpPr>
            <p:cNvPr id="135" name="Straight Connector 74"/>
            <p:cNvCxnSpPr>
              <a:stCxn id="141" idx="7"/>
            </p:cNvCxnSpPr>
            <p:nvPr/>
          </p:nvCxnSpPr>
          <p:spPr>
            <a:xfrm flipH="1">
              <a:off x="1057733" y="4308952"/>
              <a:ext cx="7938" cy="508087"/>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a:stCxn id="144" idx="7"/>
            </p:cNvCxnSpPr>
            <p:nvPr/>
          </p:nvCxnSpPr>
          <p:spPr>
            <a:xfrm flipH="1">
              <a:off x="2665844" y="4332769"/>
              <a:ext cx="7937" cy="506499"/>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9495" name="Group 68"/>
            <p:cNvGrpSpPr/>
            <p:nvPr/>
          </p:nvGrpSpPr>
          <p:grpSpPr bwMode="auto">
            <a:xfrm>
              <a:off x="850517" y="3789751"/>
              <a:ext cx="429896" cy="431369"/>
              <a:chOff x="1295010" y="1424373"/>
              <a:chExt cx="558911" cy="558911"/>
            </a:xfrm>
          </p:grpSpPr>
          <p:sp>
            <p:nvSpPr>
              <p:cNvPr id="141" name="Teardrop 64"/>
              <p:cNvSpPr/>
              <p:nvPr/>
            </p:nvSpPr>
            <p:spPr>
              <a:xfrm rot="8100000">
                <a:off x="1294045" y="1424373"/>
                <a:ext cx="559313" cy="55956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19942" y="1576608"/>
                <a:ext cx="307520" cy="246867"/>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19496" name="Group 75"/>
            <p:cNvGrpSpPr/>
            <p:nvPr/>
          </p:nvGrpSpPr>
          <p:grpSpPr bwMode="auto">
            <a:xfrm>
              <a:off x="2458342" y="3812590"/>
              <a:ext cx="429896" cy="431369"/>
              <a:chOff x="4279638" y="1408107"/>
              <a:chExt cx="558911" cy="558912"/>
            </a:xfrm>
          </p:grpSpPr>
          <p:sp>
            <p:nvSpPr>
              <p:cNvPr id="144" name="Teardrop 87"/>
              <p:cNvSpPr/>
              <p:nvPr/>
            </p:nvSpPr>
            <p:spPr>
              <a:xfrm rot="8100000">
                <a:off x="4279044" y="1407317"/>
                <a:ext cx="559314" cy="55956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3836" y="1598638"/>
                <a:ext cx="266241" cy="19955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7982" y="3956467"/>
              <a:ext cx="106360" cy="195297"/>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19470"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dirty="0">
                <a:latin typeface="Open Sans"/>
                <a:ea typeface="Open Sans"/>
                <a:cs typeface="Open Sans"/>
              </a:rPr>
              <a:t>学习经历</a:t>
            </a:r>
            <a:endParaRPr lang="en-US" sz="2800" b="1" dirty="0">
              <a:latin typeface="Open Sans"/>
              <a:ea typeface="Open Sans"/>
              <a:cs typeface="Open Sans"/>
            </a:endParaRPr>
          </a:p>
        </p:txBody>
      </p:sp>
      <p:sp>
        <p:nvSpPr>
          <p:cNvPr id="19471" name="TextBox 23"/>
          <p:cNvSpPr txBox="1">
            <a:spLocks noChangeArrowheads="1"/>
          </p:cNvSpPr>
          <p:nvPr/>
        </p:nvSpPr>
        <p:spPr bwMode="auto">
          <a:xfrm>
            <a:off x="3452813" y="3205163"/>
            <a:ext cx="2335212" cy="522287"/>
          </a:xfrm>
          <a:prstGeom prst="rect">
            <a:avLst/>
          </a:prstGeom>
          <a:noFill/>
          <a:ln w="9525">
            <a:noFill/>
            <a:miter lim="800000"/>
          </a:ln>
        </p:spPr>
        <p:txBody>
          <a:bodyPr>
            <a:spAutoFit/>
          </a:bodyPr>
          <a:lstStyle/>
          <a:p>
            <a:pPr algn="ctr"/>
            <a:r>
              <a:rPr lang="zh-CN" altLang="en-US" sz="2800" b="1" dirty="0">
                <a:latin typeface="Open Sans"/>
                <a:ea typeface="Open Sans"/>
                <a:cs typeface="Open Sans"/>
              </a:rPr>
              <a:t>工作经历</a:t>
            </a:r>
            <a:endParaRPr lang="en-US" sz="2800" b="1" dirty="0">
              <a:latin typeface="Open Sans"/>
              <a:ea typeface="Open Sans"/>
              <a:cs typeface="Open Sans"/>
            </a:endParaRPr>
          </a:p>
        </p:txBody>
      </p:sp>
      <p:grpSp>
        <p:nvGrpSpPr>
          <p:cNvPr id="19472" name="Group 52"/>
          <p:cNvGrpSpPr/>
          <p:nvPr/>
        </p:nvGrpSpPr>
        <p:grpSpPr bwMode="auto">
          <a:xfrm>
            <a:off x="3865563" y="4376738"/>
            <a:ext cx="6705600" cy="2252662"/>
            <a:chOff x="2244725" y="1243013"/>
            <a:chExt cx="5264150" cy="4351338"/>
          </a:xfrm>
        </p:grpSpPr>
        <p:sp>
          <p:nvSpPr>
            <p:cNvPr id="200" name="Freeform 5"/>
            <p:cNvSpPr/>
            <p:nvPr/>
          </p:nvSpPr>
          <p:spPr bwMode="auto">
            <a:xfrm>
              <a:off x="5897476" y="1604858"/>
              <a:ext cx="944656" cy="2293729"/>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09230" y="3386483"/>
              <a:ext cx="2594688" cy="2207868"/>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1718"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6577" y="1276743"/>
              <a:ext cx="482298" cy="61943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8394" y="1604858"/>
              <a:ext cx="213108" cy="291315"/>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4670" y="1243013"/>
              <a:ext cx="200645" cy="193187"/>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19473" name="Freeform 77"/>
          <p:cNvSpPr>
            <a:spLocks noEditPoints="1"/>
          </p:cNvSpPr>
          <p:nvPr/>
        </p:nvSpPr>
        <p:spPr bwMode="auto">
          <a:xfrm>
            <a:off x="4656138" y="4789488"/>
            <a:ext cx="407987" cy="355600"/>
          </a:xfrm>
          <a:custGeom>
            <a:avLst/>
            <a:gdLst>
              <a:gd name="T0" fmla="*/ 0 w 77"/>
              <a:gd name="T1" fmla="*/ 325591 h 93"/>
              <a:gd name="T2" fmla="*/ 159327 w 77"/>
              <a:gd name="T3" fmla="*/ 76610 h 93"/>
              <a:gd name="T4" fmla="*/ 201815 w 77"/>
              <a:gd name="T5" fmla="*/ 99593 h 93"/>
              <a:gd name="T6" fmla="*/ 207125 w 77"/>
              <a:gd name="T7" fmla="*/ 103423 h 93"/>
              <a:gd name="T8" fmla="*/ 207125 w 77"/>
              <a:gd name="T9" fmla="*/ 103423 h 93"/>
              <a:gd name="T10" fmla="*/ 212436 w 77"/>
              <a:gd name="T11" fmla="*/ 103423 h 93"/>
              <a:gd name="T12" fmla="*/ 212436 w 77"/>
              <a:gd name="T13" fmla="*/ 107254 h 93"/>
              <a:gd name="T14" fmla="*/ 212436 w 77"/>
              <a:gd name="T15" fmla="*/ 107254 h 93"/>
              <a:gd name="T16" fmla="*/ 217747 w 77"/>
              <a:gd name="T17" fmla="*/ 107254 h 93"/>
              <a:gd name="T18" fmla="*/ 217747 w 77"/>
              <a:gd name="T19" fmla="*/ 111084 h 93"/>
              <a:gd name="T20" fmla="*/ 223058 w 77"/>
              <a:gd name="T21" fmla="*/ 111084 h 93"/>
              <a:gd name="T22" fmla="*/ 223058 w 77"/>
              <a:gd name="T23" fmla="*/ 111084 h 93"/>
              <a:gd name="T24" fmla="*/ 228369 w 77"/>
              <a:gd name="T25" fmla="*/ 111084 h 93"/>
              <a:gd name="T26" fmla="*/ 228369 w 77"/>
              <a:gd name="T27" fmla="*/ 114915 h 93"/>
              <a:gd name="T28" fmla="*/ 228369 w 77"/>
              <a:gd name="T29" fmla="*/ 114915 h 93"/>
              <a:gd name="T30" fmla="*/ 254924 w 77"/>
              <a:gd name="T31" fmla="*/ 126406 h 93"/>
              <a:gd name="T32" fmla="*/ 254924 w 77"/>
              <a:gd name="T33" fmla="*/ 126406 h 93"/>
              <a:gd name="T34" fmla="*/ 260235 w 77"/>
              <a:gd name="T35" fmla="*/ 130236 h 93"/>
              <a:gd name="T36" fmla="*/ 260235 w 77"/>
              <a:gd name="T37" fmla="*/ 130236 h 93"/>
              <a:gd name="T38" fmla="*/ 265545 w 77"/>
              <a:gd name="T39" fmla="*/ 130236 h 93"/>
              <a:gd name="T40" fmla="*/ 265545 w 77"/>
              <a:gd name="T41" fmla="*/ 134067 h 93"/>
              <a:gd name="T42" fmla="*/ 265545 w 77"/>
              <a:gd name="T43" fmla="*/ 134067 h 93"/>
              <a:gd name="T44" fmla="*/ 270856 w 77"/>
              <a:gd name="T45" fmla="*/ 134067 h 93"/>
              <a:gd name="T46" fmla="*/ 270856 w 77"/>
              <a:gd name="T47" fmla="*/ 137897 h 93"/>
              <a:gd name="T48" fmla="*/ 276167 w 77"/>
              <a:gd name="T49" fmla="*/ 137897 h 93"/>
              <a:gd name="T50" fmla="*/ 276167 w 77"/>
              <a:gd name="T51" fmla="*/ 137897 h 93"/>
              <a:gd name="T52" fmla="*/ 281478 w 77"/>
              <a:gd name="T53" fmla="*/ 141728 h 93"/>
              <a:gd name="T54" fmla="*/ 281478 w 77"/>
              <a:gd name="T55" fmla="*/ 141728 h 93"/>
              <a:gd name="T56" fmla="*/ 254924 w 77"/>
              <a:gd name="T57" fmla="*/ 302608 h 93"/>
              <a:gd name="T58" fmla="*/ 37176 w 77"/>
              <a:gd name="T59" fmla="*/ 348574 h 93"/>
              <a:gd name="T60" fmla="*/ 185882 w 77"/>
              <a:gd name="T61" fmla="*/ 245151 h 93"/>
              <a:gd name="T62" fmla="*/ 100907 w 77"/>
              <a:gd name="T63" fmla="*/ 203016 h 93"/>
              <a:gd name="T64" fmla="*/ 15933 w 77"/>
              <a:gd name="T65" fmla="*/ 337083 h 93"/>
              <a:gd name="T66" fmla="*/ 387696 w 77"/>
              <a:gd name="T67" fmla="*/ 356235 h 93"/>
              <a:gd name="T68" fmla="*/ 286789 w 77"/>
              <a:gd name="T69" fmla="*/ 317930 h 93"/>
              <a:gd name="T70" fmla="*/ 366453 w 77"/>
              <a:gd name="T71" fmla="*/ 160880 h 93"/>
              <a:gd name="T72" fmla="*/ 180571 w 77"/>
              <a:gd name="T73" fmla="*/ 0 h 93"/>
              <a:gd name="T74" fmla="*/ 366453 w 77"/>
              <a:gd name="T75" fmla="*/ 16088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w="9525">
            <a:noFill/>
            <a:round/>
          </a:ln>
        </p:spPr>
        <p:txBody>
          <a:bodyPr lIns="45708" tIns="22854" rIns="45708" bIns="22854"/>
          <a:lstStyle/>
          <a:p>
            <a:endParaRPr lang="zh-CN" altLang="en-US"/>
          </a:p>
        </p:txBody>
      </p:sp>
      <p:sp>
        <p:nvSpPr>
          <p:cNvPr id="19474" name="Freeform 79"/>
          <p:cNvSpPr>
            <a:spLocks noEditPoints="1"/>
          </p:cNvSpPr>
          <p:nvPr/>
        </p:nvSpPr>
        <p:spPr bwMode="auto">
          <a:xfrm>
            <a:off x="6773863" y="3500438"/>
            <a:ext cx="357187" cy="406400"/>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08" name="Freeform 81"/>
          <p:cNvSpPr/>
          <p:nvPr/>
        </p:nvSpPr>
        <p:spPr bwMode="auto">
          <a:xfrm>
            <a:off x="10120313" y="3205163"/>
            <a:ext cx="450850" cy="296862"/>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210" name="矩形 209"/>
          <p:cNvSpPr/>
          <p:nvPr/>
        </p:nvSpPr>
        <p:spPr>
          <a:xfrm>
            <a:off x="3716338" y="5221288"/>
            <a:ext cx="2476500" cy="738187"/>
          </a:xfrm>
          <a:prstGeom prst="rect">
            <a:avLst/>
          </a:prstGeom>
        </p:spPr>
        <p:txBody>
          <a:bodyPr>
            <a:spAutoFit/>
          </a:bodyPr>
          <a:lstStyle/>
          <a:p>
            <a:pPr algn="ctr" fontAlgn="auto">
              <a:spcBef>
                <a:spcPts val="0"/>
              </a:spcBef>
              <a:spcAft>
                <a:spcPts val="0"/>
              </a:spcAft>
              <a:defRPr/>
            </a:pPr>
            <a:r>
              <a:rPr lang="zh-CN" altLang="en-US" sz="1400" b="1" dirty="0">
                <a:latin typeface="+mn-ea"/>
                <a:ea typeface="+mn-ea"/>
                <a:cs typeface="+mn-ea"/>
              </a:rPr>
              <a:t>1983年-2001年，担任上海电子工业学校讲师、副校长</a:t>
            </a:r>
          </a:p>
          <a:p>
            <a:pPr algn="ctr" fontAlgn="auto">
              <a:spcBef>
                <a:spcPts val="0"/>
              </a:spcBef>
              <a:spcAft>
                <a:spcPts val="0"/>
              </a:spcAft>
              <a:defRPr/>
            </a:pPr>
            <a:endParaRPr lang="zh-CN" altLang="en-US" sz="1400" b="1" dirty="0">
              <a:latin typeface="+mn-ea"/>
              <a:ea typeface="+mn-ea"/>
              <a:cs typeface="+mn-ea"/>
            </a:endParaRPr>
          </a:p>
        </p:txBody>
      </p:sp>
      <p:sp>
        <p:nvSpPr>
          <p:cNvPr id="212" name="矩形 211"/>
          <p:cNvSpPr/>
          <p:nvPr/>
        </p:nvSpPr>
        <p:spPr>
          <a:xfrm>
            <a:off x="5643563" y="3994150"/>
            <a:ext cx="3084512" cy="952500"/>
          </a:xfrm>
          <a:prstGeom prst="rect">
            <a:avLst/>
          </a:prstGeom>
        </p:spPr>
        <p:txBody>
          <a:bodyPr>
            <a:spAutoFit/>
          </a:bodyPr>
          <a:lstStyle/>
          <a:p>
            <a:pPr algn="ctr" fontAlgn="auto">
              <a:spcBef>
                <a:spcPts val="0"/>
              </a:spcBef>
              <a:spcAft>
                <a:spcPts val="0"/>
              </a:spcAft>
              <a:defRPr/>
            </a:pPr>
            <a:r>
              <a:rPr lang="zh-CN" altLang="en-US" sz="1400" b="1" dirty="0">
                <a:latin typeface="+mn-ea"/>
                <a:ea typeface="+mn-ea"/>
                <a:cs typeface="+mn-ea"/>
                <a:sym typeface="+mn-ea"/>
              </a:rPr>
              <a:t>2006年-2009年，担任上海电子信息职业技术学院院长、党委副书记</a:t>
            </a:r>
            <a:endParaRPr lang="zh-CN" altLang="en-US" sz="1400" b="1" dirty="0">
              <a:latin typeface="+mn-ea"/>
              <a:ea typeface="+mn-ea"/>
              <a:cs typeface="+mn-ea"/>
            </a:endParaRPr>
          </a:p>
          <a:p>
            <a:pPr algn="ctr" fontAlgn="auto">
              <a:spcBef>
                <a:spcPts val="0"/>
              </a:spcBef>
              <a:spcAft>
                <a:spcPts val="0"/>
              </a:spcAft>
              <a:defRPr/>
            </a:pPr>
            <a:r>
              <a:rPr lang="zh-CN" altLang="en-US" sz="1400" b="1" dirty="0">
                <a:latin typeface="+mn-ea"/>
                <a:ea typeface="+mn-ea"/>
                <a:cs typeface="+mn-ea"/>
                <a:sym typeface="+mn-ea"/>
              </a:rPr>
              <a:t>担任上海电子工业学校校长</a:t>
            </a:r>
            <a:endParaRPr lang="zh-CN" altLang="en-US" sz="1400" b="1" dirty="0">
              <a:latin typeface="+mn-ea"/>
              <a:ea typeface="+mn-ea"/>
              <a:cs typeface="+mn-ea"/>
            </a:endParaRPr>
          </a:p>
          <a:p>
            <a:pPr algn="ctr" fontAlgn="auto">
              <a:spcBef>
                <a:spcPts val="0"/>
              </a:spcBef>
              <a:spcAft>
                <a:spcPts val="0"/>
              </a:spcAft>
              <a:defRPr/>
            </a:pPr>
            <a:endParaRPr lang="zh-CN" altLang="en-US" sz="1400" b="1" dirty="0">
              <a:latin typeface="+mn-ea"/>
              <a:ea typeface="+mn-ea"/>
              <a:cs typeface="+mn-ea"/>
            </a:endParaRPr>
          </a:p>
        </p:txBody>
      </p:sp>
      <p:sp>
        <p:nvSpPr>
          <p:cNvPr id="214" name="矩形 213"/>
          <p:cNvSpPr/>
          <p:nvPr/>
        </p:nvSpPr>
        <p:spPr>
          <a:xfrm>
            <a:off x="8983663" y="3594100"/>
            <a:ext cx="2881312" cy="906463"/>
          </a:xfrm>
          <a:prstGeom prst="rect">
            <a:avLst/>
          </a:prstGeom>
        </p:spPr>
        <p:txBody>
          <a:bodyPr>
            <a:spAutoFit/>
          </a:bodyPr>
          <a:lstStyle/>
          <a:p>
            <a:pPr algn="ctr" fontAlgn="auto">
              <a:spcBef>
                <a:spcPts val="0"/>
              </a:spcBef>
              <a:spcAft>
                <a:spcPts val="0"/>
              </a:spcAft>
              <a:defRPr/>
            </a:pPr>
            <a:r>
              <a:rPr lang="zh-CN" altLang="en-US" sz="1400" b="1" dirty="0">
                <a:latin typeface="+mn-ea"/>
                <a:ea typeface="+mn-ea"/>
                <a:cs typeface="+mn-ea"/>
                <a:sym typeface="+mn-ea"/>
              </a:rPr>
              <a:t>2017年—至今， 担任上海电子信息职业技术学院党委副书记、院长</a:t>
            </a:r>
            <a:endParaRPr lang="zh-CN" altLang="en-US" sz="1400" b="1" dirty="0">
              <a:latin typeface="+mn-ea"/>
              <a:ea typeface="+mn-ea"/>
              <a:cs typeface="+mn-ea"/>
            </a:endParaRPr>
          </a:p>
          <a:p>
            <a:pPr algn="ctr" fontAlgn="auto">
              <a:spcBef>
                <a:spcPts val="0"/>
              </a:spcBef>
              <a:spcAft>
                <a:spcPts val="0"/>
              </a:spcAft>
              <a:defRPr/>
            </a:pPr>
            <a:r>
              <a:rPr lang="zh-CN" altLang="en-US" sz="1400" b="1" dirty="0">
                <a:latin typeface="+mn-ea"/>
                <a:ea typeface="+mn-ea"/>
                <a:cs typeface="+mn-ea"/>
                <a:sym typeface="+mn-ea"/>
              </a:rPr>
              <a:t>担任上海电子工业学校校长</a:t>
            </a:r>
            <a:endParaRPr lang="zh-CN" altLang="en-US" sz="1100" dirty="0">
              <a:latin typeface="方正兰亭准黑_GBK" panose="02000000000000000000" pitchFamily="2" charset="-122"/>
              <a:ea typeface="方正兰亭准黑_GBK" panose="02000000000000000000" pitchFamily="2" charset="-122"/>
            </a:endParaRPr>
          </a:p>
          <a:p>
            <a:pPr algn="ctr" fontAlgn="auto">
              <a:spcBef>
                <a:spcPts val="0"/>
              </a:spcBef>
              <a:spcAft>
                <a:spcPts val="0"/>
              </a:spcAft>
              <a:defRPr/>
            </a:pPr>
            <a:endParaRPr lang="zh-CN" altLang="en-US" sz="1100" dirty="0">
              <a:latin typeface="方正兰亭准黑_GBK" panose="02000000000000000000" pitchFamily="2" charset="-122"/>
              <a:ea typeface="方正兰亭准黑_GBK" panose="02000000000000000000" pitchFamily="2" charset="-122"/>
            </a:endParaRPr>
          </a:p>
        </p:txBody>
      </p:sp>
      <p:sp>
        <p:nvSpPr>
          <p:cNvPr id="19479" name="Shape 50"/>
          <p:cNvSpPr/>
          <p:nvPr/>
        </p:nvSpPr>
        <p:spPr bwMode="auto">
          <a:xfrm>
            <a:off x="8804275" y="5349875"/>
            <a:ext cx="344488" cy="374650"/>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225" name="Shape 62"/>
          <p:cNvSpPr/>
          <p:nvPr/>
        </p:nvSpPr>
        <p:spPr bwMode="auto">
          <a:xfrm>
            <a:off x="6500813" y="6067425"/>
            <a:ext cx="214312" cy="268288"/>
          </a:xfrm>
          <a:custGeom>
            <a:avLst/>
            <a:gdLst>
              <a:gd name="T0" fmla="*/ 4690903 w 21015"/>
              <a:gd name="T1" fmla="*/ 7384709 h 21072"/>
              <a:gd name="T2" fmla="*/ 4690903 w 21015"/>
              <a:gd name="T3" fmla="*/ 7384709 h 21072"/>
              <a:gd name="T4" fmla="*/ 4690903 w 21015"/>
              <a:gd name="T5" fmla="*/ 7384709 h 21072"/>
              <a:gd name="T6" fmla="*/ 4690903 w 21015"/>
              <a:gd name="T7" fmla="*/ 7384709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4"/>
          </a:solidFill>
          <a:ln>
            <a:noFill/>
          </a:ln>
        </p:spPr>
        <p:txBody>
          <a:bodyPr lIns="38100" tIns="38100" rIns="38100" bIns="38100" anchor="ctr"/>
          <a:lstStyle/>
          <a:p>
            <a:pPr fontAlgn="auto">
              <a:spcBef>
                <a:spcPts val="0"/>
              </a:spcBef>
              <a:spcAft>
                <a:spcPts val="0"/>
              </a:spcAft>
              <a:defRPr/>
            </a:pPr>
            <a:endParaRPr lang="zh-CN" altLang="en-US">
              <a:latin typeface="+mn-lt"/>
              <a:ea typeface="+mn-ea"/>
            </a:endParaRPr>
          </a:p>
        </p:txBody>
      </p:sp>
      <p:sp>
        <p:nvSpPr>
          <p:cNvPr id="3" name="矩形 2"/>
          <p:cNvSpPr/>
          <p:nvPr/>
        </p:nvSpPr>
        <p:spPr>
          <a:xfrm>
            <a:off x="8380236" y="5838825"/>
            <a:ext cx="2881313" cy="906463"/>
          </a:xfrm>
          <a:prstGeom prst="rect">
            <a:avLst/>
          </a:prstGeom>
        </p:spPr>
        <p:txBody>
          <a:bodyPr>
            <a:spAutoFit/>
          </a:bodyPr>
          <a:lstStyle/>
          <a:p>
            <a:pPr algn="ctr" fontAlgn="auto">
              <a:spcBef>
                <a:spcPts val="0"/>
              </a:spcBef>
              <a:spcAft>
                <a:spcPts val="0"/>
              </a:spcAft>
              <a:defRPr/>
            </a:pPr>
            <a:r>
              <a:rPr lang="zh-CN" altLang="en-US" sz="1400" b="1" dirty="0">
                <a:latin typeface="+mn-ea"/>
                <a:ea typeface="+mn-ea"/>
                <a:cs typeface="+mn-ea"/>
                <a:sym typeface="+mn-ea"/>
              </a:rPr>
              <a:t>2009年-2017年，担任上海电子信息职业技术学院党委书记、院长</a:t>
            </a:r>
            <a:endParaRPr lang="zh-CN" altLang="en-US" sz="1400" b="1" dirty="0">
              <a:latin typeface="+mn-ea"/>
              <a:ea typeface="+mn-ea"/>
              <a:cs typeface="+mn-ea"/>
            </a:endParaRPr>
          </a:p>
          <a:p>
            <a:pPr algn="ctr" fontAlgn="auto">
              <a:spcBef>
                <a:spcPts val="0"/>
              </a:spcBef>
              <a:spcAft>
                <a:spcPts val="0"/>
              </a:spcAft>
              <a:defRPr/>
            </a:pPr>
            <a:r>
              <a:rPr lang="zh-CN" altLang="en-US" sz="1400" b="1" dirty="0">
                <a:latin typeface="+mn-ea"/>
                <a:ea typeface="+mn-ea"/>
                <a:cs typeface="+mn-ea"/>
                <a:sym typeface="+mn-ea"/>
              </a:rPr>
              <a:t>担任上海电子工业学校校长</a:t>
            </a:r>
            <a:endParaRPr lang="zh-CN" altLang="en-US" sz="1400" b="1" dirty="0">
              <a:latin typeface="+mn-ea"/>
              <a:ea typeface="+mn-ea"/>
              <a:cs typeface="+mn-ea"/>
            </a:endParaRPr>
          </a:p>
          <a:p>
            <a:pPr algn="ctr" fontAlgn="auto">
              <a:spcBef>
                <a:spcPts val="0"/>
              </a:spcBef>
              <a:spcAft>
                <a:spcPts val="0"/>
              </a:spcAft>
              <a:defRPr/>
            </a:pPr>
            <a:endParaRPr lang="zh-CN" altLang="en-US" sz="1100" dirty="0">
              <a:latin typeface="方正兰亭准黑_GBK" panose="02000000000000000000" pitchFamily="2" charset="-122"/>
              <a:ea typeface="方正兰亭准黑_GBK" panose="02000000000000000000" pitchFamily="2" charset="-122"/>
            </a:endParaRPr>
          </a:p>
        </p:txBody>
      </p:sp>
      <p:sp>
        <p:nvSpPr>
          <p:cNvPr id="4" name="矩形 3"/>
          <p:cNvSpPr/>
          <p:nvPr/>
        </p:nvSpPr>
        <p:spPr>
          <a:xfrm>
            <a:off x="4656138" y="6323013"/>
            <a:ext cx="3805237" cy="692150"/>
          </a:xfrm>
          <a:prstGeom prst="rect">
            <a:avLst/>
          </a:prstGeom>
        </p:spPr>
        <p:txBody>
          <a:bodyPr>
            <a:spAutoFit/>
          </a:bodyPr>
          <a:lstStyle/>
          <a:p>
            <a:pPr algn="ctr" fontAlgn="auto">
              <a:spcBef>
                <a:spcPts val="0"/>
              </a:spcBef>
              <a:spcAft>
                <a:spcPts val="0"/>
              </a:spcAft>
              <a:defRPr/>
            </a:pPr>
            <a:r>
              <a:rPr lang="zh-CN" altLang="en-US" sz="1400" b="1" dirty="0">
                <a:latin typeface="+mn-ea"/>
                <a:ea typeface="+mn-ea"/>
                <a:cs typeface="+mn-ea"/>
                <a:sym typeface="+mn-ea"/>
              </a:rPr>
              <a:t>2002年-2006年，担任上海电子工业学校校长</a:t>
            </a:r>
            <a:endParaRPr lang="zh-CN" altLang="en-US" sz="1400" b="1" dirty="0">
              <a:latin typeface="+mn-ea"/>
              <a:ea typeface="+mn-ea"/>
              <a:cs typeface="+mn-ea"/>
            </a:endParaRPr>
          </a:p>
          <a:p>
            <a:pPr algn="ctr" fontAlgn="auto">
              <a:spcBef>
                <a:spcPts val="0"/>
              </a:spcBef>
              <a:spcAft>
                <a:spcPts val="0"/>
              </a:spcAft>
              <a:defRPr/>
            </a:pPr>
            <a:r>
              <a:rPr lang="zh-CN" altLang="en-US" sz="1400" b="1" dirty="0">
                <a:latin typeface="+mn-ea"/>
                <a:ea typeface="+mn-ea"/>
                <a:cs typeface="+mn-ea"/>
                <a:sym typeface="+mn-ea"/>
              </a:rPr>
              <a:t>担任上海电子信息职业技术学院副院长</a:t>
            </a:r>
            <a:endParaRPr lang="zh-CN" altLang="en-US" sz="1400" b="1" dirty="0">
              <a:latin typeface="+mn-ea"/>
              <a:ea typeface="+mn-ea"/>
              <a:cs typeface="+mn-ea"/>
            </a:endParaRPr>
          </a:p>
          <a:p>
            <a:pPr algn="ctr" fontAlgn="auto">
              <a:spcBef>
                <a:spcPts val="0"/>
              </a:spcBef>
              <a:spcAft>
                <a:spcPts val="0"/>
              </a:spcAft>
              <a:defRPr/>
            </a:pPr>
            <a:endParaRPr lang="zh-CN" altLang="en-US" sz="1100" dirty="0">
              <a:latin typeface="方正兰亭准黑_GBK" panose="02000000000000000000" pitchFamily="2" charset="-122"/>
              <a:ea typeface="方正兰亭准黑_GBK" panose="02000000000000000000" pitchFamily="2" charset="-122"/>
            </a:endParaRPr>
          </a:p>
        </p:txBody>
      </p:sp>
    </p:spTree>
  </p:cSld>
  <p:clrMapOvr>
    <a:masterClrMapping/>
  </p:clrMapOvr>
  <p:transition spd="slow" advTm="2000">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21507"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21508"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21509"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46" name="文本框 34"/>
          <p:cNvSpPr txBox="1"/>
          <p:nvPr/>
        </p:nvSpPr>
        <p:spPr>
          <a:xfrm>
            <a:off x="5278438" y="2732088"/>
            <a:ext cx="338137" cy="646112"/>
          </a:xfrm>
          <a:prstGeom prst="rect">
            <a:avLst/>
          </a:prstGeom>
          <a:noFill/>
        </p:spPr>
        <p:txBody>
          <a:bodyPr wrap="none">
            <a:spAutoFit/>
          </a:bodyPr>
          <a:lstStyle/>
          <a:p>
            <a:r>
              <a:rPr lang="en-US" altLang="zh-CN" sz="3600" b="1">
                <a:solidFill>
                  <a:schemeClr val="bg1"/>
                </a:solidFill>
                <a:latin typeface="Lifeline JL"/>
              </a:rPr>
              <a:t>2</a:t>
            </a:r>
            <a:endParaRPr lang="zh-CN" altLang="en-US" sz="3600" b="1">
              <a:solidFill>
                <a:schemeClr val="bg1"/>
              </a:solidFill>
              <a:latin typeface="Lifeline JL"/>
            </a:endParaRPr>
          </a:p>
        </p:txBody>
      </p:sp>
      <p:sp>
        <p:nvSpPr>
          <p:cNvPr id="8" name="Freeform 55"/>
          <p:cNvSpPr/>
          <p:nvPr/>
        </p:nvSpPr>
        <p:spPr>
          <a:xfrm rot="16200000">
            <a:off x="3711576" y="31892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3" name="Freeform 52"/>
          <p:cNvSpPr/>
          <p:nvPr/>
        </p:nvSpPr>
        <p:spPr>
          <a:xfrm rot="16200000">
            <a:off x="2643188" y="3179763"/>
            <a:ext cx="1016000"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 name="Freeform 51"/>
          <p:cNvSpPr/>
          <p:nvPr/>
        </p:nvSpPr>
        <p:spPr>
          <a:xfrm rot="16200000">
            <a:off x="1439862" y="3181351"/>
            <a:ext cx="1014413"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002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5" name="Freeform 50"/>
          <p:cNvSpPr/>
          <p:nvPr/>
        </p:nvSpPr>
        <p:spPr>
          <a:xfrm rot="16200000">
            <a:off x="292893" y="3177382"/>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cxnSp>
        <p:nvCxnSpPr>
          <p:cNvPr id="17" name="Straight Connector 29"/>
          <p:cNvCxnSpPr/>
          <p:nvPr/>
        </p:nvCxnSpPr>
        <p:spPr>
          <a:xfrm flipH="1">
            <a:off x="63500" y="3422650"/>
            <a:ext cx="6056313" cy="28575"/>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44"/>
          <p:cNvSpPr/>
          <p:nvPr/>
        </p:nvSpPr>
        <p:spPr>
          <a:xfrm rot="16200000">
            <a:off x="292893"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9" name="Freeform 53"/>
          <p:cNvSpPr/>
          <p:nvPr/>
        </p:nvSpPr>
        <p:spPr>
          <a:xfrm rot="16200000">
            <a:off x="1439863" y="3125788"/>
            <a:ext cx="1014412" cy="715962"/>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0" name="Freeform 68"/>
          <p:cNvSpPr/>
          <p:nvPr/>
        </p:nvSpPr>
        <p:spPr>
          <a:xfrm rot="16200000">
            <a:off x="2643981"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2555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1" name="Freeform 71"/>
          <p:cNvSpPr/>
          <p:nvPr/>
        </p:nvSpPr>
        <p:spPr>
          <a:xfrm rot="16200000">
            <a:off x="3724276" y="3125787"/>
            <a:ext cx="1014412" cy="71596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22" name="Arc 30"/>
          <p:cNvSpPr/>
          <p:nvPr/>
        </p:nvSpPr>
        <p:spPr>
          <a:xfrm rot="19051047">
            <a:off x="777875" y="2608263"/>
            <a:ext cx="1071563" cy="13731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3" name="Arc 31"/>
          <p:cNvSpPr/>
          <p:nvPr/>
        </p:nvSpPr>
        <p:spPr>
          <a:xfrm rot="19051047">
            <a:off x="2089150" y="2657475"/>
            <a:ext cx="1073150"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4" name="Arc 32"/>
          <p:cNvSpPr/>
          <p:nvPr/>
        </p:nvSpPr>
        <p:spPr>
          <a:xfrm rot="19051047">
            <a:off x="3197225" y="2630488"/>
            <a:ext cx="1071563"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21523" name="Text Placeholder 3"/>
          <p:cNvSpPr txBox="1">
            <a:spLocks noChangeArrowheads="1"/>
          </p:cNvSpPr>
          <p:nvPr/>
        </p:nvSpPr>
        <p:spPr bwMode="auto">
          <a:xfrm>
            <a:off x="522288" y="4062413"/>
            <a:ext cx="500062" cy="246062"/>
          </a:xfrm>
          <a:prstGeom prst="rect">
            <a:avLst/>
          </a:prstGeom>
          <a:noFill/>
          <a:ln w="9525">
            <a:noFill/>
            <a:miter lim="800000"/>
          </a:ln>
        </p:spPr>
        <p:txBody>
          <a:bodyPr wrap="none" lIns="0" tIns="0" rIns="0" bIns="0" anchor="ctr">
            <a:spAutoFit/>
          </a:bodyPr>
          <a:lstStyle/>
          <a:p>
            <a:pPr algn="ctr" defTabSz="1217930">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2007</a:t>
            </a:r>
          </a:p>
        </p:txBody>
      </p:sp>
      <p:sp>
        <p:nvSpPr>
          <p:cNvPr id="21524" name="Text Placeholder 3"/>
          <p:cNvSpPr txBox="1">
            <a:spLocks noChangeArrowheads="1"/>
          </p:cNvSpPr>
          <p:nvPr/>
        </p:nvSpPr>
        <p:spPr bwMode="auto">
          <a:xfrm>
            <a:off x="1611313" y="4051300"/>
            <a:ext cx="693737" cy="246063"/>
          </a:xfrm>
          <a:prstGeom prst="rect">
            <a:avLst/>
          </a:prstGeom>
          <a:noFill/>
          <a:ln w="9525">
            <a:noFill/>
            <a:miter lim="800000"/>
          </a:ln>
        </p:spPr>
        <p:txBody>
          <a:bodyPr lIns="0" tIns="0" rIns="0" bIns="0" anchor="ctr">
            <a:spAutoFit/>
          </a:bodyPr>
          <a:lstStyle/>
          <a:p>
            <a:pPr algn="ctr" defTabSz="1217930">
              <a:spcBef>
                <a:spcPct val="20000"/>
              </a:spcBef>
            </a:pPr>
            <a:r>
              <a:rPr lang="en-US" altLang="zh-CN" sz="1600" b="1">
                <a:solidFill>
                  <a:schemeClr val="accent2"/>
                </a:solidFill>
                <a:latin typeface="微软雅黑" panose="020B0503020204020204" pitchFamily="34" charset="-122"/>
                <a:ea typeface="微软雅黑" panose="020B0503020204020204" pitchFamily="34" charset="-122"/>
              </a:rPr>
              <a:t>2011</a:t>
            </a:r>
          </a:p>
        </p:txBody>
      </p:sp>
      <p:sp>
        <p:nvSpPr>
          <p:cNvPr id="21525" name="Text Placeholder 3"/>
          <p:cNvSpPr txBox="1">
            <a:spLocks noChangeArrowheads="1"/>
          </p:cNvSpPr>
          <p:nvPr/>
        </p:nvSpPr>
        <p:spPr bwMode="auto">
          <a:xfrm>
            <a:off x="2882900" y="4048125"/>
            <a:ext cx="588963" cy="244475"/>
          </a:xfrm>
          <a:prstGeom prst="rect">
            <a:avLst/>
          </a:prstGeom>
          <a:noFill/>
          <a:ln w="9525">
            <a:noFill/>
            <a:miter lim="800000"/>
          </a:ln>
        </p:spPr>
        <p:txBody>
          <a:bodyPr lIns="0" tIns="0" rIns="0" bIns="0">
            <a:spAutoFit/>
          </a:bodyPr>
          <a:lstStyle/>
          <a:p>
            <a:pPr algn="ctr" defTabSz="1217930">
              <a:spcBef>
                <a:spcPct val="20000"/>
              </a:spcBef>
            </a:pPr>
            <a:r>
              <a:rPr lang="en-US" altLang="zh-CN" sz="1600" b="1">
                <a:solidFill>
                  <a:srgbClr val="6B6B6B"/>
                </a:solidFill>
                <a:latin typeface="微软雅黑" panose="020B0503020204020204" pitchFamily="34" charset="-122"/>
                <a:ea typeface="微软雅黑" panose="020B0503020204020204" pitchFamily="34" charset="-122"/>
              </a:rPr>
              <a:t>2012</a:t>
            </a:r>
          </a:p>
        </p:txBody>
      </p:sp>
      <p:sp>
        <p:nvSpPr>
          <p:cNvPr id="28" name="Text Placeholder 3"/>
          <p:cNvSpPr txBox="1"/>
          <p:nvPr/>
        </p:nvSpPr>
        <p:spPr>
          <a:xfrm>
            <a:off x="4002088" y="4067175"/>
            <a:ext cx="460375" cy="225425"/>
          </a:xfrm>
          <a:prstGeom prst="rect">
            <a:avLst/>
          </a:prstGeom>
        </p:spPr>
        <p:txBody>
          <a:bodyPr wrap="none" lIns="0" tIns="0" rIns="0" bIns="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1465" b="1" dirty="0" smtClean="0">
                <a:solidFill>
                  <a:schemeClr val="accent4"/>
                </a:solidFill>
                <a:latin typeface="微软雅黑" panose="020B0503020204020204" pitchFamily="34" charset="-122"/>
                <a:ea typeface="微软雅黑" panose="020B0503020204020204" pitchFamily="34" charset="-122"/>
              </a:rPr>
              <a:t>2013</a:t>
            </a:r>
            <a:endParaRPr lang="en-US" sz="1465" b="1" dirty="0">
              <a:solidFill>
                <a:schemeClr val="accent4"/>
              </a:solidFill>
              <a:latin typeface="微软雅黑" panose="020B0503020204020204" pitchFamily="34" charset="-122"/>
              <a:ea typeface="微软雅黑" panose="020B0503020204020204" pitchFamily="34" charset="-122"/>
            </a:endParaRPr>
          </a:p>
        </p:txBody>
      </p:sp>
      <p:sp>
        <p:nvSpPr>
          <p:cNvPr id="29" name="Freeform 152"/>
          <p:cNvSpPr>
            <a:spLocks noEditPoints="1"/>
          </p:cNvSpPr>
          <p:nvPr/>
        </p:nvSpPr>
        <p:spPr bwMode="auto">
          <a:xfrm>
            <a:off x="4075113"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0" name="Freeform 152"/>
          <p:cNvSpPr>
            <a:spLocks noEditPoints="1"/>
          </p:cNvSpPr>
          <p:nvPr/>
        </p:nvSpPr>
        <p:spPr bwMode="auto">
          <a:xfrm>
            <a:off x="299402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1" name="Freeform 152"/>
          <p:cNvSpPr>
            <a:spLocks noEditPoints="1"/>
          </p:cNvSpPr>
          <p:nvPr/>
        </p:nvSpPr>
        <p:spPr bwMode="auto">
          <a:xfrm>
            <a:off x="1798638" y="3225800"/>
            <a:ext cx="296862" cy="35083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2" name="Freeform 152"/>
          <p:cNvSpPr>
            <a:spLocks noEditPoints="1"/>
          </p:cNvSpPr>
          <p:nvPr/>
        </p:nvSpPr>
        <p:spPr bwMode="auto">
          <a:xfrm>
            <a:off x="650875"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33" name="矩形 32"/>
          <p:cNvSpPr/>
          <p:nvPr/>
        </p:nvSpPr>
        <p:spPr>
          <a:xfrm>
            <a:off x="536575" y="4443903"/>
            <a:ext cx="473075" cy="1382712"/>
          </a:xfrm>
          <a:prstGeom prst="rect">
            <a:avLst/>
          </a:prstGeom>
        </p:spPr>
        <p:txBody>
          <a:bodyPr>
            <a:spAutoFit/>
          </a:bodyPr>
          <a:lstStyle/>
          <a:p>
            <a:pPr algn="ct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上海市育才奖</a:t>
            </a:r>
          </a:p>
        </p:txBody>
      </p:sp>
      <p:sp>
        <p:nvSpPr>
          <p:cNvPr id="35" name="矩形 34"/>
          <p:cNvSpPr/>
          <p:nvPr/>
        </p:nvSpPr>
        <p:spPr>
          <a:xfrm>
            <a:off x="5214938" y="4272041"/>
            <a:ext cx="522287" cy="2677656"/>
          </a:xfrm>
          <a:prstGeom prst="rect">
            <a:avLst/>
          </a:prstGeom>
        </p:spPr>
        <p:txBody>
          <a:bodyPr>
            <a:spAutoFit/>
          </a:bodyPr>
          <a:lstStyle/>
          <a:p>
            <a:pPr algn="ct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sym typeface="+mn-ea"/>
              </a:rPr>
              <a:t>市级教学成果奖</a:t>
            </a:r>
            <a:r>
              <a:rPr lang="zh-CN" altLang="en-US" sz="1400" b="1" dirty="0" smtClean="0">
                <a:latin typeface="方正兰亭准黑_GBK" panose="02000000000000000000" pitchFamily="2" charset="-122"/>
                <a:ea typeface="方正兰亭准黑_GBK" panose="02000000000000000000" pitchFamily="2" charset="-122"/>
                <a:sym typeface="+mn-ea"/>
              </a:rPr>
              <a:t>一等奖</a:t>
            </a:r>
            <a:endParaRPr lang="en-US" altLang="zh-CN" sz="1400" b="1" dirty="0" smtClean="0">
              <a:latin typeface="方正兰亭准黑_GBK" panose="02000000000000000000" pitchFamily="2" charset="-122"/>
              <a:ea typeface="方正兰亭准黑_GBK" panose="02000000000000000000" pitchFamily="2" charset="-122"/>
              <a:sym typeface="+mn-ea"/>
            </a:endParaRPr>
          </a:p>
          <a:p>
            <a:pPr algn="ctr" fontAlgn="auto">
              <a:spcBef>
                <a:spcPts val="0"/>
              </a:spcBef>
              <a:spcAft>
                <a:spcPts val="0"/>
              </a:spcAft>
              <a:defRPr/>
            </a:pPr>
            <a:r>
              <a:rPr lang="zh-CN" altLang="en-US" sz="1400" b="1" dirty="0" smtClean="0">
                <a:latin typeface="方正兰亭准黑_GBK" panose="02000000000000000000" pitchFamily="2" charset="-122"/>
                <a:ea typeface="方正兰亭准黑_GBK" panose="02000000000000000000" pitchFamily="2" charset="-122"/>
                <a:sym typeface="+mn-ea"/>
              </a:rPr>
              <a:t>3</a:t>
            </a:r>
            <a:endParaRPr lang="en-US" altLang="zh-CN" sz="1400" b="1" dirty="0" smtClean="0">
              <a:latin typeface="方正兰亭准黑_GBK" panose="02000000000000000000" pitchFamily="2" charset="-122"/>
              <a:ea typeface="方正兰亭准黑_GBK" panose="02000000000000000000" pitchFamily="2" charset="-122"/>
              <a:sym typeface="+mn-ea"/>
            </a:endParaRPr>
          </a:p>
          <a:p>
            <a:pPr algn="ctr" fontAlgn="auto">
              <a:spcBef>
                <a:spcPts val="0"/>
              </a:spcBef>
              <a:spcAft>
                <a:spcPts val="0"/>
              </a:spcAft>
              <a:defRPr/>
            </a:pPr>
            <a:r>
              <a:rPr lang="zh-CN" altLang="en-US" sz="1400" b="1" dirty="0" smtClean="0">
                <a:latin typeface="方正兰亭准黑_GBK" panose="02000000000000000000" pitchFamily="2" charset="-122"/>
                <a:ea typeface="方正兰亭准黑_GBK" panose="02000000000000000000" pitchFamily="2" charset="-122"/>
                <a:sym typeface="+mn-ea"/>
              </a:rPr>
              <a:t>项</a:t>
            </a:r>
            <a:endParaRPr lang="zh-CN" altLang="en-US" sz="1400" b="1" dirty="0">
              <a:latin typeface="方正兰亭准黑_GBK" panose="02000000000000000000" pitchFamily="2" charset="-122"/>
              <a:ea typeface="方正兰亭准黑_GBK" panose="02000000000000000000" pitchFamily="2" charset="-122"/>
              <a:sym typeface="+mn-ea"/>
            </a:endParaRPr>
          </a:p>
        </p:txBody>
      </p:sp>
      <p:sp>
        <p:nvSpPr>
          <p:cNvPr id="36" name="矩形 35"/>
          <p:cNvSpPr/>
          <p:nvPr/>
        </p:nvSpPr>
        <p:spPr>
          <a:xfrm>
            <a:off x="3643035" y="4313238"/>
            <a:ext cx="1046440" cy="2535015"/>
          </a:xfrm>
          <a:prstGeom prst="rect">
            <a:avLst/>
          </a:prstGeom>
        </p:spPr>
        <p:txBody>
          <a:bodyPr vert="eaVert" wrap="square">
            <a:spAutoFit/>
          </a:bodyPr>
          <a:lstStyle/>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sym typeface="+mn-ea"/>
              </a:rPr>
              <a:t>中等职业学校特级校长（书记）</a:t>
            </a:r>
          </a:p>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sym typeface="+mn-ea"/>
              </a:rPr>
              <a:t>市级教学成果奖一等奖2项、二等奖1项</a:t>
            </a:r>
            <a:endParaRPr lang="zh-CN" altLang="en-US" sz="1400" b="1" dirty="0">
              <a:latin typeface="方正兰亭准黑_GBK" panose="02000000000000000000" pitchFamily="2" charset="-122"/>
              <a:ea typeface="方正兰亭准黑_GBK" panose="02000000000000000000" pitchFamily="2" charset="-122"/>
            </a:endParaRPr>
          </a:p>
          <a:p>
            <a:pPr fontAlgn="auto">
              <a:spcBef>
                <a:spcPts val="0"/>
              </a:spcBef>
              <a:spcAft>
                <a:spcPts val="0"/>
              </a:spcAft>
              <a:defRPr/>
            </a:pPr>
            <a:endParaRPr lang="zh-CN" altLang="en-US" sz="1400" b="1" dirty="0">
              <a:latin typeface="方正兰亭准黑_GBK" panose="02000000000000000000" pitchFamily="2" charset="-122"/>
              <a:ea typeface="方正兰亭准黑_GBK" panose="02000000000000000000" pitchFamily="2" charset="-122"/>
              <a:sym typeface="+mn-ea"/>
            </a:endParaRPr>
          </a:p>
        </p:txBody>
      </p:sp>
      <p:grpSp>
        <p:nvGrpSpPr>
          <p:cNvPr id="21535" name="Group 33"/>
          <p:cNvGrpSpPr/>
          <p:nvPr/>
        </p:nvGrpSpPr>
        <p:grpSpPr bwMode="auto">
          <a:xfrm>
            <a:off x="6659563" y="3348036"/>
            <a:ext cx="347662" cy="1176337"/>
            <a:chOff x="5111751" y="3011488"/>
            <a:chExt cx="217487" cy="576262"/>
          </a:xfrm>
        </p:grpSpPr>
        <p:sp>
          <p:nvSpPr>
            <p:cNvPr id="45" name="Freeform 14"/>
            <p:cNvSpPr/>
            <p:nvPr/>
          </p:nvSpPr>
          <p:spPr bwMode="auto">
            <a:xfrm>
              <a:off x="5111751" y="3011488"/>
              <a:ext cx="145984" cy="111208"/>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7" name="Freeform 15"/>
            <p:cNvSpPr/>
            <p:nvPr/>
          </p:nvSpPr>
          <p:spPr bwMode="auto">
            <a:xfrm>
              <a:off x="5262701" y="3311673"/>
              <a:ext cx="66537" cy="83990"/>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sp>
          <p:nvSpPr>
            <p:cNvPr id="48" name="Freeform 16"/>
            <p:cNvSpPr/>
            <p:nvPr/>
          </p:nvSpPr>
          <p:spPr bwMode="auto">
            <a:xfrm>
              <a:off x="5300439" y="3514648"/>
              <a:ext cx="25820" cy="73102"/>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21536" name="Group 81"/>
          <p:cNvGrpSpPr/>
          <p:nvPr/>
        </p:nvGrpSpPr>
        <p:grpSpPr bwMode="auto">
          <a:xfrm>
            <a:off x="6089650" y="4922834"/>
            <a:ext cx="536575" cy="533400"/>
            <a:chOff x="6299532" y="4190009"/>
            <a:chExt cx="469021" cy="455593"/>
          </a:xfrm>
        </p:grpSpPr>
        <p:sp>
          <p:nvSpPr>
            <p:cNvPr id="50" name="Oval 82"/>
            <p:cNvSpPr>
              <a:spLocks noChangeAspect="1"/>
            </p:cNvSpPr>
            <p:nvPr/>
          </p:nvSpPr>
          <p:spPr>
            <a:xfrm>
              <a:off x="6299532"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1" name="Freeform 63"/>
            <p:cNvSpPr>
              <a:spLocks noEditPoints="1"/>
            </p:cNvSpPr>
            <p:nvPr/>
          </p:nvSpPr>
          <p:spPr bwMode="auto">
            <a:xfrm>
              <a:off x="6386954" y="4310686"/>
              <a:ext cx="294179" cy="214237"/>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dirty="0">
                <a:latin typeface="Arial" panose="020B0604020202020204" pitchFamily="34" charset="0"/>
                <a:ea typeface="+mn-ea"/>
                <a:cs typeface="Arial" panose="020B0604020202020204" pitchFamily="34" charset="0"/>
              </a:endParaRPr>
            </a:p>
          </p:txBody>
        </p:sp>
      </p:grpSp>
      <p:grpSp>
        <p:nvGrpSpPr>
          <p:cNvPr id="21537" name="Group 93"/>
          <p:cNvGrpSpPr/>
          <p:nvPr/>
        </p:nvGrpSpPr>
        <p:grpSpPr bwMode="auto">
          <a:xfrm>
            <a:off x="6165850" y="2552698"/>
            <a:ext cx="542925" cy="533400"/>
            <a:chOff x="630683" y="4190009"/>
            <a:chExt cx="469021" cy="455593"/>
          </a:xfrm>
        </p:grpSpPr>
        <p:sp>
          <p:nvSpPr>
            <p:cNvPr id="53" name="Oval 94"/>
            <p:cNvSpPr>
              <a:spLocks noChangeAspect="1"/>
            </p:cNvSpPr>
            <p:nvPr/>
          </p:nvSpPr>
          <p:spPr>
            <a:xfrm>
              <a:off x="630683" y="4190009"/>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4" name="Freeform 103"/>
            <p:cNvSpPr>
              <a:spLocks noEditPoints="1"/>
            </p:cNvSpPr>
            <p:nvPr/>
          </p:nvSpPr>
          <p:spPr bwMode="auto">
            <a:xfrm>
              <a:off x="765081" y="4270009"/>
              <a:ext cx="200225" cy="29559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grpSp>
        <p:nvGrpSpPr>
          <p:cNvPr id="21538" name="Group 96"/>
          <p:cNvGrpSpPr/>
          <p:nvPr/>
        </p:nvGrpSpPr>
        <p:grpSpPr bwMode="auto">
          <a:xfrm>
            <a:off x="6146800" y="1560739"/>
            <a:ext cx="527050" cy="533400"/>
            <a:chOff x="3425803" y="3384456"/>
            <a:chExt cx="469021" cy="455593"/>
          </a:xfrm>
        </p:grpSpPr>
        <p:sp>
          <p:nvSpPr>
            <p:cNvPr id="56" name="Oval 97"/>
            <p:cNvSpPr>
              <a:spLocks noChangeAspect="1"/>
            </p:cNvSpPr>
            <p:nvPr/>
          </p:nvSpPr>
          <p:spPr>
            <a:xfrm>
              <a:off x="3425803" y="3384456"/>
              <a:ext cx="469021" cy="4555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cs typeface="Arial" panose="020B0604020202020204" pitchFamily="34" charset="0"/>
              </a:endParaRPr>
            </a:p>
          </p:txBody>
        </p:sp>
        <p:sp>
          <p:nvSpPr>
            <p:cNvPr id="57" name="Freeform 5"/>
            <p:cNvSpPr>
              <a:spLocks noEditPoints="1"/>
            </p:cNvSpPr>
            <p:nvPr/>
          </p:nvSpPr>
          <p:spPr bwMode="auto">
            <a:xfrm>
              <a:off x="3520455" y="3471236"/>
              <a:ext cx="279717" cy="27932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Arial" panose="020B0604020202020204" pitchFamily="34" charset="0"/>
                <a:ea typeface="+mn-ea"/>
                <a:cs typeface="Arial" panose="020B0604020202020204" pitchFamily="34" charset="0"/>
              </a:endParaRPr>
            </a:p>
          </p:txBody>
        </p:sp>
      </p:grpSp>
      <p:sp>
        <p:nvSpPr>
          <p:cNvPr id="21540" name="矩形 68"/>
          <p:cNvSpPr>
            <a:spLocks noChangeArrowheads="1"/>
          </p:cNvSpPr>
          <p:nvPr/>
        </p:nvSpPr>
        <p:spPr bwMode="auto">
          <a:xfrm>
            <a:off x="6708775" y="1595664"/>
            <a:ext cx="1512888" cy="423065"/>
          </a:xfrm>
          <a:prstGeom prst="rect">
            <a:avLst/>
          </a:prstGeom>
          <a:noFill/>
          <a:ln w="9525">
            <a:noFill/>
            <a:miter lim="800000"/>
          </a:ln>
        </p:spPr>
        <p:txBody>
          <a:bodyPr>
            <a:spAutoFit/>
          </a:bodyPr>
          <a:lstStyle/>
          <a:p>
            <a:pPr>
              <a:lnSpc>
                <a:spcPct val="120000"/>
              </a:lnSpc>
            </a:pPr>
            <a:r>
              <a:rPr lang="zh-CN" altLang="en-US" sz="2000" b="1" dirty="0" smtClean="0">
                <a:solidFill>
                  <a:srgbClr val="002060"/>
                </a:solidFill>
                <a:latin typeface="方正韵动中黑简体"/>
                <a:ea typeface="方正韵动中黑简体"/>
                <a:cs typeface="方正韵动中黑简体"/>
              </a:rPr>
              <a:t>著作</a:t>
            </a:r>
            <a:endParaRPr lang="zh-CN" altLang="en-US" sz="2000" b="1" dirty="0">
              <a:solidFill>
                <a:srgbClr val="002060"/>
              </a:solidFill>
              <a:latin typeface="方正韵动中黑简体"/>
              <a:ea typeface="方正韵动中黑简体"/>
              <a:cs typeface="方正韵动中黑简体"/>
            </a:endParaRPr>
          </a:p>
        </p:txBody>
      </p:sp>
      <p:sp>
        <p:nvSpPr>
          <p:cNvPr id="21541" name="矩形 70"/>
          <p:cNvSpPr>
            <a:spLocks noChangeArrowheads="1"/>
          </p:cNvSpPr>
          <p:nvPr/>
        </p:nvSpPr>
        <p:spPr bwMode="auto">
          <a:xfrm>
            <a:off x="6708775" y="2589211"/>
            <a:ext cx="1512888" cy="423065"/>
          </a:xfrm>
          <a:prstGeom prst="rect">
            <a:avLst/>
          </a:prstGeom>
          <a:noFill/>
          <a:ln w="9525">
            <a:noFill/>
            <a:miter lim="800000"/>
          </a:ln>
        </p:spPr>
        <p:txBody>
          <a:bodyPr>
            <a:spAutoFit/>
          </a:bodyPr>
          <a:lstStyle/>
          <a:p>
            <a:pPr>
              <a:lnSpc>
                <a:spcPct val="120000"/>
              </a:lnSpc>
            </a:pPr>
            <a:r>
              <a:rPr lang="zh-CN" altLang="en-US" sz="2000" b="1">
                <a:solidFill>
                  <a:srgbClr val="002060"/>
                </a:solidFill>
                <a:latin typeface="方正韵动中黑简体"/>
                <a:ea typeface="方正韵动中黑简体"/>
                <a:cs typeface="方正韵动中黑简体"/>
              </a:rPr>
              <a:t>论文</a:t>
            </a:r>
          </a:p>
        </p:txBody>
      </p:sp>
      <p:sp>
        <p:nvSpPr>
          <p:cNvPr id="21542" name="矩形 71"/>
          <p:cNvSpPr>
            <a:spLocks noChangeArrowheads="1"/>
          </p:cNvSpPr>
          <p:nvPr/>
        </p:nvSpPr>
        <p:spPr bwMode="auto">
          <a:xfrm>
            <a:off x="6659563" y="4995859"/>
            <a:ext cx="1184275" cy="423065"/>
          </a:xfrm>
          <a:prstGeom prst="rect">
            <a:avLst/>
          </a:prstGeom>
          <a:noFill/>
          <a:ln w="9525">
            <a:noFill/>
            <a:miter lim="800000"/>
          </a:ln>
        </p:spPr>
        <p:txBody>
          <a:bodyPr>
            <a:spAutoFit/>
          </a:bodyPr>
          <a:lstStyle/>
          <a:p>
            <a:pPr>
              <a:lnSpc>
                <a:spcPct val="120000"/>
              </a:lnSpc>
            </a:pPr>
            <a:r>
              <a:rPr lang="zh-CN" altLang="en-US" sz="2000" b="1">
                <a:solidFill>
                  <a:srgbClr val="002060"/>
                </a:solidFill>
                <a:latin typeface="方正韵动中黑简体"/>
                <a:ea typeface="方正韵动中黑简体"/>
                <a:cs typeface="方正韵动中黑简体"/>
              </a:rPr>
              <a:t>项目</a:t>
            </a:r>
          </a:p>
        </p:txBody>
      </p:sp>
      <p:sp>
        <p:nvSpPr>
          <p:cNvPr id="76" name="矩形 75"/>
          <p:cNvSpPr/>
          <p:nvPr/>
        </p:nvSpPr>
        <p:spPr>
          <a:xfrm>
            <a:off x="7331074" y="1532164"/>
            <a:ext cx="4860926" cy="830997"/>
          </a:xfrm>
          <a:prstGeom prst="rect">
            <a:avLst/>
          </a:prstGeom>
        </p:spPr>
        <p:txBody>
          <a:bodyPr wrap="square">
            <a:spAutoFit/>
          </a:bodyPr>
          <a:lstStyle/>
          <a:p>
            <a:pPr marL="342900" indent="-342900">
              <a:buFont typeface="+mj-lt"/>
              <a:buAutoNum type="arabicPeriod"/>
            </a:pPr>
            <a:r>
              <a:rPr lang="zh-CN" altLang="en-US" sz="1600" b="1" dirty="0">
                <a:latin typeface="微软雅黑" pitchFamily="34" charset="-122"/>
                <a:ea typeface="微软雅黑" pitchFamily="34" charset="-122"/>
                <a:cs typeface="方正兰亭准黑_GBK"/>
              </a:rPr>
              <a:t>2018年，应用型人才贯通培养模式研究与实践</a:t>
            </a:r>
          </a:p>
          <a:p>
            <a:pPr marL="342900" indent="-342900">
              <a:buFont typeface="+mj-lt"/>
              <a:buAutoNum type="arabicPeriod"/>
            </a:pPr>
            <a:r>
              <a:rPr lang="zh-CN" altLang="en-US" sz="1600" b="1" dirty="0">
                <a:latin typeface="微软雅黑" pitchFamily="34" charset="-122"/>
                <a:ea typeface="微软雅黑" pitchFamily="34" charset="-122"/>
                <a:cs typeface="方正兰亭准黑_GBK"/>
              </a:rPr>
              <a:t>2018年，国际视野下的职业院校专业教师培养研究与实践</a:t>
            </a:r>
          </a:p>
        </p:txBody>
      </p:sp>
      <p:sp>
        <p:nvSpPr>
          <p:cNvPr id="77" name="矩形 76"/>
          <p:cNvSpPr/>
          <p:nvPr/>
        </p:nvSpPr>
        <p:spPr>
          <a:xfrm>
            <a:off x="7318374" y="2468561"/>
            <a:ext cx="4738507" cy="2554545"/>
          </a:xfrm>
          <a:prstGeom prst="rect">
            <a:avLst/>
          </a:prstGeom>
        </p:spPr>
        <p:txBody>
          <a:bodyPr wrap="square">
            <a:spAutoFit/>
          </a:bodyPr>
          <a:lstStyle/>
          <a:p>
            <a:pPr marL="342900" indent="-342900" fontAlgn="auto">
              <a:spcBef>
                <a:spcPts val="0"/>
              </a:spcBef>
              <a:spcAft>
                <a:spcPts val="0"/>
              </a:spcAft>
              <a:buFont typeface="+mj-lt"/>
              <a:buAutoNum type="arabicPeriod"/>
              <a:defRPr/>
            </a:pPr>
            <a:r>
              <a:rPr lang="zh-CN" altLang="en-US" sz="1600" b="1" dirty="0">
                <a:latin typeface="微软雅黑" pitchFamily="34" charset="-122"/>
                <a:ea typeface="微软雅黑" pitchFamily="34" charset="-122"/>
              </a:rPr>
              <a:t>2014年，在《中国职业技术教育》发表论文《职业教育国际合作的实践探索》</a:t>
            </a:r>
          </a:p>
          <a:p>
            <a:pPr marL="342900" indent="-342900" fontAlgn="auto">
              <a:spcBef>
                <a:spcPts val="0"/>
              </a:spcBef>
              <a:spcAft>
                <a:spcPts val="0"/>
              </a:spcAft>
              <a:buFont typeface="+mj-lt"/>
              <a:buAutoNum type="arabicPeriod"/>
              <a:defRPr/>
            </a:pPr>
            <a:r>
              <a:rPr lang="zh-CN" altLang="en-US" sz="1600" b="1" dirty="0">
                <a:latin typeface="微软雅黑" pitchFamily="34" charset="-122"/>
                <a:ea typeface="微软雅黑" pitchFamily="34" charset="-122"/>
              </a:rPr>
              <a:t>2015年，在《上海城市管理》发表论文《高职专业质量提升的信息平台建设与业务流程重塑》</a:t>
            </a:r>
          </a:p>
          <a:p>
            <a:pPr marL="342900" indent="-342900" fontAlgn="auto">
              <a:spcBef>
                <a:spcPts val="0"/>
              </a:spcBef>
              <a:spcAft>
                <a:spcPts val="0"/>
              </a:spcAft>
              <a:buFont typeface="+mj-lt"/>
              <a:buAutoNum type="arabicPeriod"/>
              <a:defRPr/>
            </a:pPr>
            <a:r>
              <a:rPr lang="zh-CN" altLang="en-US" sz="1600" b="1" dirty="0">
                <a:latin typeface="微软雅黑" pitchFamily="34" charset="-122"/>
                <a:ea typeface="微软雅黑" pitchFamily="34" charset="-122"/>
              </a:rPr>
              <a:t>2015年，在《上海教育评估研究》发表论文《构建现代职业教育管理检测平台的思考》</a:t>
            </a:r>
          </a:p>
          <a:p>
            <a:pPr marL="342900" indent="-342900" fontAlgn="auto">
              <a:spcBef>
                <a:spcPts val="0"/>
              </a:spcBef>
              <a:spcAft>
                <a:spcPts val="0"/>
              </a:spcAft>
              <a:buFont typeface="+mj-lt"/>
              <a:buAutoNum type="arabicPeriod"/>
              <a:defRPr/>
            </a:pPr>
            <a:r>
              <a:rPr lang="zh-CN" altLang="en-US" sz="1600" b="1" dirty="0">
                <a:latin typeface="微软雅黑" pitchFamily="34" charset="-122"/>
                <a:ea typeface="微软雅黑" pitchFamily="34" charset="-122"/>
              </a:rPr>
              <a:t>2016年，在《江苏教育》发表论文《借鉴德国经验构建高职院校教师管理体系》</a:t>
            </a:r>
          </a:p>
          <a:p>
            <a:pPr marL="342900" indent="-342900" fontAlgn="auto">
              <a:spcBef>
                <a:spcPts val="0"/>
              </a:spcBef>
              <a:spcAft>
                <a:spcPts val="0"/>
              </a:spcAft>
              <a:buFont typeface="+mj-lt"/>
              <a:buAutoNum type="arabicPeriod"/>
              <a:defRPr/>
            </a:pPr>
            <a:r>
              <a:rPr lang="zh-CN" altLang="en-US" sz="1600" b="1" dirty="0">
                <a:latin typeface="微软雅黑" pitchFamily="34" charset="-122"/>
                <a:ea typeface="微软雅黑" pitchFamily="34" charset="-122"/>
              </a:rPr>
              <a:t>2018年，在《上海职业教育》发表论文《质量引领  平台支撑》</a:t>
            </a:r>
          </a:p>
        </p:txBody>
      </p:sp>
      <p:sp>
        <p:nvSpPr>
          <p:cNvPr id="78" name="矩形 77"/>
          <p:cNvSpPr/>
          <p:nvPr/>
        </p:nvSpPr>
        <p:spPr>
          <a:xfrm>
            <a:off x="7331074" y="5013517"/>
            <a:ext cx="4640967" cy="1815882"/>
          </a:xfrm>
          <a:prstGeom prst="rect">
            <a:avLst/>
          </a:prstGeom>
        </p:spPr>
        <p:txBody>
          <a:bodyPr wrap="square">
            <a:spAutoFit/>
          </a:bodyPr>
          <a:lstStyle/>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2014年：</a:t>
            </a:r>
            <a:r>
              <a:rPr lang="zh-CN" altLang="en-US" sz="1600" b="1" dirty="0">
                <a:latin typeface="微软雅黑" pitchFamily="34" charset="-122"/>
                <a:ea typeface="微软雅黑" pitchFamily="34" charset="-122"/>
              </a:rPr>
              <a:t>《教育信息化背景下的高职院校管理模式创新研究》、《行业型职业教育集团运行机制创新研究》</a:t>
            </a:r>
          </a:p>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2016年：</a:t>
            </a:r>
            <a:r>
              <a:rPr lang="zh-CN" altLang="en-US" sz="1600" b="1" dirty="0">
                <a:latin typeface="微软雅黑" pitchFamily="34" charset="-122"/>
                <a:ea typeface="微软雅黑" pitchFamily="34" charset="-122"/>
              </a:rPr>
              <a:t>上海市教育科学研究市级课题《中高职教育贯通培养模式实践研究》（优秀）</a:t>
            </a:r>
          </a:p>
          <a:p>
            <a:pPr marL="342900" indent="-342900" fontAlgn="auto">
              <a:spcBef>
                <a:spcPts val="0"/>
              </a:spcBef>
              <a:spcAft>
                <a:spcPts val="0"/>
              </a:spcAft>
              <a:buFont typeface="+mj-lt"/>
              <a:buAutoNum type="arabicPeriod"/>
              <a:defRPr/>
            </a:pPr>
            <a:r>
              <a:rPr lang="zh-CN" altLang="en-US" sz="1600" b="1" dirty="0" smtClean="0">
                <a:latin typeface="微软雅黑" pitchFamily="34" charset="-122"/>
                <a:ea typeface="微软雅黑" pitchFamily="34" charset="-122"/>
              </a:rPr>
              <a:t>2016年：</a:t>
            </a:r>
            <a:r>
              <a:rPr lang="zh-CN" altLang="en-US" sz="1600" b="1" dirty="0">
                <a:latin typeface="微软雅黑" pitchFamily="34" charset="-122"/>
                <a:ea typeface="微软雅黑" pitchFamily="34" charset="-122"/>
              </a:rPr>
              <a:t>上海市教科研创新项目《高职院校双师教学团队建设机制研究》（优秀）</a:t>
            </a:r>
          </a:p>
        </p:txBody>
      </p:sp>
      <p:sp>
        <p:nvSpPr>
          <p:cNvPr id="21546" name="TextBox 23"/>
          <p:cNvSpPr txBox="1">
            <a:spLocks noChangeArrowheads="1"/>
          </p:cNvSpPr>
          <p:nvPr/>
        </p:nvSpPr>
        <p:spPr bwMode="auto">
          <a:xfrm>
            <a:off x="-128588" y="1957388"/>
            <a:ext cx="3373438" cy="522287"/>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主要荣誉、获奖</a:t>
            </a:r>
            <a:endParaRPr lang="en-US" sz="2800" b="1" dirty="0">
              <a:solidFill>
                <a:srgbClr val="FF0000"/>
              </a:solidFill>
              <a:latin typeface="Open Sans"/>
              <a:ea typeface="Open Sans"/>
              <a:cs typeface="Open Sans"/>
            </a:endParaRPr>
          </a:p>
        </p:txBody>
      </p:sp>
      <p:sp>
        <p:nvSpPr>
          <p:cNvPr id="21547" name="TextBox 23"/>
          <p:cNvSpPr txBox="1">
            <a:spLocks noChangeArrowheads="1"/>
          </p:cNvSpPr>
          <p:nvPr/>
        </p:nvSpPr>
        <p:spPr bwMode="auto">
          <a:xfrm>
            <a:off x="5489575" y="906463"/>
            <a:ext cx="4919663" cy="519112"/>
          </a:xfrm>
          <a:prstGeom prst="rect">
            <a:avLst/>
          </a:prstGeom>
          <a:noFill/>
          <a:ln w="9525">
            <a:noFill/>
            <a:miter lim="800000"/>
          </a:ln>
        </p:spPr>
        <p:txBody>
          <a:bodyPr>
            <a:spAutoFit/>
          </a:bodyPr>
          <a:lstStyle/>
          <a:p>
            <a:pPr algn="ctr"/>
            <a:r>
              <a:rPr lang="zh-CN" altLang="en-US" sz="2800" b="1" dirty="0">
                <a:solidFill>
                  <a:srgbClr val="FF0000"/>
                </a:solidFill>
                <a:latin typeface="Open Sans"/>
                <a:ea typeface="Open Sans"/>
                <a:cs typeface="Open Sans"/>
              </a:rPr>
              <a:t>主要学术</a:t>
            </a:r>
            <a:r>
              <a:rPr lang="zh-CN" altLang="en-US" sz="2800" b="1" dirty="0" smtClean="0">
                <a:solidFill>
                  <a:srgbClr val="FF0000"/>
                </a:solidFill>
                <a:latin typeface="Open Sans"/>
                <a:ea typeface="Open Sans"/>
                <a:cs typeface="Open Sans"/>
              </a:rPr>
              <a:t>成果</a:t>
            </a:r>
            <a:endParaRPr lang="zh-CN" altLang="en-US" sz="2800" b="1" dirty="0">
              <a:solidFill>
                <a:srgbClr val="FF0000"/>
              </a:solidFill>
              <a:latin typeface="Open Sans"/>
              <a:ea typeface="Open Sans"/>
              <a:cs typeface="Open Sans"/>
            </a:endParaRPr>
          </a:p>
        </p:txBody>
      </p:sp>
      <p:sp>
        <p:nvSpPr>
          <p:cNvPr id="4" name="Arc 32"/>
          <p:cNvSpPr/>
          <p:nvPr/>
        </p:nvSpPr>
        <p:spPr>
          <a:xfrm rot="19051047">
            <a:off x="4397375" y="2657475"/>
            <a:ext cx="1071563" cy="137160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3555" dirty="0"/>
          </a:p>
        </p:txBody>
      </p:sp>
      <p:sp>
        <p:nvSpPr>
          <p:cNvPr id="5" name="Freeform 55"/>
          <p:cNvSpPr/>
          <p:nvPr/>
        </p:nvSpPr>
        <p:spPr>
          <a:xfrm rot="16200000">
            <a:off x="4958557" y="3188494"/>
            <a:ext cx="1014412"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6" name="Freeform 71"/>
          <p:cNvSpPr/>
          <p:nvPr/>
        </p:nvSpPr>
        <p:spPr>
          <a:xfrm rot="16200000">
            <a:off x="4971256" y="3123407"/>
            <a:ext cx="1014413" cy="7175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7" name="Freeform 152"/>
          <p:cNvSpPr>
            <a:spLocks noEditPoints="1"/>
          </p:cNvSpPr>
          <p:nvPr/>
        </p:nvSpPr>
        <p:spPr bwMode="auto">
          <a:xfrm>
            <a:off x="5321300" y="3224213"/>
            <a:ext cx="296863" cy="35083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sp>
        <p:nvSpPr>
          <p:cNvPr id="85" name="Text Placeholder 3"/>
          <p:cNvSpPr txBox="1"/>
          <p:nvPr/>
        </p:nvSpPr>
        <p:spPr>
          <a:xfrm>
            <a:off x="5251450" y="4052888"/>
            <a:ext cx="460375" cy="225425"/>
          </a:xfrm>
          <a:prstGeom prst="rect">
            <a:avLst/>
          </a:prstGeom>
        </p:spPr>
        <p:txBody>
          <a:bodyPr lIns="0" tIns="0" rIns="0" bIns="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1465" b="1" dirty="0" smtClean="0">
                <a:solidFill>
                  <a:schemeClr val="accent4"/>
                </a:solidFill>
                <a:latin typeface="微软雅黑" panose="020B0503020204020204" pitchFamily="34" charset="-122"/>
                <a:ea typeface="微软雅黑" panose="020B0503020204020204" pitchFamily="34" charset="-122"/>
              </a:rPr>
              <a:t>2018</a:t>
            </a:r>
            <a:endParaRPr lang="en-US" sz="1465" b="1" dirty="0">
              <a:solidFill>
                <a:schemeClr val="accent4"/>
              </a:solidFill>
              <a:latin typeface="微软雅黑" panose="020B0503020204020204" pitchFamily="34" charset="-122"/>
              <a:ea typeface="微软雅黑" panose="020B0503020204020204" pitchFamily="34" charset="-122"/>
            </a:endParaRPr>
          </a:p>
        </p:txBody>
      </p:sp>
      <p:sp>
        <p:nvSpPr>
          <p:cNvPr id="86" name="矩形 85"/>
          <p:cNvSpPr/>
          <p:nvPr/>
        </p:nvSpPr>
        <p:spPr>
          <a:xfrm>
            <a:off x="1639089" y="4383871"/>
            <a:ext cx="615553" cy="2290305"/>
          </a:xfrm>
          <a:prstGeom prst="rect">
            <a:avLst/>
          </a:prstGeom>
        </p:spPr>
        <p:txBody>
          <a:bodyPr vert="eaVert" wrap="square">
            <a:spAutoFit/>
          </a:bodyPr>
          <a:lstStyle/>
          <a:p>
            <a:pP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sym typeface="+mn-ea"/>
              </a:rPr>
              <a:t>上海市职业教育教学成果奖二等奖</a:t>
            </a:r>
            <a:r>
              <a:rPr lang="en-US" altLang="zh-CN" sz="1400" b="1" dirty="0">
                <a:latin typeface="方正兰亭准黑_GBK" panose="02000000000000000000" pitchFamily="2" charset="-122"/>
                <a:ea typeface="方正兰亭准黑_GBK" panose="02000000000000000000" pitchFamily="2" charset="-122"/>
                <a:sym typeface="+mn-ea"/>
              </a:rPr>
              <a:t>1</a:t>
            </a:r>
            <a:r>
              <a:rPr lang="zh-CN" altLang="en-US" sz="1400" b="1" dirty="0">
                <a:latin typeface="方正兰亭准黑_GBK" panose="02000000000000000000" pitchFamily="2" charset="-122"/>
                <a:ea typeface="方正兰亭准黑_GBK" panose="02000000000000000000" pitchFamily="2" charset="-122"/>
                <a:sym typeface="+mn-ea"/>
              </a:rPr>
              <a:t>项</a:t>
            </a:r>
          </a:p>
        </p:txBody>
      </p:sp>
      <p:sp>
        <p:nvSpPr>
          <p:cNvPr id="87" name="矩形 86"/>
          <p:cNvSpPr/>
          <p:nvPr/>
        </p:nvSpPr>
        <p:spPr>
          <a:xfrm>
            <a:off x="2927350" y="4339226"/>
            <a:ext cx="473075" cy="2462212"/>
          </a:xfrm>
          <a:prstGeom prst="rect">
            <a:avLst/>
          </a:prstGeom>
        </p:spPr>
        <p:txBody>
          <a:bodyPr>
            <a:spAutoFit/>
          </a:bodyPr>
          <a:lstStyle/>
          <a:p>
            <a:pPr algn="ctr" fontAlgn="auto">
              <a:spcBef>
                <a:spcPts val="0"/>
              </a:spcBef>
              <a:spcAft>
                <a:spcPts val="0"/>
              </a:spcAft>
              <a:defRPr/>
            </a:pPr>
            <a:r>
              <a:rPr lang="zh-CN" altLang="en-US" sz="1400" b="1" dirty="0">
                <a:latin typeface="方正兰亭准黑_GBK" panose="02000000000000000000" pitchFamily="2" charset="-122"/>
                <a:ea typeface="方正兰亭准黑_GBK" panose="02000000000000000000" pitchFamily="2" charset="-122"/>
              </a:rPr>
              <a:t>上海职业教育杰出校院长</a:t>
            </a:r>
            <a:endParaRPr lang="en-US" altLang="zh-CN" sz="1400" b="1" dirty="0">
              <a:latin typeface="方正兰亭准黑_GBK" panose="02000000000000000000" pitchFamily="2" charset="-122"/>
              <a:ea typeface="方正兰亭准黑_GBK" panose="02000000000000000000" pitchFamily="2" charset="-122"/>
            </a:endParaRPr>
          </a:p>
        </p:txBody>
      </p:sp>
    </p:spTree>
  </p:cSld>
  <p:clrMapOvr>
    <a:masterClrMapping/>
  </p:clrMapOvr>
  <p:transition spd="slow" advTm="2000">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046788" y="161925"/>
            <a:ext cx="4073525" cy="468313"/>
          </a:xfrm>
          <a:custGeom>
            <a:avLst/>
            <a:gdLst>
              <a:gd name="connsiteX0" fmla="*/ 0 w 2232212"/>
              <a:gd name="connsiteY0" fmla="*/ 0 h 421341"/>
              <a:gd name="connsiteX1" fmla="*/ 107577 w 2232212"/>
              <a:gd name="connsiteY1" fmla="*/ 215153 h 421341"/>
              <a:gd name="connsiteX2" fmla="*/ 17930 w 2232212"/>
              <a:gd name="connsiteY2" fmla="*/ 421341 h 421341"/>
              <a:gd name="connsiteX3" fmla="*/ 2133600 w 2232212"/>
              <a:gd name="connsiteY3" fmla="*/ 421341 h 421341"/>
              <a:gd name="connsiteX4" fmla="*/ 2232212 w 2232212"/>
              <a:gd name="connsiteY4" fmla="*/ 188259 h 421341"/>
              <a:gd name="connsiteX5" fmla="*/ 2124636 w 2232212"/>
              <a:gd name="connsiteY5" fmla="*/ 0 h 421341"/>
              <a:gd name="connsiteX6" fmla="*/ 0 w 2232212"/>
              <a:gd name="connsiteY6" fmla="*/ 0 h 42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212" h="421341">
                <a:moveTo>
                  <a:pt x="0" y="0"/>
                </a:moveTo>
                <a:lnTo>
                  <a:pt x="107577" y="215153"/>
                </a:lnTo>
                <a:lnTo>
                  <a:pt x="17930" y="421341"/>
                </a:lnTo>
                <a:lnTo>
                  <a:pt x="2133600" y="421341"/>
                </a:lnTo>
                <a:lnTo>
                  <a:pt x="2232212" y="188259"/>
                </a:lnTo>
                <a:lnTo>
                  <a:pt x="2124636"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2078038" y="742950"/>
            <a:ext cx="10113962"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panose="02010600030101010101" pitchFamily="2" charset="-122"/>
            </a:endParaRPr>
          </a:p>
        </p:txBody>
      </p:sp>
      <p:sp>
        <p:nvSpPr>
          <p:cNvPr id="23555" name="文本框 10"/>
          <p:cNvSpPr txBox="1">
            <a:spLocks noChangeArrowheads="1"/>
          </p:cNvSpPr>
          <p:nvPr/>
        </p:nvSpPr>
        <p:spPr bwMode="auto">
          <a:xfrm>
            <a:off x="2165350" y="196850"/>
            <a:ext cx="3924300" cy="708025"/>
          </a:xfrm>
          <a:prstGeom prst="rect">
            <a:avLst/>
          </a:prstGeom>
          <a:noFill/>
          <a:ln w="9525">
            <a:noFill/>
            <a:miter lim="800000"/>
          </a:ln>
        </p:spPr>
        <p:txBody>
          <a:bodyPr>
            <a:spAutoFit/>
          </a:bodyPr>
          <a:lstStyle/>
          <a:p>
            <a:pPr algn="ctr"/>
            <a:r>
              <a:rPr lang="en-US" altLang="zh-CN" sz="2000">
                <a:latin typeface="Impact" panose="020B0806030902050204" pitchFamily="34" charset="0"/>
              </a:rPr>
              <a:t>01    </a:t>
            </a:r>
            <a:r>
              <a:rPr lang="zh-CN" altLang="en-US" sz="2000"/>
              <a:t>学术委员会委员人选基本要求</a:t>
            </a:r>
          </a:p>
          <a:p>
            <a:pPr algn="ctr"/>
            <a:endParaRPr lang="zh-CN" altLang="en-US" sz="2000">
              <a:latin typeface="Impact" panose="020B0806030902050204" pitchFamily="34" charset="0"/>
            </a:endParaRPr>
          </a:p>
        </p:txBody>
      </p:sp>
      <p:sp>
        <p:nvSpPr>
          <p:cNvPr id="23556" name="文本框 11"/>
          <p:cNvSpPr txBox="1">
            <a:spLocks noChangeArrowheads="1"/>
          </p:cNvSpPr>
          <p:nvPr/>
        </p:nvSpPr>
        <p:spPr bwMode="auto">
          <a:xfrm>
            <a:off x="6192838" y="206375"/>
            <a:ext cx="3963987" cy="708025"/>
          </a:xfrm>
          <a:prstGeom prst="rect">
            <a:avLst/>
          </a:prstGeom>
          <a:noFill/>
          <a:ln w="9525">
            <a:noFill/>
            <a:miter lim="800000"/>
          </a:ln>
        </p:spPr>
        <p:txBody>
          <a:bodyPr>
            <a:spAutoFit/>
          </a:bodyPr>
          <a:lstStyle/>
          <a:p>
            <a:pPr algn="ctr"/>
            <a:r>
              <a:rPr lang="en-US" altLang="zh-CN" sz="2000" b="1">
                <a:solidFill>
                  <a:schemeClr val="bg1"/>
                </a:solidFill>
                <a:latin typeface="Impact" panose="020B0806030902050204" pitchFamily="34" charset="0"/>
              </a:rPr>
              <a:t>02</a:t>
            </a:r>
            <a:r>
              <a:rPr lang="zh-CN" altLang="en-US" sz="2000" b="1">
                <a:solidFill>
                  <a:schemeClr val="bg1"/>
                </a:solidFill>
              </a:rPr>
              <a:t>学术文员会委员人选基本情况</a:t>
            </a:r>
          </a:p>
          <a:p>
            <a:pPr algn="ctr"/>
            <a:endParaRPr lang="zh-CN" altLang="en-US" sz="2000" b="1">
              <a:latin typeface="Impact" panose="020B0806030902050204" pitchFamily="34" charset="0"/>
            </a:endParaRPr>
          </a:p>
        </p:txBody>
      </p:sp>
      <p:pic>
        <p:nvPicPr>
          <p:cNvPr id="23557" name="图片 15" descr="微信图片_20180319134035.png"/>
          <p:cNvPicPr>
            <a:picLocks noChangeAspect="1"/>
          </p:cNvPicPr>
          <p:nvPr/>
        </p:nvPicPr>
        <p:blipFill>
          <a:blip r:embed="rId3"/>
          <a:srcRect/>
          <a:stretch>
            <a:fillRect/>
          </a:stretch>
        </p:blipFill>
        <p:spPr bwMode="auto">
          <a:xfrm>
            <a:off x="266700" y="158750"/>
            <a:ext cx="1652588" cy="1652588"/>
          </a:xfrm>
          <a:prstGeom prst="rect">
            <a:avLst/>
          </a:prstGeom>
          <a:noFill/>
          <a:ln w="9525">
            <a:noFill/>
            <a:miter lim="800000"/>
            <a:headEnd/>
            <a:tailEnd/>
          </a:ln>
        </p:spPr>
      </p:pic>
      <p:sp>
        <p:nvSpPr>
          <p:cNvPr id="26" name="文本框 8"/>
          <p:cNvSpPr txBox="1">
            <a:spLocks noChangeArrowheads="1"/>
          </p:cNvSpPr>
          <p:nvPr/>
        </p:nvSpPr>
        <p:spPr bwMode="auto">
          <a:xfrm>
            <a:off x="2219325" y="5381625"/>
            <a:ext cx="5122863" cy="941388"/>
          </a:xfrm>
          <a:prstGeom prst="rect">
            <a:avLst/>
          </a:prstGeom>
          <a:noFill/>
          <a:ln>
            <a:noFill/>
          </a:ln>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fontAlgn="auto">
              <a:lnSpc>
                <a:spcPct val="130000"/>
              </a:lnSpc>
              <a:spcBef>
                <a:spcPts val="0"/>
              </a:spcBef>
              <a:spcAft>
                <a:spcPts val="0"/>
              </a:spcAft>
              <a:defRPr/>
            </a:pPr>
            <a:endParaRPr lang="zh-CN" altLang="en-US" sz="1600" dirty="0">
              <a:solidFill>
                <a:schemeClr val="tx1">
                  <a:lumMod val="75000"/>
                  <a:lumOff val="25000"/>
                </a:schemeClr>
              </a:solidFill>
              <a:latin typeface="微软雅黑" panose="020B0503020204020204" pitchFamily="34" charset="-122"/>
            </a:endParaRPr>
          </a:p>
        </p:txBody>
      </p:sp>
      <p:sp>
        <p:nvSpPr>
          <p:cNvPr id="23559" name="TextBox 23"/>
          <p:cNvSpPr txBox="1">
            <a:spLocks noChangeArrowheads="1"/>
          </p:cNvSpPr>
          <p:nvPr/>
        </p:nvSpPr>
        <p:spPr bwMode="auto">
          <a:xfrm>
            <a:off x="1749425" y="1833563"/>
            <a:ext cx="2333625" cy="523875"/>
          </a:xfrm>
          <a:prstGeom prst="rect">
            <a:avLst/>
          </a:prstGeom>
          <a:noFill/>
          <a:ln w="9525">
            <a:noFill/>
            <a:miter lim="800000"/>
          </a:ln>
        </p:spPr>
        <p:txBody>
          <a:bodyPr>
            <a:spAutoFit/>
          </a:bodyPr>
          <a:lstStyle/>
          <a:p>
            <a:pPr algn="ctr"/>
            <a:r>
              <a:rPr lang="zh-CN" altLang="en-US" sz="2800" b="1">
                <a:latin typeface="Open Sans"/>
                <a:ea typeface="Open Sans"/>
                <a:cs typeface="Open Sans"/>
              </a:rPr>
              <a:t>个人基本信息</a:t>
            </a:r>
            <a:endParaRPr lang="en-US" sz="2800" b="1">
              <a:latin typeface="Open Sans"/>
              <a:ea typeface="Open Sans"/>
              <a:cs typeface="Open Sans"/>
            </a:endParaRPr>
          </a:p>
        </p:txBody>
      </p:sp>
      <p:grpSp>
        <p:nvGrpSpPr>
          <p:cNvPr id="23560" name="组合 48"/>
          <p:cNvGrpSpPr/>
          <p:nvPr/>
        </p:nvGrpSpPr>
        <p:grpSpPr bwMode="auto">
          <a:xfrm>
            <a:off x="4127500" y="917575"/>
            <a:ext cx="7942263" cy="2241550"/>
            <a:chOff x="1539384" y="1601071"/>
            <a:chExt cx="9688078" cy="3104624"/>
          </a:xfrm>
        </p:grpSpPr>
        <p:sp>
          <p:nvSpPr>
            <p:cNvPr id="46" name="文本框 34"/>
            <p:cNvSpPr txBox="1"/>
            <p:nvPr/>
          </p:nvSpPr>
          <p:spPr>
            <a:xfrm>
              <a:off x="4889449" y="1994646"/>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13" name="直接连接符 12"/>
            <p:cNvCxnSpPr/>
            <p:nvPr/>
          </p:nvCxnSpPr>
          <p:spPr>
            <a:xfrm>
              <a:off x="1539384" y="2816976"/>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39384" y="2157353"/>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39384" y="3474399"/>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39384" y="4131824"/>
              <a:ext cx="46068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39685" y="1625258"/>
              <a:ext cx="0" cy="3080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4"/>
            <p:cNvSpPr txBox="1"/>
            <p:nvPr/>
          </p:nvSpPr>
          <p:spPr>
            <a:xfrm>
              <a:off x="2221016" y="1695618"/>
              <a:ext cx="3239687" cy="6046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姓       名：</a:t>
              </a:r>
              <a:r>
                <a:rPr lang="zh-CN" altLang="en-US" sz="2400" b="1" dirty="0">
                  <a:solidFill>
                    <a:srgbClr val="002948"/>
                  </a:solidFill>
                  <a:latin typeface="微软雅黑" panose="020B0503020204020204" pitchFamily="34" charset="-122"/>
                  <a:ea typeface="微软雅黑" panose="020B0503020204020204" pitchFamily="34" charset="-122"/>
                </a:rPr>
                <a:t>窦争妍</a:t>
              </a:r>
              <a:endParaRPr lang="en-US" altLang="zh-CN" sz="2400" b="1" dirty="0">
                <a:solidFill>
                  <a:srgbClr val="002948"/>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2221016" y="2977483"/>
              <a:ext cx="4174994" cy="604655"/>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所在部门：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党委院部</a:t>
              </a:r>
            </a:p>
          </p:txBody>
        </p:sp>
        <p:sp>
          <p:nvSpPr>
            <p:cNvPr id="22" name="TextBox 17"/>
            <p:cNvSpPr txBox="1"/>
            <p:nvPr/>
          </p:nvSpPr>
          <p:spPr>
            <a:xfrm>
              <a:off x="2221016" y="2335451"/>
              <a:ext cx="323968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出生年月：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1975.09</a:t>
              </a:r>
            </a:p>
          </p:txBody>
        </p:sp>
        <p:sp>
          <p:nvSpPr>
            <p:cNvPr id="23" name="TextBox 18"/>
            <p:cNvSpPr txBox="1"/>
            <p:nvPr/>
          </p:nvSpPr>
          <p:spPr>
            <a:xfrm>
              <a:off x="2221016" y="3617318"/>
              <a:ext cx="4662980" cy="555231"/>
            </a:xfrm>
            <a:prstGeom prst="rect">
              <a:avLst/>
            </a:prstGeom>
            <a:noFill/>
          </p:spPr>
          <p:txBody>
            <a:bodyPr>
              <a:spAutoFit/>
            </a:bodyPr>
            <a:lstStyle/>
            <a:p>
              <a:pPr fontAlgn="auto">
                <a:lnSpc>
                  <a:spcPts val="2700"/>
                </a:lnSpc>
                <a:spcBef>
                  <a:spcPts val="0"/>
                </a:spcBef>
                <a:spcAft>
                  <a:spcPts val="0"/>
                </a:spcAft>
                <a:defRPr/>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4"/>
            <p:cNvSpPr txBox="1"/>
            <p:nvPr/>
          </p:nvSpPr>
          <p:spPr>
            <a:xfrm>
              <a:off x="9720901" y="1970460"/>
              <a:ext cx="313705" cy="430953"/>
            </a:xfrm>
            <a:prstGeom prst="rect">
              <a:avLst/>
            </a:prstGeom>
            <a:noFill/>
          </p:spPr>
          <p:txBody>
            <a:bodyPr wrap="none">
              <a:spAutoFit/>
            </a:bodyPr>
            <a:lstStyle/>
            <a:p>
              <a:r>
                <a:rPr lang="en-US" altLang="zh-CN" sz="1600" b="1">
                  <a:solidFill>
                    <a:schemeClr val="bg1"/>
                  </a:solidFill>
                  <a:latin typeface="Lifeline JL"/>
                </a:rPr>
                <a:t>2</a:t>
              </a:r>
              <a:endParaRPr lang="zh-CN" altLang="en-US" sz="1600" b="1">
                <a:solidFill>
                  <a:schemeClr val="bg1"/>
                </a:solidFill>
                <a:latin typeface="Lifeline JL"/>
              </a:endParaRPr>
            </a:p>
          </p:txBody>
        </p:sp>
        <p:cxnSp>
          <p:nvCxnSpPr>
            <p:cNvPr id="38" name="直接连接符 37"/>
            <p:cNvCxnSpPr/>
            <p:nvPr/>
          </p:nvCxnSpPr>
          <p:spPr>
            <a:xfrm>
              <a:off x="6370836" y="2790591"/>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70836" y="213316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70836" y="3450214"/>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70836" y="4107637"/>
              <a:ext cx="46048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1137" y="1601071"/>
              <a:ext cx="0" cy="3078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14"/>
            <p:cNvSpPr txBox="1"/>
            <p:nvPr/>
          </p:nvSpPr>
          <p:spPr>
            <a:xfrm>
              <a:off x="7050531" y="1669233"/>
              <a:ext cx="3241623"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历</a:t>
              </a:r>
              <a:r>
                <a:rPr lang="zh-CN" altLang="en-US" sz="1600" b="1" dirty="0">
                  <a:solidFill>
                    <a:srgbClr val="0D0D0D"/>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研究生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5"/>
            <p:cNvSpPr txBox="1"/>
            <p:nvPr/>
          </p:nvSpPr>
          <p:spPr>
            <a:xfrm>
              <a:off x="7050531" y="2951099"/>
              <a:ext cx="4176931" cy="6068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职      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教授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17"/>
            <p:cNvSpPr txBox="1"/>
            <p:nvPr/>
          </p:nvSpPr>
          <p:spPr>
            <a:xfrm>
              <a:off x="7050531" y="2311265"/>
              <a:ext cx="3241623" cy="604653"/>
            </a:xfrm>
            <a:prstGeom prst="rect">
              <a:avLst/>
            </a:prstGeom>
            <a:noFill/>
          </p:spPr>
          <p:txBody>
            <a:bodyPr>
              <a:spAutoFit/>
            </a:bodyPr>
            <a:lstStyle/>
            <a:p>
              <a:pPr fontAlgn="auto">
                <a:lnSpc>
                  <a:spcPts val="2700"/>
                </a:lnSpc>
                <a:spcBef>
                  <a:spcPts val="0"/>
                </a:spcBef>
                <a:spcAft>
                  <a:spcPts val="0"/>
                </a:spcAft>
                <a:defRPr/>
              </a:pPr>
              <a:r>
                <a:rPr lang="zh-CN" altLang="en-US" sz="1600" b="1" dirty="0">
                  <a:solidFill>
                    <a:schemeClr val="accent1"/>
                  </a:solidFill>
                  <a:latin typeface="微软雅黑" panose="020B0503020204020204" pitchFamily="34" charset="-122"/>
                  <a:ea typeface="微软雅黑" panose="020B0503020204020204" pitchFamily="34" charset="-122"/>
                </a:rPr>
                <a:t>学      位：</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博士</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18"/>
            <p:cNvSpPr txBox="1"/>
            <p:nvPr/>
          </p:nvSpPr>
          <p:spPr>
            <a:xfrm>
              <a:off x="2252553" y="3573029"/>
              <a:ext cx="4664917" cy="604655"/>
            </a:xfrm>
            <a:prstGeom prst="rect">
              <a:avLst/>
            </a:prstGeom>
            <a:noFill/>
          </p:spPr>
          <p:txBody>
            <a:bodyPr>
              <a:spAutoFit/>
            </a:bodyPr>
            <a:lstStyle/>
            <a:p>
              <a:pPr fontAlgn="auto">
                <a:lnSpc>
                  <a:spcPts val="2700"/>
                </a:lnSpc>
                <a:spcBef>
                  <a:spcPts val="0"/>
                </a:spcBef>
                <a:spcAft>
                  <a:spcPts val="0"/>
                </a:spcAft>
                <a:defRPr/>
              </a:pPr>
              <a:r>
                <a:rPr lang="zh-CN" altLang="en-US" sz="1600" b="1" dirty="0" smtClean="0">
                  <a:solidFill>
                    <a:schemeClr val="accent1"/>
                  </a:solidFill>
                  <a:latin typeface="微软雅黑" panose="020B0503020204020204" pitchFamily="34" charset="-122"/>
                  <a:ea typeface="微软雅黑" panose="020B0503020204020204" pitchFamily="34" charset="-122"/>
                </a:rPr>
                <a:t>专      业：</a:t>
              </a:r>
              <a:r>
                <a:rPr lang="en-US" altLang="zh-CN" sz="1600" dirty="0" smtClean="0">
                  <a:latin typeface="+mn-lt"/>
                  <a:ea typeface="+mn-ea"/>
                </a:rPr>
                <a:t> </a:t>
              </a:r>
              <a:r>
                <a:rPr lang="en-US" altLang="zh-CN" sz="1600" dirty="0" err="1" smtClean="0">
                  <a:solidFill>
                    <a:schemeClr val="tx1">
                      <a:lumMod val="75000"/>
                      <a:lumOff val="25000"/>
                    </a:schemeClr>
                  </a:solidFill>
                  <a:latin typeface="微软雅黑" panose="020B0503020204020204" pitchFamily="34" charset="-122"/>
                  <a:ea typeface="微软雅黑" panose="020B0503020204020204" pitchFamily="34" charset="-122"/>
                </a:rPr>
                <a:t>政治经济学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Box 19"/>
            <p:cNvSpPr txBox="1"/>
            <p:nvPr/>
          </p:nvSpPr>
          <p:spPr>
            <a:xfrm>
              <a:off x="7015123" y="3589677"/>
              <a:ext cx="3845797" cy="606853"/>
            </a:xfrm>
            <a:prstGeom prst="rect">
              <a:avLst/>
            </a:prstGeom>
            <a:noFill/>
          </p:spPr>
          <p:txBody>
            <a:bodyPr>
              <a:spAutoFit/>
            </a:bodyPr>
            <a:lstStyle/>
            <a:p>
              <a:pPr fontAlgn="auto">
                <a:lnSpc>
                  <a:spcPts val="2700"/>
                </a:lnSpc>
                <a:spcBef>
                  <a:spcPts val="0"/>
                </a:spcBef>
                <a:spcAft>
                  <a:spcPts val="0"/>
                </a:spcAft>
                <a:defRPr/>
              </a:pPr>
              <a:r>
                <a:rPr lang="zh-CN" altLang="en-US" sz="1600" b="1" dirty="0" smtClean="0">
                  <a:solidFill>
                    <a:schemeClr val="accent1"/>
                  </a:solidFill>
                  <a:latin typeface="微软雅黑" panose="020B0503020204020204" pitchFamily="34" charset="-122"/>
                  <a:ea typeface="微软雅黑" panose="020B0503020204020204" pitchFamily="34" charset="-122"/>
                </a:rPr>
                <a:t>研究方向：</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经济管理、国际商务</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9" name="Oval 63"/>
          <p:cNvSpPr>
            <a:spLocks noChangeAspect="1"/>
          </p:cNvSpPr>
          <p:nvPr/>
        </p:nvSpPr>
        <p:spPr>
          <a:xfrm>
            <a:off x="5765800" y="4740275"/>
            <a:ext cx="144463" cy="14605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sp>
        <p:nvSpPr>
          <p:cNvPr id="159" name="矩形 158"/>
          <p:cNvSpPr/>
          <p:nvPr/>
        </p:nvSpPr>
        <p:spPr>
          <a:xfrm>
            <a:off x="1558925" y="636270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4" name="矩形 163"/>
          <p:cNvSpPr/>
          <p:nvPr/>
        </p:nvSpPr>
        <p:spPr>
          <a:xfrm>
            <a:off x="3746500" y="6335713"/>
            <a:ext cx="106363"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169" name="矩形 168"/>
          <p:cNvSpPr/>
          <p:nvPr/>
        </p:nvSpPr>
        <p:spPr>
          <a:xfrm>
            <a:off x="5502275" y="5492750"/>
            <a:ext cx="106363" cy="195263"/>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23565" name="组合 215"/>
          <p:cNvGrpSpPr/>
          <p:nvPr/>
        </p:nvGrpSpPr>
        <p:grpSpPr bwMode="auto">
          <a:xfrm>
            <a:off x="-358775" y="3829050"/>
            <a:ext cx="4000500" cy="2366963"/>
            <a:chOff x="-92550" y="3789751"/>
            <a:chExt cx="4000500" cy="2366052"/>
          </a:xfrm>
        </p:grpSpPr>
        <p:grpSp>
          <p:nvGrpSpPr>
            <p:cNvPr id="23601" name="Group 35"/>
            <p:cNvGrpSpPr/>
            <p:nvPr/>
          </p:nvGrpSpPr>
          <p:grpSpPr bwMode="auto">
            <a:xfrm>
              <a:off x="461639" y="4679759"/>
              <a:ext cx="1241025" cy="266767"/>
              <a:chOff x="769938" y="2456536"/>
              <a:chExt cx="1613466" cy="345642"/>
            </a:xfrm>
          </p:grpSpPr>
          <p:sp>
            <p:nvSpPr>
              <p:cNvPr id="116" name="Notched Right Arrow 32"/>
              <p:cNvSpPr/>
              <p:nvPr/>
            </p:nvSpPr>
            <p:spPr>
              <a:xfrm>
                <a:off x="769742" y="2456843"/>
                <a:ext cx="1613986" cy="34542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17" name="Oval 34"/>
              <p:cNvSpPr>
                <a:spLocks noChangeAspect="1"/>
              </p:cNvSpPr>
              <p:nvPr/>
            </p:nvSpPr>
            <p:spPr>
              <a:xfrm>
                <a:off x="1481794" y="2534974"/>
                <a:ext cx="189881" cy="18916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23602" name="Group 40"/>
            <p:cNvGrpSpPr/>
            <p:nvPr/>
          </p:nvGrpSpPr>
          <p:grpSpPr bwMode="auto">
            <a:xfrm>
              <a:off x="2067317" y="4715270"/>
              <a:ext cx="1241025" cy="266767"/>
              <a:chOff x="769938" y="2456536"/>
              <a:chExt cx="1613466" cy="345642"/>
            </a:xfrm>
          </p:grpSpPr>
          <p:sp>
            <p:nvSpPr>
              <p:cNvPr id="122" name="Notched Right Arrow 41"/>
              <p:cNvSpPr/>
              <p:nvPr/>
            </p:nvSpPr>
            <p:spPr>
              <a:xfrm>
                <a:off x="770875" y="2456067"/>
                <a:ext cx="1611921" cy="34542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23" name="Oval 42"/>
              <p:cNvSpPr>
                <a:spLocks noChangeAspect="1"/>
              </p:cNvSpPr>
              <p:nvPr/>
            </p:nvSpPr>
            <p:spPr>
              <a:xfrm>
                <a:off x="1482927" y="2534198"/>
                <a:ext cx="187817" cy="18916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23603" name="TextBox 129"/>
            <p:cNvSpPr txBox="1">
              <a:spLocks noChangeArrowheads="1"/>
            </p:cNvSpPr>
            <p:nvPr/>
          </p:nvSpPr>
          <p:spPr bwMode="auto">
            <a:xfrm>
              <a:off x="-92550" y="5024868"/>
              <a:ext cx="2370338" cy="1130935"/>
            </a:xfrm>
            <a:prstGeom prst="rect">
              <a:avLst/>
            </a:prstGeom>
            <a:noFill/>
            <a:ln w="9525">
              <a:noFill/>
              <a:miter lim="800000"/>
            </a:ln>
          </p:spPr>
          <p:txBody>
            <a:bodyPr lIns="0" tIns="0" rIns="0" bIns="0" anchor="ctr">
              <a:spAutoFit/>
            </a:bodyPr>
            <a:lstStyle/>
            <a:p>
              <a:pPr algn="ctr">
                <a:spcBef>
                  <a:spcPct val="20000"/>
                </a:spcBef>
              </a:pPr>
              <a:r>
                <a:rPr lang="en-US" altLang="zh-CN" sz="1600" b="1" dirty="0">
                  <a:solidFill>
                    <a:schemeClr val="accent1"/>
                  </a:solidFill>
                  <a:latin typeface="微软雅黑" panose="020B0503020204020204" pitchFamily="34" charset="-122"/>
                  <a:ea typeface="微软雅黑" panose="020B0503020204020204" pitchFamily="34" charset="-122"/>
                </a:rPr>
                <a:t>1993-2000  </a:t>
              </a:r>
            </a:p>
            <a:p>
              <a:pPr algn="ctr">
                <a:spcBef>
                  <a:spcPct val="20000"/>
                </a:spcBef>
              </a:pPr>
              <a:r>
                <a:rPr lang="en-US" altLang="zh-CN" sz="1600" b="1" dirty="0" err="1">
                  <a:solidFill>
                    <a:schemeClr val="accent1"/>
                  </a:solidFill>
                  <a:latin typeface="微软雅黑" panose="020B0503020204020204" pitchFamily="34" charset="-122"/>
                  <a:ea typeface="微软雅黑" panose="020B0503020204020204" pitchFamily="34" charset="-122"/>
                </a:rPr>
                <a:t>内蒙古大学</a:t>
              </a:r>
              <a:endParaRPr lang="en-US" altLang="zh-CN" sz="1600" b="1" dirty="0">
                <a:solidFill>
                  <a:schemeClr val="accent1"/>
                </a:solidFill>
                <a:latin typeface="微软雅黑" panose="020B0503020204020204" pitchFamily="34" charset="-122"/>
                <a:ea typeface="微软雅黑" panose="020B0503020204020204" pitchFamily="34" charset="-122"/>
              </a:endParaRPr>
            </a:p>
            <a:p>
              <a:pPr algn="ctr">
                <a:spcBef>
                  <a:spcPct val="20000"/>
                </a:spcBef>
              </a:pPr>
              <a:r>
                <a:rPr lang="en-US" altLang="zh-CN" sz="1600" b="1" dirty="0" err="1">
                  <a:solidFill>
                    <a:schemeClr val="accent1"/>
                  </a:solidFill>
                  <a:latin typeface="微软雅黑" panose="020B0503020204020204" pitchFamily="34" charset="-122"/>
                  <a:ea typeface="微软雅黑" panose="020B0503020204020204" pitchFamily="34" charset="-122"/>
                </a:rPr>
                <a:t>经济管理学院</a:t>
              </a:r>
              <a:endParaRPr lang="en-US" altLang="zh-CN" sz="1600" b="1" dirty="0">
                <a:solidFill>
                  <a:schemeClr val="accent1"/>
                </a:solidFill>
                <a:latin typeface="微软雅黑" panose="020B0503020204020204" pitchFamily="34" charset="-122"/>
                <a:ea typeface="微软雅黑" panose="020B0503020204020204" pitchFamily="34" charset="-122"/>
              </a:endParaRPr>
            </a:p>
            <a:p>
              <a:pPr algn="ctr">
                <a:spcBef>
                  <a:spcPct val="20000"/>
                </a:spcBef>
              </a:pPr>
              <a:r>
                <a:rPr lang="en-US" altLang="zh-CN" sz="1600" b="1" dirty="0" err="1">
                  <a:solidFill>
                    <a:schemeClr val="accent1"/>
                  </a:solidFill>
                  <a:latin typeface="微软雅黑" panose="020B0503020204020204" pitchFamily="34" charset="-122"/>
                  <a:ea typeface="微软雅黑" panose="020B0503020204020204" pitchFamily="34" charset="-122"/>
                </a:rPr>
                <a:t>本科、硕士研究生</a:t>
              </a:r>
              <a:endParaRPr lang="en-US" altLang="zh-CN" sz="1600" b="1" dirty="0">
                <a:solidFill>
                  <a:schemeClr val="accent1"/>
                </a:solidFill>
                <a:latin typeface="微软雅黑" panose="020B0503020204020204" pitchFamily="34" charset="-122"/>
                <a:ea typeface="微软雅黑" panose="020B0503020204020204" pitchFamily="34" charset="-122"/>
              </a:endParaRPr>
            </a:p>
          </p:txBody>
        </p:sp>
        <p:sp>
          <p:nvSpPr>
            <p:cNvPr id="132" name="TextBox 131"/>
            <p:cNvSpPr txBox="1"/>
            <p:nvPr/>
          </p:nvSpPr>
          <p:spPr>
            <a:xfrm>
              <a:off x="1925163" y="5122738"/>
              <a:ext cx="1982787" cy="1033065"/>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2009-2010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上海财经大学国际工商管理学院教育部青年骨干教师访问学者</a:t>
              </a:r>
            </a:p>
          </p:txBody>
        </p:sp>
        <p:cxnSp>
          <p:nvCxnSpPr>
            <p:cNvPr id="135" name="Straight Connector 74"/>
            <p:cNvCxnSpPr>
              <a:stCxn id="141" idx="7"/>
            </p:cNvCxnSpPr>
            <p:nvPr/>
          </p:nvCxnSpPr>
          <p:spPr>
            <a:xfrm flipH="1">
              <a:off x="1056800" y="4310251"/>
              <a:ext cx="9525" cy="506218"/>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85"/>
            <p:cNvCxnSpPr>
              <a:stCxn id="144" idx="7"/>
            </p:cNvCxnSpPr>
            <p:nvPr/>
          </p:nvCxnSpPr>
          <p:spPr>
            <a:xfrm flipH="1">
              <a:off x="2664938" y="4332467"/>
              <a:ext cx="9525" cy="507804"/>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3607" name="Group 68"/>
            <p:cNvGrpSpPr/>
            <p:nvPr/>
          </p:nvGrpSpPr>
          <p:grpSpPr bwMode="auto">
            <a:xfrm>
              <a:off x="850517" y="3789751"/>
              <a:ext cx="429896" cy="431369"/>
              <a:chOff x="1295010" y="1424373"/>
              <a:chExt cx="558911" cy="558911"/>
            </a:xfrm>
          </p:grpSpPr>
          <p:sp>
            <p:nvSpPr>
              <p:cNvPr id="141" name="Teardrop 64"/>
              <p:cNvSpPr/>
              <p:nvPr/>
            </p:nvSpPr>
            <p:spPr>
              <a:xfrm rot="8100000">
                <a:off x="1294890" y="1424373"/>
                <a:ext cx="559323" cy="55925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2" name="Freeform 116"/>
              <p:cNvSpPr>
                <a:spLocks noEditPoints="1"/>
              </p:cNvSpPr>
              <p:nvPr/>
            </p:nvSpPr>
            <p:spPr bwMode="auto">
              <a:xfrm>
                <a:off x="1420790" y="1576523"/>
                <a:ext cx="307524" cy="24673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23608" name="Group 75"/>
            <p:cNvGrpSpPr/>
            <p:nvPr/>
          </p:nvGrpSpPr>
          <p:grpSpPr bwMode="auto">
            <a:xfrm>
              <a:off x="2458342" y="3812590"/>
              <a:ext cx="429896" cy="431369"/>
              <a:chOff x="4279638" y="1408107"/>
              <a:chExt cx="558911" cy="558912"/>
            </a:xfrm>
          </p:grpSpPr>
          <p:sp>
            <p:nvSpPr>
              <p:cNvPr id="144" name="Teardrop 87"/>
              <p:cNvSpPr/>
              <p:nvPr/>
            </p:nvSpPr>
            <p:spPr>
              <a:xfrm rot="8100000">
                <a:off x="4279925" y="1407300"/>
                <a:ext cx="559322" cy="559255"/>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145" name="Freeform 15"/>
              <p:cNvSpPr>
                <a:spLocks noEditPoints="1"/>
              </p:cNvSpPr>
              <p:nvPr/>
            </p:nvSpPr>
            <p:spPr bwMode="auto">
              <a:xfrm>
                <a:off x="4434719" y="1598517"/>
                <a:ext cx="266246" cy="199440"/>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179" name="矩形 178"/>
            <p:cNvSpPr/>
            <p:nvPr/>
          </p:nvSpPr>
          <p:spPr>
            <a:xfrm>
              <a:off x="1888650" y="3956375"/>
              <a:ext cx="106363" cy="195187"/>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
        <p:nvSpPr>
          <p:cNvPr id="23566" name="TextBox 23"/>
          <p:cNvSpPr txBox="1">
            <a:spLocks noChangeArrowheads="1"/>
          </p:cNvSpPr>
          <p:nvPr/>
        </p:nvSpPr>
        <p:spPr bwMode="auto">
          <a:xfrm>
            <a:off x="-239713" y="3044825"/>
            <a:ext cx="2335213" cy="523875"/>
          </a:xfrm>
          <a:prstGeom prst="rect">
            <a:avLst/>
          </a:prstGeom>
          <a:noFill/>
          <a:ln w="9525">
            <a:noFill/>
            <a:miter lim="800000"/>
          </a:ln>
        </p:spPr>
        <p:txBody>
          <a:bodyPr>
            <a:spAutoFit/>
          </a:bodyPr>
          <a:lstStyle/>
          <a:p>
            <a:pPr algn="ctr"/>
            <a:r>
              <a:rPr lang="zh-CN" altLang="en-US" sz="2800" b="1">
                <a:latin typeface="Open Sans"/>
                <a:ea typeface="Open Sans"/>
                <a:cs typeface="Open Sans"/>
              </a:rPr>
              <a:t>学习经历</a:t>
            </a:r>
            <a:endParaRPr lang="en-US" sz="2800" b="1">
              <a:latin typeface="Open Sans"/>
              <a:ea typeface="Open Sans"/>
              <a:cs typeface="Open Sans"/>
            </a:endParaRPr>
          </a:p>
        </p:txBody>
      </p:sp>
      <p:sp>
        <p:nvSpPr>
          <p:cNvPr id="23567" name="TextBox 23"/>
          <p:cNvSpPr txBox="1">
            <a:spLocks noChangeArrowheads="1"/>
          </p:cNvSpPr>
          <p:nvPr/>
        </p:nvSpPr>
        <p:spPr bwMode="auto">
          <a:xfrm>
            <a:off x="6873875" y="3502025"/>
            <a:ext cx="2335213" cy="522288"/>
          </a:xfrm>
          <a:prstGeom prst="rect">
            <a:avLst/>
          </a:prstGeom>
          <a:noFill/>
          <a:ln w="9525">
            <a:noFill/>
            <a:miter lim="800000"/>
          </a:ln>
        </p:spPr>
        <p:txBody>
          <a:bodyPr>
            <a:spAutoFit/>
          </a:bodyPr>
          <a:lstStyle/>
          <a:p>
            <a:pPr algn="ctr"/>
            <a:r>
              <a:rPr lang="zh-CN" altLang="en-US" sz="2800" b="1">
                <a:latin typeface="Open Sans"/>
                <a:ea typeface="Open Sans"/>
                <a:cs typeface="Open Sans"/>
              </a:rPr>
              <a:t>工作经历</a:t>
            </a:r>
            <a:endParaRPr lang="en-US" sz="2800" b="1">
              <a:latin typeface="Open Sans"/>
              <a:ea typeface="Open Sans"/>
              <a:cs typeface="Open Sans"/>
            </a:endParaRPr>
          </a:p>
        </p:txBody>
      </p:sp>
      <p:grpSp>
        <p:nvGrpSpPr>
          <p:cNvPr id="23568" name="Group 52"/>
          <p:cNvGrpSpPr/>
          <p:nvPr/>
        </p:nvGrpSpPr>
        <p:grpSpPr bwMode="auto">
          <a:xfrm>
            <a:off x="7699375" y="4376738"/>
            <a:ext cx="2871788" cy="2252662"/>
            <a:chOff x="2244725" y="1243013"/>
            <a:chExt cx="5264150" cy="4351338"/>
          </a:xfrm>
        </p:grpSpPr>
        <p:sp>
          <p:nvSpPr>
            <p:cNvPr id="200" name="Freeform 5"/>
            <p:cNvSpPr/>
            <p:nvPr/>
          </p:nvSpPr>
          <p:spPr bwMode="auto">
            <a:xfrm>
              <a:off x="5896748" y="1604858"/>
              <a:ext cx="945742" cy="2293729"/>
            </a:xfrm>
            <a:custGeom>
              <a:avLst/>
              <a:gdLst>
                <a:gd name="T0" fmla="*/ 593 w 595"/>
                <a:gd name="T1" fmla="*/ 81 h 1446"/>
                <a:gd name="T2" fmla="*/ 589 w 595"/>
                <a:gd name="T3" fmla="*/ 81 h 1446"/>
                <a:gd name="T4" fmla="*/ 562 w 595"/>
                <a:gd name="T5" fmla="*/ 85 h 1446"/>
                <a:gd name="T6" fmla="*/ 541 w 595"/>
                <a:gd name="T7" fmla="*/ 90 h 1446"/>
                <a:gd name="T8" fmla="*/ 515 w 595"/>
                <a:gd name="T9" fmla="*/ 99 h 1446"/>
                <a:gd name="T10" fmla="*/ 485 w 595"/>
                <a:gd name="T11" fmla="*/ 116 h 1446"/>
                <a:gd name="T12" fmla="*/ 455 w 595"/>
                <a:gd name="T13" fmla="*/ 139 h 1446"/>
                <a:gd name="T14" fmla="*/ 421 w 595"/>
                <a:gd name="T15" fmla="*/ 170 h 1446"/>
                <a:gd name="T16" fmla="*/ 387 w 595"/>
                <a:gd name="T17" fmla="*/ 212 h 1446"/>
                <a:gd name="T18" fmla="*/ 355 w 595"/>
                <a:gd name="T19" fmla="*/ 264 h 1446"/>
                <a:gd name="T20" fmla="*/ 322 w 595"/>
                <a:gd name="T21" fmla="*/ 330 h 1446"/>
                <a:gd name="T22" fmla="*/ 291 w 595"/>
                <a:gd name="T23" fmla="*/ 407 h 1446"/>
                <a:gd name="T24" fmla="*/ 264 w 595"/>
                <a:gd name="T25" fmla="*/ 501 h 1446"/>
                <a:gd name="T26" fmla="*/ 240 w 595"/>
                <a:gd name="T27" fmla="*/ 612 h 1446"/>
                <a:gd name="T28" fmla="*/ 221 w 595"/>
                <a:gd name="T29" fmla="*/ 739 h 1446"/>
                <a:gd name="T30" fmla="*/ 208 w 595"/>
                <a:gd name="T31" fmla="*/ 886 h 1446"/>
                <a:gd name="T32" fmla="*/ 205 w 595"/>
                <a:gd name="T33" fmla="*/ 909 h 1446"/>
                <a:gd name="T34" fmla="*/ 193 w 595"/>
                <a:gd name="T35" fmla="*/ 1005 h 1446"/>
                <a:gd name="T36" fmla="*/ 177 w 595"/>
                <a:gd name="T37" fmla="*/ 1096 h 1446"/>
                <a:gd name="T38" fmla="*/ 155 w 595"/>
                <a:gd name="T39" fmla="*/ 1195 h 1446"/>
                <a:gd name="T40" fmla="*/ 131 w 595"/>
                <a:gd name="T41" fmla="*/ 1269 h 1446"/>
                <a:gd name="T42" fmla="*/ 113 w 595"/>
                <a:gd name="T43" fmla="*/ 1314 h 1446"/>
                <a:gd name="T44" fmla="*/ 93 w 595"/>
                <a:gd name="T45" fmla="*/ 1356 h 1446"/>
                <a:gd name="T46" fmla="*/ 70 w 595"/>
                <a:gd name="T47" fmla="*/ 1391 h 1446"/>
                <a:gd name="T48" fmla="*/ 44 w 595"/>
                <a:gd name="T49" fmla="*/ 1419 h 1446"/>
                <a:gd name="T50" fmla="*/ 16 w 595"/>
                <a:gd name="T51" fmla="*/ 1439 h 1446"/>
                <a:gd name="T52" fmla="*/ 0 w 595"/>
                <a:gd name="T53" fmla="*/ 1446 h 1446"/>
                <a:gd name="T54" fmla="*/ 9 w 595"/>
                <a:gd name="T55" fmla="*/ 1443 h 1446"/>
                <a:gd name="T56" fmla="*/ 24 w 595"/>
                <a:gd name="T57" fmla="*/ 1431 h 1446"/>
                <a:gd name="T58" fmla="*/ 43 w 595"/>
                <a:gd name="T59" fmla="*/ 1403 h 1446"/>
                <a:gd name="T60" fmla="*/ 68 w 595"/>
                <a:gd name="T61" fmla="*/ 1351 h 1446"/>
                <a:gd name="T62" fmla="*/ 94 w 595"/>
                <a:gd name="T63" fmla="*/ 1271 h 1446"/>
                <a:gd name="T64" fmla="*/ 123 w 595"/>
                <a:gd name="T65" fmla="*/ 1154 h 1446"/>
                <a:gd name="T66" fmla="*/ 151 w 595"/>
                <a:gd name="T67" fmla="*/ 993 h 1446"/>
                <a:gd name="T68" fmla="*/ 166 w 595"/>
                <a:gd name="T69" fmla="*/ 895 h 1446"/>
                <a:gd name="T70" fmla="*/ 183 w 595"/>
                <a:gd name="T71" fmla="*/ 729 h 1446"/>
                <a:gd name="T72" fmla="*/ 202 w 595"/>
                <a:gd name="T73" fmla="*/ 579 h 1446"/>
                <a:gd name="T74" fmla="*/ 218 w 595"/>
                <a:gd name="T75" fmla="*/ 481 h 1446"/>
                <a:gd name="T76" fmla="*/ 235 w 595"/>
                <a:gd name="T77" fmla="*/ 395 h 1446"/>
                <a:gd name="T78" fmla="*/ 250 w 595"/>
                <a:gd name="T79" fmla="*/ 348 h 1446"/>
                <a:gd name="T80" fmla="*/ 260 w 595"/>
                <a:gd name="T81" fmla="*/ 325 h 1446"/>
                <a:gd name="T82" fmla="*/ 264 w 595"/>
                <a:gd name="T83" fmla="*/ 318 h 1446"/>
                <a:gd name="T84" fmla="*/ 271 w 595"/>
                <a:gd name="T85" fmla="*/ 296 h 1446"/>
                <a:gd name="T86" fmla="*/ 283 w 595"/>
                <a:gd name="T87" fmla="*/ 260 h 1446"/>
                <a:gd name="T88" fmla="*/ 307 w 595"/>
                <a:gd name="T89" fmla="*/ 213 h 1446"/>
                <a:gd name="T90" fmla="*/ 343 w 595"/>
                <a:gd name="T91" fmla="*/ 161 h 1446"/>
                <a:gd name="T92" fmla="*/ 366 w 595"/>
                <a:gd name="T93" fmla="*/ 134 h 1446"/>
                <a:gd name="T94" fmla="*/ 393 w 595"/>
                <a:gd name="T95" fmla="*/ 107 h 1446"/>
                <a:gd name="T96" fmla="*/ 423 w 595"/>
                <a:gd name="T97" fmla="*/ 82 h 1446"/>
                <a:gd name="T98" fmla="*/ 460 w 595"/>
                <a:gd name="T99" fmla="*/ 57 h 1446"/>
                <a:gd name="T100" fmla="*/ 499 w 595"/>
                <a:gd name="T101" fmla="*/ 36 h 1446"/>
                <a:gd name="T102" fmla="*/ 544 w 595"/>
                <a:gd name="T103" fmla="*/ 16 h 1446"/>
                <a:gd name="T104" fmla="*/ 595 w 595"/>
                <a:gd name="T105" fmla="*/ 0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1446">
                  <a:moveTo>
                    <a:pt x="595" y="0"/>
                  </a:moveTo>
                  <a:lnTo>
                    <a:pt x="593" y="81"/>
                  </a:lnTo>
                  <a:lnTo>
                    <a:pt x="593" y="81"/>
                  </a:lnTo>
                  <a:lnTo>
                    <a:pt x="589" y="81"/>
                  </a:lnTo>
                  <a:lnTo>
                    <a:pt x="579" y="82"/>
                  </a:lnTo>
                  <a:lnTo>
                    <a:pt x="562" y="85"/>
                  </a:lnTo>
                  <a:lnTo>
                    <a:pt x="552" y="87"/>
                  </a:lnTo>
                  <a:lnTo>
                    <a:pt x="541" y="90"/>
                  </a:lnTo>
                  <a:lnTo>
                    <a:pt x="528" y="94"/>
                  </a:lnTo>
                  <a:lnTo>
                    <a:pt x="515" y="99"/>
                  </a:lnTo>
                  <a:lnTo>
                    <a:pt x="501" y="107"/>
                  </a:lnTo>
                  <a:lnTo>
                    <a:pt x="485" y="116"/>
                  </a:lnTo>
                  <a:lnTo>
                    <a:pt x="471" y="126"/>
                  </a:lnTo>
                  <a:lnTo>
                    <a:pt x="455" y="139"/>
                  </a:lnTo>
                  <a:lnTo>
                    <a:pt x="438" y="153"/>
                  </a:lnTo>
                  <a:lnTo>
                    <a:pt x="421" y="170"/>
                  </a:lnTo>
                  <a:lnTo>
                    <a:pt x="404" y="190"/>
                  </a:lnTo>
                  <a:lnTo>
                    <a:pt x="387" y="212"/>
                  </a:lnTo>
                  <a:lnTo>
                    <a:pt x="371" y="236"/>
                  </a:lnTo>
                  <a:lnTo>
                    <a:pt x="355" y="264"/>
                  </a:lnTo>
                  <a:lnTo>
                    <a:pt x="338" y="295"/>
                  </a:lnTo>
                  <a:lnTo>
                    <a:pt x="322" y="330"/>
                  </a:lnTo>
                  <a:lnTo>
                    <a:pt x="306" y="367"/>
                  </a:lnTo>
                  <a:lnTo>
                    <a:pt x="291" y="407"/>
                  </a:lnTo>
                  <a:lnTo>
                    <a:pt x="278" y="453"/>
                  </a:lnTo>
                  <a:lnTo>
                    <a:pt x="264" y="501"/>
                  </a:lnTo>
                  <a:lnTo>
                    <a:pt x="252" y="554"/>
                  </a:lnTo>
                  <a:lnTo>
                    <a:pt x="240" y="612"/>
                  </a:lnTo>
                  <a:lnTo>
                    <a:pt x="230" y="673"/>
                  </a:lnTo>
                  <a:lnTo>
                    <a:pt x="221" y="739"/>
                  </a:lnTo>
                  <a:lnTo>
                    <a:pt x="213" y="810"/>
                  </a:lnTo>
                  <a:lnTo>
                    <a:pt x="208" y="886"/>
                  </a:lnTo>
                  <a:lnTo>
                    <a:pt x="208" y="886"/>
                  </a:lnTo>
                  <a:lnTo>
                    <a:pt x="205" y="909"/>
                  </a:lnTo>
                  <a:lnTo>
                    <a:pt x="199" y="966"/>
                  </a:lnTo>
                  <a:lnTo>
                    <a:pt x="193" y="1005"/>
                  </a:lnTo>
                  <a:lnTo>
                    <a:pt x="186" y="1049"/>
                  </a:lnTo>
                  <a:lnTo>
                    <a:pt x="177" y="1096"/>
                  </a:lnTo>
                  <a:lnTo>
                    <a:pt x="167" y="1146"/>
                  </a:lnTo>
                  <a:lnTo>
                    <a:pt x="155" y="1195"/>
                  </a:lnTo>
                  <a:lnTo>
                    <a:pt x="140" y="1245"/>
                  </a:lnTo>
                  <a:lnTo>
                    <a:pt x="131" y="1269"/>
                  </a:lnTo>
                  <a:lnTo>
                    <a:pt x="123" y="1291"/>
                  </a:lnTo>
                  <a:lnTo>
                    <a:pt x="113" y="1314"/>
                  </a:lnTo>
                  <a:lnTo>
                    <a:pt x="104" y="1335"/>
                  </a:lnTo>
                  <a:lnTo>
                    <a:pt x="93" y="1356"/>
                  </a:lnTo>
                  <a:lnTo>
                    <a:pt x="81" y="1374"/>
                  </a:lnTo>
                  <a:lnTo>
                    <a:pt x="70" y="1391"/>
                  </a:lnTo>
                  <a:lnTo>
                    <a:pt x="58" y="1407"/>
                  </a:lnTo>
                  <a:lnTo>
                    <a:pt x="44" y="1419"/>
                  </a:lnTo>
                  <a:lnTo>
                    <a:pt x="30" y="1430"/>
                  </a:lnTo>
                  <a:lnTo>
                    <a:pt x="16" y="1439"/>
                  </a:lnTo>
                  <a:lnTo>
                    <a:pt x="0" y="1446"/>
                  </a:lnTo>
                  <a:lnTo>
                    <a:pt x="0" y="1446"/>
                  </a:lnTo>
                  <a:lnTo>
                    <a:pt x="3" y="1445"/>
                  </a:lnTo>
                  <a:lnTo>
                    <a:pt x="9" y="1443"/>
                  </a:lnTo>
                  <a:lnTo>
                    <a:pt x="16" y="1439"/>
                  </a:lnTo>
                  <a:lnTo>
                    <a:pt x="24" y="1431"/>
                  </a:lnTo>
                  <a:lnTo>
                    <a:pt x="33" y="1419"/>
                  </a:lnTo>
                  <a:lnTo>
                    <a:pt x="43" y="1403"/>
                  </a:lnTo>
                  <a:lnTo>
                    <a:pt x="55" y="1381"/>
                  </a:lnTo>
                  <a:lnTo>
                    <a:pt x="68" y="1351"/>
                  </a:lnTo>
                  <a:lnTo>
                    <a:pt x="80" y="1315"/>
                  </a:lnTo>
                  <a:lnTo>
                    <a:pt x="94" y="1271"/>
                  </a:lnTo>
                  <a:lnTo>
                    <a:pt x="108" y="1217"/>
                  </a:lnTo>
                  <a:lnTo>
                    <a:pt x="123" y="1154"/>
                  </a:lnTo>
                  <a:lnTo>
                    <a:pt x="137" y="1079"/>
                  </a:lnTo>
                  <a:lnTo>
                    <a:pt x="151" y="993"/>
                  </a:lnTo>
                  <a:lnTo>
                    <a:pt x="166" y="895"/>
                  </a:lnTo>
                  <a:lnTo>
                    <a:pt x="166" y="895"/>
                  </a:lnTo>
                  <a:lnTo>
                    <a:pt x="174" y="814"/>
                  </a:lnTo>
                  <a:lnTo>
                    <a:pt x="183" y="729"/>
                  </a:lnTo>
                  <a:lnTo>
                    <a:pt x="195" y="631"/>
                  </a:lnTo>
                  <a:lnTo>
                    <a:pt x="202" y="579"/>
                  </a:lnTo>
                  <a:lnTo>
                    <a:pt x="210" y="529"/>
                  </a:lnTo>
                  <a:lnTo>
                    <a:pt x="218" y="481"/>
                  </a:lnTo>
                  <a:lnTo>
                    <a:pt x="226" y="436"/>
                  </a:lnTo>
                  <a:lnTo>
                    <a:pt x="235" y="395"/>
                  </a:lnTo>
                  <a:lnTo>
                    <a:pt x="245" y="361"/>
                  </a:lnTo>
                  <a:lnTo>
                    <a:pt x="250" y="348"/>
                  </a:lnTo>
                  <a:lnTo>
                    <a:pt x="254" y="335"/>
                  </a:lnTo>
                  <a:lnTo>
                    <a:pt x="260" y="325"/>
                  </a:lnTo>
                  <a:lnTo>
                    <a:pt x="264" y="318"/>
                  </a:lnTo>
                  <a:lnTo>
                    <a:pt x="264" y="318"/>
                  </a:lnTo>
                  <a:lnTo>
                    <a:pt x="266" y="307"/>
                  </a:lnTo>
                  <a:lnTo>
                    <a:pt x="271" y="296"/>
                  </a:lnTo>
                  <a:lnTo>
                    <a:pt x="277" y="279"/>
                  </a:lnTo>
                  <a:lnTo>
                    <a:pt x="283" y="260"/>
                  </a:lnTo>
                  <a:lnTo>
                    <a:pt x="295" y="237"/>
                  </a:lnTo>
                  <a:lnTo>
                    <a:pt x="307" y="213"/>
                  </a:lnTo>
                  <a:lnTo>
                    <a:pt x="323" y="187"/>
                  </a:lnTo>
                  <a:lnTo>
                    <a:pt x="343" y="161"/>
                  </a:lnTo>
                  <a:lnTo>
                    <a:pt x="353" y="148"/>
                  </a:lnTo>
                  <a:lnTo>
                    <a:pt x="366" y="134"/>
                  </a:lnTo>
                  <a:lnTo>
                    <a:pt x="378" y="121"/>
                  </a:lnTo>
                  <a:lnTo>
                    <a:pt x="393" y="107"/>
                  </a:lnTo>
                  <a:lnTo>
                    <a:pt x="408" y="95"/>
                  </a:lnTo>
                  <a:lnTo>
                    <a:pt x="423" y="82"/>
                  </a:lnTo>
                  <a:lnTo>
                    <a:pt x="441" y="70"/>
                  </a:lnTo>
                  <a:lnTo>
                    <a:pt x="460" y="57"/>
                  </a:lnTo>
                  <a:lnTo>
                    <a:pt x="479" y="46"/>
                  </a:lnTo>
                  <a:lnTo>
                    <a:pt x="499" y="36"/>
                  </a:lnTo>
                  <a:lnTo>
                    <a:pt x="522" y="26"/>
                  </a:lnTo>
                  <a:lnTo>
                    <a:pt x="544" y="16"/>
                  </a:lnTo>
                  <a:lnTo>
                    <a:pt x="569" y="8"/>
                  </a:lnTo>
                  <a:lnTo>
                    <a:pt x="595" y="0"/>
                  </a:lnTo>
                  <a:lnTo>
                    <a:pt x="595" y="0"/>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1" name="Freeform 6"/>
            <p:cNvSpPr/>
            <p:nvPr/>
          </p:nvSpPr>
          <p:spPr bwMode="auto">
            <a:xfrm>
              <a:off x="2410595" y="3386483"/>
              <a:ext cx="2592789" cy="2207868"/>
            </a:xfrm>
            <a:custGeom>
              <a:avLst/>
              <a:gdLst>
                <a:gd name="T0" fmla="*/ 1626 w 1634"/>
                <a:gd name="T1" fmla="*/ 18 h 1391"/>
                <a:gd name="T2" fmla="*/ 1590 w 1634"/>
                <a:gd name="T3" fmla="*/ 11 h 1391"/>
                <a:gd name="T4" fmla="*/ 1562 w 1634"/>
                <a:gd name="T5" fmla="*/ 15 h 1391"/>
                <a:gd name="T6" fmla="*/ 1532 w 1634"/>
                <a:gd name="T7" fmla="*/ 25 h 1391"/>
                <a:gd name="T8" fmla="*/ 1498 w 1634"/>
                <a:gd name="T9" fmla="*/ 48 h 1391"/>
                <a:gd name="T10" fmla="*/ 1462 w 1634"/>
                <a:gd name="T11" fmla="*/ 85 h 1391"/>
                <a:gd name="T12" fmla="*/ 1425 w 1634"/>
                <a:gd name="T13" fmla="*/ 139 h 1391"/>
                <a:gd name="T14" fmla="*/ 1387 w 1634"/>
                <a:gd name="T15" fmla="*/ 215 h 1391"/>
                <a:gd name="T16" fmla="*/ 1351 w 1634"/>
                <a:gd name="T17" fmla="*/ 314 h 1391"/>
                <a:gd name="T18" fmla="*/ 1321 w 1634"/>
                <a:gd name="T19" fmla="*/ 408 h 1391"/>
                <a:gd name="T20" fmla="*/ 1256 w 1634"/>
                <a:gd name="T21" fmla="*/ 578 h 1391"/>
                <a:gd name="T22" fmla="*/ 1201 w 1634"/>
                <a:gd name="T23" fmla="*/ 692 h 1391"/>
                <a:gd name="T24" fmla="*/ 1151 w 1634"/>
                <a:gd name="T25" fmla="*/ 775 h 1391"/>
                <a:gd name="T26" fmla="*/ 1120 w 1634"/>
                <a:gd name="T27" fmla="*/ 812 h 1391"/>
                <a:gd name="T28" fmla="*/ 1024 w 1634"/>
                <a:gd name="T29" fmla="*/ 915 h 1391"/>
                <a:gd name="T30" fmla="*/ 909 w 1634"/>
                <a:gd name="T31" fmla="*/ 1032 h 1391"/>
                <a:gd name="T32" fmla="*/ 813 w 1634"/>
                <a:gd name="T33" fmla="*/ 1114 h 1391"/>
                <a:gd name="T34" fmla="*/ 727 w 1634"/>
                <a:gd name="T35" fmla="*/ 1171 h 1391"/>
                <a:gd name="T36" fmla="*/ 675 w 1634"/>
                <a:gd name="T37" fmla="*/ 1195 h 1391"/>
                <a:gd name="T38" fmla="*/ 639 w 1634"/>
                <a:gd name="T39" fmla="*/ 1207 h 1391"/>
                <a:gd name="T40" fmla="*/ 376 w 1634"/>
                <a:gd name="T41" fmla="*/ 1303 h 1391"/>
                <a:gd name="T42" fmla="*/ 177 w 1634"/>
                <a:gd name="T43" fmla="*/ 1366 h 1391"/>
                <a:gd name="T44" fmla="*/ 71 w 1634"/>
                <a:gd name="T45" fmla="*/ 1390 h 1391"/>
                <a:gd name="T46" fmla="*/ 0 w 1634"/>
                <a:gd name="T47" fmla="*/ 1314 h 1391"/>
                <a:gd name="T48" fmla="*/ 133 w 1634"/>
                <a:gd name="T49" fmla="*/ 1286 h 1391"/>
                <a:gd name="T50" fmla="*/ 372 w 1634"/>
                <a:gd name="T51" fmla="*/ 1227 h 1391"/>
                <a:gd name="T52" fmla="*/ 529 w 1634"/>
                <a:gd name="T53" fmla="*/ 1180 h 1391"/>
                <a:gd name="T54" fmla="*/ 626 w 1634"/>
                <a:gd name="T55" fmla="*/ 1144 h 1391"/>
                <a:gd name="T56" fmla="*/ 742 w 1634"/>
                <a:gd name="T57" fmla="*/ 1066 h 1391"/>
                <a:gd name="T58" fmla="*/ 855 w 1634"/>
                <a:gd name="T59" fmla="*/ 982 h 1391"/>
                <a:gd name="T60" fmla="*/ 975 w 1634"/>
                <a:gd name="T61" fmla="*/ 882 h 1391"/>
                <a:gd name="T62" fmla="*/ 1083 w 1634"/>
                <a:gd name="T63" fmla="*/ 771 h 1391"/>
                <a:gd name="T64" fmla="*/ 1112 w 1634"/>
                <a:gd name="T65" fmla="*/ 734 h 1391"/>
                <a:gd name="T66" fmla="*/ 1159 w 1634"/>
                <a:gd name="T67" fmla="*/ 658 h 1391"/>
                <a:gd name="T68" fmla="*/ 1207 w 1634"/>
                <a:gd name="T69" fmla="*/ 561 h 1391"/>
                <a:gd name="T70" fmla="*/ 1289 w 1634"/>
                <a:gd name="T71" fmla="*/ 358 h 1391"/>
                <a:gd name="T72" fmla="*/ 1322 w 1634"/>
                <a:gd name="T73" fmla="*/ 261 h 1391"/>
                <a:gd name="T74" fmla="*/ 1333 w 1634"/>
                <a:gd name="T75" fmla="*/ 208 h 1391"/>
                <a:gd name="T76" fmla="*/ 1364 w 1634"/>
                <a:gd name="T77" fmla="*/ 127 h 1391"/>
                <a:gd name="T78" fmla="*/ 1389 w 1634"/>
                <a:gd name="T79" fmla="*/ 85 h 1391"/>
                <a:gd name="T80" fmla="*/ 1420 w 1634"/>
                <a:gd name="T81" fmla="*/ 48 h 1391"/>
                <a:gd name="T82" fmla="*/ 1460 w 1634"/>
                <a:gd name="T83" fmla="*/ 18 h 1391"/>
                <a:gd name="T84" fmla="*/ 1507 w 1634"/>
                <a:gd name="T85" fmla="*/ 2 h 1391"/>
                <a:gd name="T86" fmla="*/ 1565 w 1634"/>
                <a:gd name="T87" fmla="*/ 1 h 1391"/>
                <a:gd name="T88" fmla="*/ 1634 w 1634"/>
                <a:gd name="T89" fmla="*/ 22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391">
                  <a:moveTo>
                    <a:pt x="1634" y="22"/>
                  </a:moveTo>
                  <a:lnTo>
                    <a:pt x="1634" y="22"/>
                  </a:lnTo>
                  <a:lnTo>
                    <a:pt x="1626" y="18"/>
                  </a:lnTo>
                  <a:lnTo>
                    <a:pt x="1617" y="16"/>
                  </a:lnTo>
                  <a:lnTo>
                    <a:pt x="1604" y="13"/>
                  </a:lnTo>
                  <a:lnTo>
                    <a:pt x="1590" y="11"/>
                  </a:lnTo>
                  <a:lnTo>
                    <a:pt x="1582" y="11"/>
                  </a:lnTo>
                  <a:lnTo>
                    <a:pt x="1573" y="13"/>
                  </a:lnTo>
                  <a:lnTo>
                    <a:pt x="1562" y="15"/>
                  </a:lnTo>
                  <a:lnTo>
                    <a:pt x="1553" y="17"/>
                  </a:lnTo>
                  <a:lnTo>
                    <a:pt x="1543" y="21"/>
                  </a:lnTo>
                  <a:lnTo>
                    <a:pt x="1532" y="25"/>
                  </a:lnTo>
                  <a:lnTo>
                    <a:pt x="1521" y="32"/>
                  </a:lnTo>
                  <a:lnTo>
                    <a:pt x="1509" y="39"/>
                  </a:lnTo>
                  <a:lnTo>
                    <a:pt x="1498" y="48"/>
                  </a:lnTo>
                  <a:lnTo>
                    <a:pt x="1486" y="58"/>
                  </a:lnTo>
                  <a:lnTo>
                    <a:pt x="1474" y="70"/>
                  </a:lnTo>
                  <a:lnTo>
                    <a:pt x="1462" y="85"/>
                  </a:lnTo>
                  <a:lnTo>
                    <a:pt x="1450" y="101"/>
                  </a:lnTo>
                  <a:lnTo>
                    <a:pt x="1437" y="119"/>
                  </a:lnTo>
                  <a:lnTo>
                    <a:pt x="1425" y="139"/>
                  </a:lnTo>
                  <a:lnTo>
                    <a:pt x="1412" y="162"/>
                  </a:lnTo>
                  <a:lnTo>
                    <a:pt x="1400" y="186"/>
                  </a:lnTo>
                  <a:lnTo>
                    <a:pt x="1387" y="215"/>
                  </a:lnTo>
                  <a:lnTo>
                    <a:pt x="1375" y="245"/>
                  </a:lnTo>
                  <a:lnTo>
                    <a:pt x="1363" y="278"/>
                  </a:lnTo>
                  <a:lnTo>
                    <a:pt x="1351" y="314"/>
                  </a:lnTo>
                  <a:lnTo>
                    <a:pt x="1340" y="352"/>
                  </a:lnTo>
                  <a:lnTo>
                    <a:pt x="1340" y="352"/>
                  </a:lnTo>
                  <a:lnTo>
                    <a:pt x="1321" y="408"/>
                  </a:lnTo>
                  <a:lnTo>
                    <a:pt x="1299" y="468"/>
                  </a:lnTo>
                  <a:lnTo>
                    <a:pt x="1272" y="540"/>
                  </a:lnTo>
                  <a:lnTo>
                    <a:pt x="1256" y="578"/>
                  </a:lnTo>
                  <a:lnTo>
                    <a:pt x="1238" y="617"/>
                  </a:lnTo>
                  <a:lnTo>
                    <a:pt x="1220" y="655"/>
                  </a:lnTo>
                  <a:lnTo>
                    <a:pt x="1201" y="692"/>
                  </a:lnTo>
                  <a:lnTo>
                    <a:pt x="1182" y="727"/>
                  </a:lnTo>
                  <a:lnTo>
                    <a:pt x="1162" y="760"/>
                  </a:lnTo>
                  <a:lnTo>
                    <a:pt x="1151" y="775"/>
                  </a:lnTo>
                  <a:lnTo>
                    <a:pt x="1140" y="788"/>
                  </a:lnTo>
                  <a:lnTo>
                    <a:pt x="1130" y="801"/>
                  </a:lnTo>
                  <a:lnTo>
                    <a:pt x="1120" y="812"/>
                  </a:lnTo>
                  <a:lnTo>
                    <a:pt x="1120" y="812"/>
                  </a:lnTo>
                  <a:lnTo>
                    <a:pt x="1075" y="859"/>
                  </a:lnTo>
                  <a:lnTo>
                    <a:pt x="1024" y="915"/>
                  </a:lnTo>
                  <a:lnTo>
                    <a:pt x="969" y="973"/>
                  </a:lnTo>
                  <a:lnTo>
                    <a:pt x="939" y="1003"/>
                  </a:lnTo>
                  <a:lnTo>
                    <a:pt x="909" y="1032"/>
                  </a:lnTo>
                  <a:lnTo>
                    <a:pt x="877" y="1061"/>
                  </a:lnTo>
                  <a:lnTo>
                    <a:pt x="846" y="1088"/>
                  </a:lnTo>
                  <a:lnTo>
                    <a:pt x="813" y="1114"/>
                  </a:lnTo>
                  <a:lnTo>
                    <a:pt x="779" y="1139"/>
                  </a:lnTo>
                  <a:lnTo>
                    <a:pt x="745" y="1161"/>
                  </a:lnTo>
                  <a:lnTo>
                    <a:pt x="727" y="1171"/>
                  </a:lnTo>
                  <a:lnTo>
                    <a:pt x="710" y="1180"/>
                  </a:lnTo>
                  <a:lnTo>
                    <a:pt x="692" y="1188"/>
                  </a:lnTo>
                  <a:lnTo>
                    <a:pt x="675" y="1195"/>
                  </a:lnTo>
                  <a:lnTo>
                    <a:pt x="657" y="1201"/>
                  </a:lnTo>
                  <a:lnTo>
                    <a:pt x="639" y="1207"/>
                  </a:lnTo>
                  <a:lnTo>
                    <a:pt x="639" y="1207"/>
                  </a:lnTo>
                  <a:lnTo>
                    <a:pt x="559" y="1237"/>
                  </a:lnTo>
                  <a:lnTo>
                    <a:pt x="474" y="1268"/>
                  </a:lnTo>
                  <a:lnTo>
                    <a:pt x="376" y="1303"/>
                  </a:lnTo>
                  <a:lnTo>
                    <a:pt x="273" y="1337"/>
                  </a:lnTo>
                  <a:lnTo>
                    <a:pt x="223" y="1353"/>
                  </a:lnTo>
                  <a:lnTo>
                    <a:pt x="177" y="1366"/>
                  </a:lnTo>
                  <a:lnTo>
                    <a:pt x="135" y="1377"/>
                  </a:lnTo>
                  <a:lnTo>
                    <a:pt x="99" y="1385"/>
                  </a:lnTo>
                  <a:lnTo>
                    <a:pt x="71" y="1390"/>
                  </a:lnTo>
                  <a:lnTo>
                    <a:pt x="60" y="1391"/>
                  </a:lnTo>
                  <a:lnTo>
                    <a:pt x="51" y="1391"/>
                  </a:lnTo>
                  <a:lnTo>
                    <a:pt x="0" y="1314"/>
                  </a:lnTo>
                  <a:lnTo>
                    <a:pt x="0" y="1314"/>
                  </a:lnTo>
                  <a:lnTo>
                    <a:pt x="63" y="1302"/>
                  </a:lnTo>
                  <a:lnTo>
                    <a:pt x="133" y="1286"/>
                  </a:lnTo>
                  <a:lnTo>
                    <a:pt x="221" y="1266"/>
                  </a:lnTo>
                  <a:lnTo>
                    <a:pt x="321" y="1241"/>
                  </a:lnTo>
                  <a:lnTo>
                    <a:pt x="372" y="1227"/>
                  </a:lnTo>
                  <a:lnTo>
                    <a:pt x="426" y="1212"/>
                  </a:lnTo>
                  <a:lnTo>
                    <a:pt x="477" y="1196"/>
                  </a:lnTo>
                  <a:lnTo>
                    <a:pt x="529" y="1180"/>
                  </a:lnTo>
                  <a:lnTo>
                    <a:pt x="579" y="1162"/>
                  </a:lnTo>
                  <a:lnTo>
                    <a:pt x="626" y="1144"/>
                  </a:lnTo>
                  <a:lnTo>
                    <a:pt x="626" y="1144"/>
                  </a:lnTo>
                  <a:lnTo>
                    <a:pt x="641" y="1135"/>
                  </a:lnTo>
                  <a:lnTo>
                    <a:pt x="682" y="1108"/>
                  </a:lnTo>
                  <a:lnTo>
                    <a:pt x="742" y="1066"/>
                  </a:lnTo>
                  <a:lnTo>
                    <a:pt x="777" y="1041"/>
                  </a:lnTo>
                  <a:lnTo>
                    <a:pt x="815" y="1013"/>
                  </a:lnTo>
                  <a:lnTo>
                    <a:pt x="855" y="982"/>
                  </a:lnTo>
                  <a:lnTo>
                    <a:pt x="894" y="951"/>
                  </a:lnTo>
                  <a:lnTo>
                    <a:pt x="935" y="917"/>
                  </a:lnTo>
                  <a:lnTo>
                    <a:pt x="975" y="882"/>
                  </a:lnTo>
                  <a:lnTo>
                    <a:pt x="1014" y="846"/>
                  </a:lnTo>
                  <a:lnTo>
                    <a:pt x="1050" y="808"/>
                  </a:lnTo>
                  <a:lnTo>
                    <a:pt x="1083" y="771"/>
                  </a:lnTo>
                  <a:lnTo>
                    <a:pt x="1098" y="753"/>
                  </a:lnTo>
                  <a:lnTo>
                    <a:pt x="1112" y="734"/>
                  </a:lnTo>
                  <a:lnTo>
                    <a:pt x="1112" y="734"/>
                  </a:lnTo>
                  <a:lnTo>
                    <a:pt x="1128" y="713"/>
                  </a:lnTo>
                  <a:lnTo>
                    <a:pt x="1142" y="687"/>
                  </a:lnTo>
                  <a:lnTo>
                    <a:pt x="1159" y="658"/>
                  </a:lnTo>
                  <a:lnTo>
                    <a:pt x="1175" y="628"/>
                  </a:lnTo>
                  <a:lnTo>
                    <a:pt x="1191" y="595"/>
                  </a:lnTo>
                  <a:lnTo>
                    <a:pt x="1207" y="561"/>
                  </a:lnTo>
                  <a:lnTo>
                    <a:pt x="1237" y="491"/>
                  </a:lnTo>
                  <a:lnTo>
                    <a:pt x="1266" y="422"/>
                  </a:lnTo>
                  <a:lnTo>
                    <a:pt x="1289" y="358"/>
                  </a:lnTo>
                  <a:lnTo>
                    <a:pt x="1308" y="303"/>
                  </a:lnTo>
                  <a:lnTo>
                    <a:pt x="1322" y="261"/>
                  </a:lnTo>
                  <a:lnTo>
                    <a:pt x="1322" y="261"/>
                  </a:lnTo>
                  <a:lnTo>
                    <a:pt x="1324" y="246"/>
                  </a:lnTo>
                  <a:lnTo>
                    <a:pt x="1328" y="229"/>
                  </a:lnTo>
                  <a:lnTo>
                    <a:pt x="1333" y="208"/>
                  </a:lnTo>
                  <a:lnTo>
                    <a:pt x="1341" y="183"/>
                  </a:lnTo>
                  <a:lnTo>
                    <a:pt x="1351" y="155"/>
                  </a:lnTo>
                  <a:lnTo>
                    <a:pt x="1364" y="127"/>
                  </a:lnTo>
                  <a:lnTo>
                    <a:pt x="1372" y="113"/>
                  </a:lnTo>
                  <a:lnTo>
                    <a:pt x="1380" y="100"/>
                  </a:lnTo>
                  <a:lnTo>
                    <a:pt x="1389" y="85"/>
                  </a:lnTo>
                  <a:lnTo>
                    <a:pt x="1398" y="72"/>
                  </a:lnTo>
                  <a:lnTo>
                    <a:pt x="1409" y="60"/>
                  </a:lnTo>
                  <a:lnTo>
                    <a:pt x="1420" y="48"/>
                  </a:lnTo>
                  <a:lnTo>
                    <a:pt x="1433" y="37"/>
                  </a:lnTo>
                  <a:lnTo>
                    <a:pt x="1445" y="27"/>
                  </a:lnTo>
                  <a:lnTo>
                    <a:pt x="1460" y="18"/>
                  </a:lnTo>
                  <a:lnTo>
                    <a:pt x="1474" y="11"/>
                  </a:lnTo>
                  <a:lnTo>
                    <a:pt x="1490" y="6"/>
                  </a:lnTo>
                  <a:lnTo>
                    <a:pt x="1507" y="2"/>
                  </a:lnTo>
                  <a:lnTo>
                    <a:pt x="1525" y="0"/>
                  </a:lnTo>
                  <a:lnTo>
                    <a:pt x="1544" y="0"/>
                  </a:lnTo>
                  <a:lnTo>
                    <a:pt x="1565" y="1"/>
                  </a:lnTo>
                  <a:lnTo>
                    <a:pt x="1586" y="6"/>
                  </a:lnTo>
                  <a:lnTo>
                    <a:pt x="1609" y="13"/>
                  </a:lnTo>
                  <a:lnTo>
                    <a:pt x="1634" y="22"/>
                  </a:lnTo>
                  <a:lnTo>
                    <a:pt x="1634" y="22"/>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2" name="Freeform 7"/>
            <p:cNvSpPr/>
            <p:nvPr/>
          </p:nvSpPr>
          <p:spPr bwMode="auto">
            <a:xfrm>
              <a:off x="2244725" y="1243013"/>
              <a:ext cx="5240870" cy="4228679"/>
            </a:xfrm>
            <a:custGeom>
              <a:avLst/>
              <a:gdLst>
                <a:gd name="T0" fmla="*/ 2733 w 3302"/>
                <a:gd name="T1" fmla="*/ 112 h 2664"/>
                <a:gd name="T2" fmla="*/ 2615 w 3302"/>
                <a:gd name="T3" fmla="*/ 167 h 2664"/>
                <a:gd name="T4" fmla="*/ 2495 w 3302"/>
                <a:gd name="T5" fmla="*/ 274 h 2664"/>
                <a:gd name="T6" fmla="*/ 2425 w 3302"/>
                <a:gd name="T7" fmla="*/ 387 h 2664"/>
                <a:gd name="T8" fmla="*/ 2351 w 3302"/>
                <a:gd name="T9" fmla="*/ 603 h 2664"/>
                <a:gd name="T10" fmla="*/ 2248 w 3302"/>
                <a:gd name="T11" fmla="*/ 977 h 2664"/>
                <a:gd name="T12" fmla="*/ 2210 w 3302"/>
                <a:gd name="T13" fmla="*/ 1123 h 2664"/>
                <a:gd name="T14" fmla="*/ 2173 w 3302"/>
                <a:gd name="T15" fmla="*/ 1201 h 2664"/>
                <a:gd name="T16" fmla="*/ 2132 w 3302"/>
                <a:gd name="T17" fmla="*/ 1251 h 2664"/>
                <a:gd name="T18" fmla="*/ 2085 w 3302"/>
                <a:gd name="T19" fmla="*/ 1276 h 2664"/>
                <a:gd name="T20" fmla="*/ 2036 w 3302"/>
                <a:gd name="T21" fmla="*/ 1278 h 2664"/>
                <a:gd name="T22" fmla="*/ 1934 w 3302"/>
                <a:gd name="T23" fmla="*/ 1236 h 2664"/>
                <a:gd name="T24" fmla="*/ 1838 w 3302"/>
                <a:gd name="T25" fmla="*/ 1156 h 2664"/>
                <a:gd name="T26" fmla="*/ 1703 w 3302"/>
                <a:gd name="T27" fmla="*/ 1006 h 2664"/>
                <a:gd name="T28" fmla="*/ 1557 w 3302"/>
                <a:gd name="T29" fmla="*/ 877 h 2664"/>
                <a:gd name="T30" fmla="*/ 1438 w 3302"/>
                <a:gd name="T31" fmla="*/ 835 h 2664"/>
                <a:gd name="T32" fmla="*/ 1347 w 3302"/>
                <a:gd name="T33" fmla="*/ 859 h 2664"/>
                <a:gd name="T34" fmla="*/ 1279 w 3302"/>
                <a:gd name="T35" fmla="*/ 923 h 2664"/>
                <a:gd name="T36" fmla="*/ 1225 w 3302"/>
                <a:gd name="T37" fmla="*/ 1022 h 2664"/>
                <a:gd name="T38" fmla="*/ 1187 w 3302"/>
                <a:gd name="T39" fmla="*/ 1151 h 2664"/>
                <a:gd name="T40" fmla="*/ 1113 w 3302"/>
                <a:gd name="T41" fmla="*/ 1366 h 2664"/>
                <a:gd name="T42" fmla="*/ 1020 w 3302"/>
                <a:gd name="T43" fmla="*/ 1547 h 2664"/>
                <a:gd name="T44" fmla="*/ 910 w 3302"/>
                <a:gd name="T45" fmla="*/ 1697 h 2664"/>
                <a:gd name="T46" fmla="*/ 789 w 3302"/>
                <a:gd name="T47" fmla="*/ 1820 h 2664"/>
                <a:gd name="T48" fmla="*/ 663 w 3302"/>
                <a:gd name="T49" fmla="*/ 1918 h 2664"/>
                <a:gd name="T50" fmla="*/ 509 w 3302"/>
                <a:gd name="T51" fmla="*/ 2006 h 2664"/>
                <a:gd name="T52" fmla="*/ 272 w 3302"/>
                <a:gd name="T53" fmla="*/ 2095 h 2664"/>
                <a:gd name="T54" fmla="*/ 90 w 3302"/>
                <a:gd name="T55" fmla="*/ 2133 h 2664"/>
                <a:gd name="T56" fmla="*/ 104 w 3302"/>
                <a:gd name="T57" fmla="*/ 2664 h 2664"/>
                <a:gd name="T58" fmla="*/ 277 w 3302"/>
                <a:gd name="T59" fmla="*/ 2643 h 2664"/>
                <a:gd name="T60" fmla="*/ 510 w 3302"/>
                <a:gd name="T61" fmla="*/ 2584 h 2664"/>
                <a:gd name="T62" fmla="*/ 760 w 3302"/>
                <a:gd name="T63" fmla="*/ 2479 h 2664"/>
                <a:gd name="T64" fmla="*/ 901 w 3302"/>
                <a:gd name="T65" fmla="*/ 2392 h 2664"/>
                <a:gd name="T66" fmla="*/ 1039 w 3302"/>
                <a:gd name="T67" fmla="*/ 2284 h 2664"/>
                <a:gd name="T68" fmla="*/ 1167 w 3302"/>
                <a:gd name="T69" fmla="*/ 2148 h 2664"/>
                <a:gd name="T70" fmla="*/ 1279 w 3302"/>
                <a:gd name="T71" fmla="*/ 1986 h 2664"/>
                <a:gd name="T72" fmla="*/ 1371 w 3302"/>
                <a:gd name="T73" fmla="*/ 1790 h 2664"/>
                <a:gd name="T74" fmla="*/ 1426 w 3302"/>
                <a:gd name="T75" fmla="*/ 1611 h 2664"/>
                <a:gd name="T76" fmla="*/ 1470 w 3302"/>
                <a:gd name="T77" fmla="*/ 1482 h 2664"/>
                <a:gd name="T78" fmla="*/ 1521 w 3302"/>
                <a:gd name="T79" fmla="*/ 1408 h 2664"/>
                <a:gd name="T80" fmla="*/ 1595 w 3302"/>
                <a:gd name="T81" fmla="*/ 1359 h 2664"/>
                <a:gd name="T82" fmla="*/ 1697 w 3302"/>
                <a:gd name="T83" fmla="*/ 1358 h 2664"/>
                <a:gd name="T84" fmla="*/ 1831 w 3302"/>
                <a:gd name="T85" fmla="*/ 1427 h 2664"/>
                <a:gd name="T86" fmla="*/ 1948 w 3302"/>
                <a:gd name="T87" fmla="*/ 1530 h 2664"/>
                <a:gd name="T88" fmla="*/ 2067 w 3302"/>
                <a:gd name="T89" fmla="*/ 1623 h 2664"/>
                <a:gd name="T90" fmla="*/ 2173 w 3302"/>
                <a:gd name="T91" fmla="*/ 1674 h 2664"/>
                <a:gd name="T92" fmla="*/ 2259 w 3302"/>
                <a:gd name="T93" fmla="*/ 1684 h 2664"/>
                <a:gd name="T94" fmla="*/ 2310 w 3302"/>
                <a:gd name="T95" fmla="*/ 1669 h 2664"/>
                <a:gd name="T96" fmla="*/ 2355 w 3302"/>
                <a:gd name="T97" fmla="*/ 1631 h 2664"/>
                <a:gd name="T98" fmla="*/ 2394 w 3302"/>
                <a:gd name="T99" fmla="*/ 1569 h 2664"/>
                <a:gd name="T100" fmla="*/ 2422 w 3302"/>
                <a:gd name="T101" fmla="*/ 1477 h 2664"/>
                <a:gd name="T102" fmla="*/ 2455 w 3302"/>
                <a:gd name="T103" fmla="*/ 1227 h 2664"/>
                <a:gd name="T104" fmla="*/ 2510 w 3302"/>
                <a:gd name="T105" fmla="*/ 795 h 2664"/>
                <a:gd name="T106" fmla="*/ 2572 w 3302"/>
                <a:gd name="T107" fmla="*/ 524 h 2664"/>
                <a:gd name="T108" fmla="*/ 2607 w 3302"/>
                <a:gd name="T109" fmla="*/ 446 h 2664"/>
                <a:gd name="T110" fmla="*/ 2687 w 3302"/>
                <a:gd name="T111" fmla="*/ 342 h 2664"/>
                <a:gd name="T112" fmla="*/ 2823 w 3302"/>
                <a:gd name="T113" fmla="*/ 253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2" h="2664">
                  <a:moveTo>
                    <a:pt x="3302" y="21"/>
                  </a:moveTo>
                  <a:lnTo>
                    <a:pt x="2627" y="0"/>
                  </a:lnTo>
                  <a:lnTo>
                    <a:pt x="2753" y="105"/>
                  </a:lnTo>
                  <a:lnTo>
                    <a:pt x="2753" y="105"/>
                  </a:lnTo>
                  <a:lnTo>
                    <a:pt x="2733" y="112"/>
                  </a:lnTo>
                  <a:lnTo>
                    <a:pt x="2714" y="119"/>
                  </a:lnTo>
                  <a:lnTo>
                    <a:pt x="2696" y="125"/>
                  </a:lnTo>
                  <a:lnTo>
                    <a:pt x="2678" y="133"/>
                  </a:lnTo>
                  <a:lnTo>
                    <a:pt x="2645" y="149"/>
                  </a:lnTo>
                  <a:lnTo>
                    <a:pt x="2615" y="167"/>
                  </a:lnTo>
                  <a:lnTo>
                    <a:pt x="2587" y="187"/>
                  </a:lnTo>
                  <a:lnTo>
                    <a:pt x="2561" y="208"/>
                  </a:lnTo>
                  <a:lnTo>
                    <a:pt x="2537" y="229"/>
                  </a:lnTo>
                  <a:lnTo>
                    <a:pt x="2516" y="252"/>
                  </a:lnTo>
                  <a:lnTo>
                    <a:pt x="2495" y="274"/>
                  </a:lnTo>
                  <a:lnTo>
                    <a:pt x="2478" y="297"/>
                  </a:lnTo>
                  <a:lnTo>
                    <a:pt x="2462" y="321"/>
                  </a:lnTo>
                  <a:lnTo>
                    <a:pt x="2448" y="343"/>
                  </a:lnTo>
                  <a:lnTo>
                    <a:pt x="2435" y="366"/>
                  </a:lnTo>
                  <a:lnTo>
                    <a:pt x="2425" y="387"/>
                  </a:lnTo>
                  <a:lnTo>
                    <a:pt x="2416" y="409"/>
                  </a:lnTo>
                  <a:lnTo>
                    <a:pt x="2408" y="428"/>
                  </a:lnTo>
                  <a:lnTo>
                    <a:pt x="2408" y="428"/>
                  </a:lnTo>
                  <a:lnTo>
                    <a:pt x="2378" y="517"/>
                  </a:lnTo>
                  <a:lnTo>
                    <a:pt x="2351" y="603"/>
                  </a:lnTo>
                  <a:lnTo>
                    <a:pt x="2325" y="685"/>
                  </a:lnTo>
                  <a:lnTo>
                    <a:pt x="2302" y="764"/>
                  </a:lnTo>
                  <a:lnTo>
                    <a:pt x="2282" y="840"/>
                  </a:lnTo>
                  <a:lnTo>
                    <a:pt x="2264" y="911"/>
                  </a:lnTo>
                  <a:lnTo>
                    <a:pt x="2248" y="977"/>
                  </a:lnTo>
                  <a:lnTo>
                    <a:pt x="2233" y="1037"/>
                  </a:lnTo>
                  <a:lnTo>
                    <a:pt x="2233" y="1037"/>
                  </a:lnTo>
                  <a:lnTo>
                    <a:pt x="2222" y="1083"/>
                  </a:lnTo>
                  <a:lnTo>
                    <a:pt x="2216" y="1104"/>
                  </a:lnTo>
                  <a:lnTo>
                    <a:pt x="2210" y="1123"/>
                  </a:lnTo>
                  <a:lnTo>
                    <a:pt x="2203" y="1141"/>
                  </a:lnTo>
                  <a:lnTo>
                    <a:pt x="2196" y="1158"/>
                  </a:lnTo>
                  <a:lnTo>
                    <a:pt x="2188" y="1174"/>
                  </a:lnTo>
                  <a:lnTo>
                    <a:pt x="2181" y="1189"/>
                  </a:lnTo>
                  <a:lnTo>
                    <a:pt x="2173" y="1201"/>
                  </a:lnTo>
                  <a:lnTo>
                    <a:pt x="2166" y="1214"/>
                  </a:lnTo>
                  <a:lnTo>
                    <a:pt x="2158" y="1225"/>
                  </a:lnTo>
                  <a:lnTo>
                    <a:pt x="2149" y="1235"/>
                  </a:lnTo>
                  <a:lnTo>
                    <a:pt x="2141" y="1243"/>
                  </a:lnTo>
                  <a:lnTo>
                    <a:pt x="2132" y="1251"/>
                  </a:lnTo>
                  <a:lnTo>
                    <a:pt x="2123" y="1258"/>
                  </a:lnTo>
                  <a:lnTo>
                    <a:pt x="2114" y="1263"/>
                  </a:lnTo>
                  <a:lnTo>
                    <a:pt x="2105" y="1268"/>
                  </a:lnTo>
                  <a:lnTo>
                    <a:pt x="2094" y="1272"/>
                  </a:lnTo>
                  <a:lnTo>
                    <a:pt x="2085" y="1276"/>
                  </a:lnTo>
                  <a:lnTo>
                    <a:pt x="2075" y="1278"/>
                  </a:lnTo>
                  <a:lnTo>
                    <a:pt x="2066" y="1279"/>
                  </a:lnTo>
                  <a:lnTo>
                    <a:pt x="2056" y="1279"/>
                  </a:lnTo>
                  <a:lnTo>
                    <a:pt x="2046" y="1279"/>
                  </a:lnTo>
                  <a:lnTo>
                    <a:pt x="2036" y="1278"/>
                  </a:lnTo>
                  <a:lnTo>
                    <a:pt x="2015" y="1275"/>
                  </a:lnTo>
                  <a:lnTo>
                    <a:pt x="1995" y="1268"/>
                  </a:lnTo>
                  <a:lnTo>
                    <a:pt x="1975" y="1260"/>
                  </a:lnTo>
                  <a:lnTo>
                    <a:pt x="1954" y="1249"/>
                  </a:lnTo>
                  <a:lnTo>
                    <a:pt x="1934" y="1236"/>
                  </a:lnTo>
                  <a:lnTo>
                    <a:pt x="1915" y="1223"/>
                  </a:lnTo>
                  <a:lnTo>
                    <a:pt x="1895" y="1208"/>
                  </a:lnTo>
                  <a:lnTo>
                    <a:pt x="1875" y="1191"/>
                  </a:lnTo>
                  <a:lnTo>
                    <a:pt x="1856" y="1174"/>
                  </a:lnTo>
                  <a:lnTo>
                    <a:pt x="1838" y="1156"/>
                  </a:lnTo>
                  <a:lnTo>
                    <a:pt x="1803" y="1121"/>
                  </a:lnTo>
                  <a:lnTo>
                    <a:pt x="1771" y="1086"/>
                  </a:lnTo>
                  <a:lnTo>
                    <a:pt x="1743" y="1053"/>
                  </a:lnTo>
                  <a:lnTo>
                    <a:pt x="1703" y="1006"/>
                  </a:lnTo>
                  <a:lnTo>
                    <a:pt x="1703" y="1006"/>
                  </a:lnTo>
                  <a:lnTo>
                    <a:pt x="1671" y="972"/>
                  </a:lnTo>
                  <a:lnTo>
                    <a:pt x="1640" y="942"/>
                  </a:lnTo>
                  <a:lnTo>
                    <a:pt x="1611" y="917"/>
                  </a:lnTo>
                  <a:lnTo>
                    <a:pt x="1583" y="895"/>
                  </a:lnTo>
                  <a:lnTo>
                    <a:pt x="1557" y="877"/>
                  </a:lnTo>
                  <a:lnTo>
                    <a:pt x="1531" y="862"/>
                  </a:lnTo>
                  <a:lnTo>
                    <a:pt x="1506" y="851"/>
                  </a:lnTo>
                  <a:lnTo>
                    <a:pt x="1482" y="843"/>
                  </a:lnTo>
                  <a:lnTo>
                    <a:pt x="1460" y="838"/>
                  </a:lnTo>
                  <a:lnTo>
                    <a:pt x="1438" y="835"/>
                  </a:lnTo>
                  <a:lnTo>
                    <a:pt x="1418" y="837"/>
                  </a:lnTo>
                  <a:lnTo>
                    <a:pt x="1399" y="839"/>
                  </a:lnTo>
                  <a:lnTo>
                    <a:pt x="1381" y="843"/>
                  </a:lnTo>
                  <a:lnTo>
                    <a:pt x="1364" y="851"/>
                  </a:lnTo>
                  <a:lnTo>
                    <a:pt x="1347" y="859"/>
                  </a:lnTo>
                  <a:lnTo>
                    <a:pt x="1332" y="869"/>
                  </a:lnTo>
                  <a:lnTo>
                    <a:pt x="1318" y="882"/>
                  </a:lnTo>
                  <a:lnTo>
                    <a:pt x="1304" y="895"/>
                  </a:lnTo>
                  <a:lnTo>
                    <a:pt x="1290" y="909"/>
                  </a:lnTo>
                  <a:lnTo>
                    <a:pt x="1279" y="923"/>
                  </a:lnTo>
                  <a:lnTo>
                    <a:pt x="1268" y="939"/>
                  </a:lnTo>
                  <a:lnTo>
                    <a:pt x="1258" y="956"/>
                  </a:lnTo>
                  <a:lnTo>
                    <a:pt x="1249" y="972"/>
                  </a:lnTo>
                  <a:lnTo>
                    <a:pt x="1240" y="989"/>
                  </a:lnTo>
                  <a:lnTo>
                    <a:pt x="1225" y="1022"/>
                  </a:lnTo>
                  <a:lnTo>
                    <a:pt x="1214" y="1053"/>
                  </a:lnTo>
                  <a:lnTo>
                    <a:pt x="1205" y="1081"/>
                  </a:lnTo>
                  <a:lnTo>
                    <a:pt x="1199" y="1104"/>
                  </a:lnTo>
                  <a:lnTo>
                    <a:pt x="1199" y="1104"/>
                  </a:lnTo>
                  <a:lnTo>
                    <a:pt x="1187" y="1151"/>
                  </a:lnTo>
                  <a:lnTo>
                    <a:pt x="1174" y="1198"/>
                  </a:lnTo>
                  <a:lnTo>
                    <a:pt x="1161" y="1242"/>
                  </a:lnTo>
                  <a:lnTo>
                    <a:pt x="1146" y="1285"/>
                  </a:lnTo>
                  <a:lnTo>
                    <a:pt x="1130" y="1326"/>
                  </a:lnTo>
                  <a:lnTo>
                    <a:pt x="1113" y="1366"/>
                  </a:lnTo>
                  <a:lnTo>
                    <a:pt x="1096" y="1404"/>
                  </a:lnTo>
                  <a:lnTo>
                    <a:pt x="1078" y="1443"/>
                  </a:lnTo>
                  <a:lnTo>
                    <a:pt x="1059" y="1479"/>
                  </a:lnTo>
                  <a:lnTo>
                    <a:pt x="1040" y="1514"/>
                  </a:lnTo>
                  <a:lnTo>
                    <a:pt x="1020" y="1547"/>
                  </a:lnTo>
                  <a:lnTo>
                    <a:pt x="999" y="1579"/>
                  </a:lnTo>
                  <a:lnTo>
                    <a:pt x="978" y="1611"/>
                  </a:lnTo>
                  <a:lnTo>
                    <a:pt x="955" y="1640"/>
                  </a:lnTo>
                  <a:lnTo>
                    <a:pt x="933" y="1670"/>
                  </a:lnTo>
                  <a:lnTo>
                    <a:pt x="910" y="1697"/>
                  </a:lnTo>
                  <a:lnTo>
                    <a:pt x="886" y="1724"/>
                  </a:lnTo>
                  <a:lnTo>
                    <a:pt x="863" y="1750"/>
                  </a:lnTo>
                  <a:lnTo>
                    <a:pt x="839" y="1774"/>
                  </a:lnTo>
                  <a:lnTo>
                    <a:pt x="814" y="1797"/>
                  </a:lnTo>
                  <a:lnTo>
                    <a:pt x="789" y="1820"/>
                  </a:lnTo>
                  <a:lnTo>
                    <a:pt x="764" y="1841"/>
                  </a:lnTo>
                  <a:lnTo>
                    <a:pt x="740" y="1862"/>
                  </a:lnTo>
                  <a:lnTo>
                    <a:pt x="714" y="1881"/>
                  </a:lnTo>
                  <a:lnTo>
                    <a:pt x="689" y="1900"/>
                  </a:lnTo>
                  <a:lnTo>
                    <a:pt x="663" y="1918"/>
                  </a:lnTo>
                  <a:lnTo>
                    <a:pt x="637" y="1934"/>
                  </a:lnTo>
                  <a:lnTo>
                    <a:pt x="612" y="1950"/>
                  </a:lnTo>
                  <a:lnTo>
                    <a:pt x="586" y="1965"/>
                  </a:lnTo>
                  <a:lnTo>
                    <a:pt x="560" y="1979"/>
                  </a:lnTo>
                  <a:lnTo>
                    <a:pt x="509" y="2006"/>
                  </a:lnTo>
                  <a:lnTo>
                    <a:pt x="460" y="2029"/>
                  </a:lnTo>
                  <a:lnTo>
                    <a:pt x="410" y="2049"/>
                  </a:lnTo>
                  <a:lnTo>
                    <a:pt x="362" y="2067"/>
                  </a:lnTo>
                  <a:lnTo>
                    <a:pt x="316" y="2083"/>
                  </a:lnTo>
                  <a:lnTo>
                    <a:pt x="272" y="2095"/>
                  </a:lnTo>
                  <a:lnTo>
                    <a:pt x="230" y="2107"/>
                  </a:lnTo>
                  <a:lnTo>
                    <a:pt x="191" y="2116"/>
                  </a:lnTo>
                  <a:lnTo>
                    <a:pt x="154" y="2122"/>
                  </a:lnTo>
                  <a:lnTo>
                    <a:pt x="121" y="2128"/>
                  </a:lnTo>
                  <a:lnTo>
                    <a:pt x="90" y="2133"/>
                  </a:lnTo>
                  <a:lnTo>
                    <a:pt x="42" y="2138"/>
                  </a:lnTo>
                  <a:lnTo>
                    <a:pt x="11" y="2140"/>
                  </a:lnTo>
                  <a:lnTo>
                    <a:pt x="0" y="2142"/>
                  </a:lnTo>
                  <a:lnTo>
                    <a:pt x="104" y="2664"/>
                  </a:lnTo>
                  <a:lnTo>
                    <a:pt x="104" y="2664"/>
                  </a:lnTo>
                  <a:lnTo>
                    <a:pt x="116" y="2663"/>
                  </a:lnTo>
                  <a:lnTo>
                    <a:pt x="150" y="2661"/>
                  </a:lnTo>
                  <a:lnTo>
                    <a:pt x="205" y="2654"/>
                  </a:lnTo>
                  <a:lnTo>
                    <a:pt x="238" y="2650"/>
                  </a:lnTo>
                  <a:lnTo>
                    <a:pt x="277" y="2643"/>
                  </a:lnTo>
                  <a:lnTo>
                    <a:pt x="317" y="2635"/>
                  </a:lnTo>
                  <a:lnTo>
                    <a:pt x="361" y="2626"/>
                  </a:lnTo>
                  <a:lnTo>
                    <a:pt x="409" y="2613"/>
                  </a:lnTo>
                  <a:lnTo>
                    <a:pt x="458" y="2600"/>
                  </a:lnTo>
                  <a:lnTo>
                    <a:pt x="510" y="2584"/>
                  </a:lnTo>
                  <a:lnTo>
                    <a:pt x="563" y="2565"/>
                  </a:lnTo>
                  <a:lnTo>
                    <a:pt x="619" y="2545"/>
                  </a:lnTo>
                  <a:lnTo>
                    <a:pt x="674" y="2521"/>
                  </a:lnTo>
                  <a:lnTo>
                    <a:pt x="730" y="2494"/>
                  </a:lnTo>
                  <a:lnTo>
                    <a:pt x="760" y="2479"/>
                  </a:lnTo>
                  <a:lnTo>
                    <a:pt x="788" y="2463"/>
                  </a:lnTo>
                  <a:lnTo>
                    <a:pt x="816" y="2446"/>
                  </a:lnTo>
                  <a:lnTo>
                    <a:pt x="845" y="2429"/>
                  </a:lnTo>
                  <a:lnTo>
                    <a:pt x="873" y="2411"/>
                  </a:lnTo>
                  <a:lnTo>
                    <a:pt x="901" y="2392"/>
                  </a:lnTo>
                  <a:lnTo>
                    <a:pt x="929" y="2373"/>
                  </a:lnTo>
                  <a:lnTo>
                    <a:pt x="957" y="2352"/>
                  </a:lnTo>
                  <a:lnTo>
                    <a:pt x="985" y="2330"/>
                  </a:lnTo>
                  <a:lnTo>
                    <a:pt x="1013" y="2307"/>
                  </a:lnTo>
                  <a:lnTo>
                    <a:pt x="1039" y="2284"/>
                  </a:lnTo>
                  <a:lnTo>
                    <a:pt x="1066" y="2259"/>
                  </a:lnTo>
                  <a:lnTo>
                    <a:pt x="1092" y="2233"/>
                  </a:lnTo>
                  <a:lnTo>
                    <a:pt x="1118" y="2206"/>
                  </a:lnTo>
                  <a:lnTo>
                    <a:pt x="1143" y="2178"/>
                  </a:lnTo>
                  <a:lnTo>
                    <a:pt x="1167" y="2148"/>
                  </a:lnTo>
                  <a:lnTo>
                    <a:pt x="1191" y="2119"/>
                  </a:lnTo>
                  <a:lnTo>
                    <a:pt x="1214" y="2087"/>
                  </a:lnTo>
                  <a:lnTo>
                    <a:pt x="1236" y="2055"/>
                  </a:lnTo>
                  <a:lnTo>
                    <a:pt x="1259" y="2021"/>
                  </a:lnTo>
                  <a:lnTo>
                    <a:pt x="1279" y="1986"/>
                  </a:lnTo>
                  <a:lnTo>
                    <a:pt x="1300" y="1950"/>
                  </a:lnTo>
                  <a:lnTo>
                    <a:pt x="1319" y="1911"/>
                  </a:lnTo>
                  <a:lnTo>
                    <a:pt x="1337" y="1873"/>
                  </a:lnTo>
                  <a:lnTo>
                    <a:pt x="1355" y="1832"/>
                  </a:lnTo>
                  <a:lnTo>
                    <a:pt x="1371" y="1790"/>
                  </a:lnTo>
                  <a:lnTo>
                    <a:pt x="1386" y="1748"/>
                  </a:lnTo>
                  <a:lnTo>
                    <a:pt x="1400" y="1704"/>
                  </a:lnTo>
                  <a:lnTo>
                    <a:pt x="1414" y="1658"/>
                  </a:lnTo>
                  <a:lnTo>
                    <a:pt x="1426" y="1611"/>
                  </a:lnTo>
                  <a:lnTo>
                    <a:pt x="1426" y="1611"/>
                  </a:lnTo>
                  <a:lnTo>
                    <a:pt x="1432" y="1587"/>
                  </a:lnTo>
                  <a:lnTo>
                    <a:pt x="1440" y="1560"/>
                  </a:lnTo>
                  <a:lnTo>
                    <a:pt x="1450" y="1530"/>
                  </a:lnTo>
                  <a:lnTo>
                    <a:pt x="1463" y="1498"/>
                  </a:lnTo>
                  <a:lnTo>
                    <a:pt x="1470" y="1482"/>
                  </a:lnTo>
                  <a:lnTo>
                    <a:pt x="1479" y="1466"/>
                  </a:lnTo>
                  <a:lnTo>
                    <a:pt x="1488" y="1451"/>
                  </a:lnTo>
                  <a:lnTo>
                    <a:pt x="1498" y="1436"/>
                  </a:lnTo>
                  <a:lnTo>
                    <a:pt x="1510" y="1421"/>
                  </a:lnTo>
                  <a:lnTo>
                    <a:pt x="1521" y="1408"/>
                  </a:lnTo>
                  <a:lnTo>
                    <a:pt x="1533" y="1395"/>
                  </a:lnTo>
                  <a:lnTo>
                    <a:pt x="1548" y="1384"/>
                  </a:lnTo>
                  <a:lnTo>
                    <a:pt x="1563" y="1374"/>
                  </a:lnTo>
                  <a:lnTo>
                    <a:pt x="1578" y="1366"/>
                  </a:lnTo>
                  <a:lnTo>
                    <a:pt x="1595" y="1359"/>
                  </a:lnTo>
                  <a:lnTo>
                    <a:pt x="1613" y="1355"/>
                  </a:lnTo>
                  <a:lnTo>
                    <a:pt x="1633" y="1351"/>
                  </a:lnTo>
                  <a:lnTo>
                    <a:pt x="1653" y="1351"/>
                  </a:lnTo>
                  <a:lnTo>
                    <a:pt x="1674" y="1354"/>
                  </a:lnTo>
                  <a:lnTo>
                    <a:pt x="1697" y="1358"/>
                  </a:lnTo>
                  <a:lnTo>
                    <a:pt x="1722" y="1366"/>
                  </a:lnTo>
                  <a:lnTo>
                    <a:pt x="1747" y="1376"/>
                  </a:lnTo>
                  <a:lnTo>
                    <a:pt x="1774" y="1390"/>
                  </a:lnTo>
                  <a:lnTo>
                    <a:pt x="1802" y="1407"/>
                  </a:lnTo>
                  <a:lnTo>
                    <a:pt x="1831" y="1427"/>
                  </a:lnTo>
                  <a:lnTo>
                    <a:pt x="1863" y="1452"/>
                  </a:lnTo>
                  <a:lnTo>
                    <a:pt x="1895" y="1479"/>
                  </a:lnTo>
                  <a:lnTo>
                    <a:pt x="1930" y="1512"/>
                  </a:lnTo>
                  <a:lnTo>
                    <a:pt x="1930" y="1512"/>
                  </a:lnTo>
                  <a:lnTo>
                    <a:pt x="1948" y="1530"/>
                  </a:lnTo>
                  <a:lnTo>
                    <a:pt x="1969" y="1549"/>
                  </a:lnTo>
                  <a:lnTo>
                    <a:pt x="1996" y="1573"/>
                  </a:lnTo>
                  <a:lnTo>
                    <a:pt x="2030" y="1597"/>
                  </a:lnTo>
                  <a:lnTo>
                    <a:pt x="2048" y="1611"/>
                  </a:lnTo>
                  <a:lnTo>
                    <a:pt x="2067" y="1623"/>
                  </a:lnTo>
                  <a:lnTo>
                    <a:pt x="2088" y="1636"/>
                  </a:lnTo>
                  <a:lnTo>
                    <a:pt x="2108" y="1647"/>
                  </a:lnTo>
                  <a:lnTo>
                    <a:pt x="2129" y="1657"/>
                  </a:lnTo>
                  <a:lnTo>
                    <a:pt x="2151" y="1666"/>
                  </a:lnTo>
                  <a:lnTo>
                    <a:pt x="2173" y="1674"/>
                  </a:lnTo>
                  <a:lnTo>
                    <a:pt x="2195" y="1680"/>
                  </a:lnTo>
                  <a:lnTo>
                    <a:pt x="2216" y="1683"/>
                  </a:lnTo>
                  <a:lnTo>
                    <a:pt x="2238" y="1685"/>
                  </a:lnTo>
                  <a:lnTo>
                    <a:pt x="2249" y="1685"/>
                  </a:lnTo>
                  <a:lnTo>
                    <a:pt x="2259" y="1684"/>
                  </a:lnTo>
                  <a:lnTo>
                    <a:pt x="2269" y="1682"/>
                  </a:lnTo>
                  <a:lnTo>
                    <a:pt x="2281" y="1680"/>
                  </a:lnTo>
                  <a:lnTo>
                    <a:pt x="2291" y="1678"/>
                  </a:lnTo>
                  <a:lnTo>
                    <a:pt x="2300" y="1673"/>
                  </a:lnTo>
                  <a:lnTo>
                    <a:pt x="2310" y="1669"/>
                  </a:lnTo>
                  <a:lnTo>
                    <a:pt x="2320" y="1663"/>
                  </a:lnTo>
                  <a:lnTo>
                    <a:pt x="2329" y="1656"/>
                  </a:lnTo>
                  <a:lnTo>
                    <a:pt x="2338" y="1649"/>
                  </a:lnTo>
                  <a:lnTo>
                    <a:pt x="2347" y="1640"/>
                  </a:lnTo>
                  <a:lnTo>
                    <a:pt x="2355" y="1631"/>
                  </a:lnTo>
                  <a:lnTo>
                    <a:pt x="2364" y="1621"/>
                  </a:lnTo>
                  <a:lnTo>
                    <a:pt x="2372" y="1610"/>
                  </a:lnTo>
                  <a:lnTo>
                    <a:pt x="2380" y="1597"/>
                  </a:lnTo>
                  <a:lnTo>
                    <a:pt x="2387" y="1584"/>
                  </a:lnTo>
                  <a:lnTo>
                    <a:pt x="2394" y="1569"/>
                  </a:lnTo>
                  <a:lnTo>
                    <a:pt x="2400" y="1552"/>
                  </a:lnTo>
                  <a:lnTo>
                    <a:pt x="2406" y="1535"/>
                  </a:lnTo>
                  <a:lnTo>
                    <a:pt x="2412" y="1517"/>
                  </a:lnTo>
                  <a:lnTo>
                    <a:pt x="2417" y="1497"/>
                  </a:lnTo>
                  <a:lnTo>
                    <a:pt x="2422" y="1477"/>
                  </a:lnTo>
                  <a:lnTo>
                    <a:pt x="2426" y="1454"/>
                  </a:lnTo>
                  <a:lnTo>
                    <a:pt x="2430" y="1430"/>
                  </a:lnTo>
                  <a:lnTo>
                    <a:pt x="2430" y="1430"/>
                  </a:lnTo>
                  <a:lnTo>
                    <a:pt x="2442" y="1336"/>
                  </a:lnTo>
                  <a:lnTo>
                    <a:pt x="2455" y="1227"/>
                  </a:lnTo>
                  <a:lnTo>
                    <a:pt x="2468" y="1107"/>
                  </a:lnTo>
                  <a:lnTo>
                    <a:pt x="2483" y="982"/>
                  </a:lnTo>
                  <a:lnTo>
                    <a:pt x="2492" y="919"/>
                  </a:lnTo>
                  <a:lnTo>
                    <a:pt x="2500" y="856"/>
                  </a:lnTo>
                  <a:lnTo>
                    <a:pt x="2510" y="795"/>
                  </a:lnTo>
                  <a:lnTo>
                    <a:pt x="2520" y="735"/>
                  </a:lnTo>
                  <a:lnTo>
                    <a:pt x="2531" y="677"/>
                  </a:lnTo>
                  <a:lnTo>
                    <a:pt x="2544" y="622"/>
                  </a:lnTo>
                  <a:lnTo>
                    <a:pt x="2557" y="571"/>
                  </a:lnTo>
                  <a:lnTo>
                    <a:pt x="2572" y="524"/>
                  </a:lnTo>
                  <a:lnTo>
                    <a:pt x="2572" y="524"/>
                  </a:lnTo>
                  <a:lnTo>
                    <a:pt x="2579" y="506"/>
                  </a:lnTo>
                  <a:lnTo>
                    <a:pt x="2587" y="487"/>
                  </a:lnTo>
                  <a:lnTo>
                    <a:pt x="2596" y="466"/>
                  </a:lnTo>
                  <a:lnTo>
                    <a:pt x="2607" y="446"/>
                  </a:lnTo>
                  <a:lnTo>
                    <a:pt x="2619" y="424"/>
                  </a:lnTo>
                  <a:lnTo>
                    <a:pt x="2634" y="404"/>
                  </a:lnTo>
                  <a:lnTo>
                    <a:pt x="2650" y="383"/>
                  </a:lnTo>
                  <a:lnTo>
                    <a:pt x="2668" y="362"/>
                  </a:lnTo>
                  <a:lnTo>
                    <a:pt x="2687" y="342"/>
                  </a:lnTo>
                  <a:lnTo>
                    <a:pt x="2710" y="323"/>
                  </a:lnTo>
                  <a:lnTo>
                    <a:pt x="2735" y="304"/>
                  </a:lnTo>
                  <a:lnTo>
                    <a:pt x="2762" y="286"/>
                  </a:lnTo>
                  <a:lnTo>
                    <a:pt x="2791" y="269"/>
                  </a:lnTo>
                  <a:lnTo>
                    <a:pt x="2823" y="253"/>
                  </a:lnTo>
                  <a:lnTo>
                    <a:pt x="2858" y="239"/>
                  </a:lnTo>
                  <a:lnTo>
                    <a:pt x="2896" y="227"/>
                  </a:lnTo>
                  <a:lnTo>
                    <a:pt x="3012" y="326"/>
                  </a:lnTo>
                  <a:lnTo>
                    <a:pt x="3302" y="21"/>
                  </a:lnTo>
                  <a:close/>
                </a:path>
              </a:pathLst>
            </a:custGeom>
            <a:solidFill>
              <a:srgbClr val="EF42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3" name="Freeform 8"/>
            <p:cNvSpPr/>
            <p:nvPr/>
          </p:nvSpPr>
          <p:spPr bwMode="auto">
            <a:xfrm>
              <a:off x="7025819" y="1276743"/>
              <a:ext cx="483056" cy="619430"/>
            </a:xfrm>
            <a:custGeom>
              <a:avLst/>
              <a:gdLst>
                <a:gd name="T0" fmla="*/ 290 w 304"/>
                <a:gd name="T1" fmla="*/ 0 h 391"/>
                <a:gd name="T2" fmla="*/ 304 w 304"/>
                <a:gd name="T3" fmla="*/ 67 h 391"/>
                <a:gd name="T4" fmla="*/ 16 w 304"/>
                <a:gd name="T5" fmla="*/ 391 h 391"/>
                <a:gd name="T6" fmla="*/ 0 w 304"/>
                <a:gd name="T7" fmla="*/ 305 h 391"/>
                <a:gd name="T8" fmla="*/ 290 w 304"/>
                <a:gd name="T9" fmla="*/ 0 h 391"/>
              </a:gdLst>
              <a:ahLst/>
              <a:cxnLst>
                <a:cxn ang="0">
                  <a:pos x="T0" y="T1"/>
                </a:cxn>
                <a:cxn ang="0">
                  <a:pos x="T2" y="T3"/>
                </a:cxn>
                <a:cxn ang="0">
                  <a:pos x="T4" y="T5"/>
                </a:cxn>
                <a:cxn ang="0">
                  <a:pos x="T6" y="T7"/>
                </a:cxn>
                <a:cxn ang="0">
                  <a:pos x="T8" y="T9"/>
                </a:cxn>
              </a:cxnLst>
              <a:rect l="0" t="0" r="r" b="b"/>
              <a:pathLst>
                <a:path w="304" h="391">
                  <a:moveTo>
                    <a:pt x="290" y="0"/>
                  </a:moveTo>
                  <a:lnTo>
                    <a:pt x="304" y="67"/>
                  </a:lnTo>
                  <a:lnTo>
                    <a:pt x="16" y="391"/>
                  </a:lnTo>
                  <a:lnTo>
                    <a:pt x="0" y="305"/>
                  </a:lnTo>
                  <a:lnTo>
                    <a:pt x="290" y="0"/>
                  </a:lnTo>
                  <a:close/>
                </a:path>
              </a:pathLst>
            </a:custGeom>
            <a:solidFill>
              <a:srgbClr val="A81E2A"/>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4" name="Freeform 9"/>
            <p:cNvSpPr/>
            <p:nvPr/>
          </p:nvSpPr>
          <p:spPr bwMode="auto">
            <a:xfrm>
              <a:off x="6839580" y="1604858"/>
              <a:ext cx="212427" cy="291315"/>
            </a:xfrm>
            <a:custGeom>
              <a:avLst/>
              <a:gdLst>
                <a:gd name="T0" fmla="*/ 134 w 134"/>
                <a:gd name="T1" fmla="*/ 185 h 185"/>
                <a:gd name="T2" fmla="*/ 0 w 134"/>
                <a:gd name="T3" fmla="*/ 81 h 185"/>
                <a:gd name="T4" fmla="*/ 2 w 134"/>
                <a:gd name="T5" fmla="*/ 0 h 185"/>
                <a:gd name="T6" fmla="*/ 118 w 134"/>
                <a:gd name="T7" fmla="*/ 99 h 185"/>
                <a:gd name="T8" fmla="*/ 134 w 134"/>
                <a:gd name="T9" fmla="*/ 185 h 185"/>
              </a:gdLst>
              <a:ahLst/>
              <a:cxnLst>
                <a:cxn ang="0">
                  <a:pos x="T0" y="T1"/>
                </a:cxn>
                <a:cxn ang="0">
                  <a:pos x="T2" y="T3"/>
                </a:cxn>
                <a:cxn ang="0">
                  <a:pos x="T4" y="T5"/>
                </a:cxn>
                <a:cxn ang="0">
                  <a:pos x="T6" y="T7"/>
                </a:cxn>
                <a:cxn ang="0">
                  <a:pos x="T8" y="T9"/>
                </a:cxn>
              </a:cxnLst>
              <a:rect l="0" t="0" r="r" b="b"/>
              <a:pathLst>
                <a:path w="134" h="185">
                  <a:moveTo>
                    <a:pt x="134" y="185"/>
                  </a:moveTo>
                  <a:lnTo>
                    <a:pt x="0" y="81"/>
                  </a:lnTo>
                  <a:lnTo>
                    <a:pt x="2" y="0"/>
                  </a:lnTo>
                  <a:lnTo>
                    <a:pt x="118" y="99"/>
                  </a:lnTo>
                  <a:lnTo>
                    <a:pt x="134" y="185"/>
                  </a:lnTo>
                  <a:close/>
                </a:path>
              </a:pathLst>
            </a:custGeom>
            <a:solidFill>
              <a:srgbClr val="891725"/>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sp>
          <p:nvSpPr>
            <p:cNvPr id="205" name="Freeform 10"/>
            <p:cNvSpPr/>
            <p:nvPr/>
          </p:nvSpPr>
          <p:spPr bwMode="auto">
            <a:xfrm>
              <a:off x="6414724" y="1243013"/>
              <a:ext cx="200788" cy="193187"/>
            </a:xfrm>
            <a:custGeom>
              <a:avLst/>
              <a:gdLst>
                <a:gd name="T0" fmla="*/ 0 w 126"/>
                <a:gd name="T1" fmla="*/ 0 h 121"/>
                <a:gd name="T2" fmla="*/ 15 w 126"/>
                <a:gd name="T3" fmla="*/ 72 h 121"/>
                <a:gd name="T4" fmla="*/ 79 w 126"/>
                <a:gd name="T5" fmla="*/ 121 h 121"/>
                <a:gd name="T6" fmla="*/ 126 w 126"/>
                <a:gd name="T7" fmla="*/ 105 h 121"/>
                <a:gd name="T8" fmla="*/ 0 w 126"/>
                <a:gd name="T9" fmla="*/ 0 h 121"/>
              </a:gdLst>
              <a:ahLst/>
              <a:cxnLst>
                <a:cxn ang="0">
                  <a:pos x="T0" y="T1"/>
                </a:cxn>
                <a:cxn ang="0">
                  <a:pos x="T2" y="T3"/>
                </a:cxn>
                <a:cxn ang="0">
                  <a:pos x="T4" y="T5"/>
                </a:cxn>
                <a:cxn ang="0">
                  <a:pos x="T6" y="T7"/>
                </a:cxn>
                <a:cxn ang="0">
                  <a:pos x="T8" y="T9"/>
                </a:cxn>
              </a:cxnLst>
              <a:rect l="0" t="0" r="r" b="b"/>
              <a:pathLst>
                <a:path w="126" h="121">
                  <a:moveTo>
                    <a:pt x="0" y="0"/>
                  </a:moveTo>
                  <a:lnTo>
                    <a:pt x="15" y="72"/>
                  </a:lnTo>
                  <a:lnTo>
                    <a:pt x="79" y="121"/>
                  </a:lnTo>
                  <a:lnTo>
                    <a:pt x="126" y="105"/>
                  </a:lnTo>
                  <a:lnTo>
                    <a:pt x="0" y="0"/>
                  </a:lnTo>
                  <a:close/>
                </a:path>
              </a:pathLst>
            </a:custGeom>
            <a:solidFill>
              <a:srgbClr val="AA2037"/>
            </a:solidFill>
            <a:ln>
              <a:noFill/>
            </a:ln>
          </p:spPr>
          <p:txBody>
            <a:bodyPr lIns="45708" tIns="22854" rIns="45708" bIns="22854"/>
            <a:lstStyle/>
            <a:p>
              <a:pPr fontAlgn="auto">
                <a:spcBef>
                  <a:spcPts val="0"/>
                </a:spcBef>
                <a:spcAft>
                  <a:spcPts val="0"/>
                </a:spcAft>
                <a:defRPr/>
              </a:pPr>
              <a:endParaRPr lang="en-AU" sz="675">
                <a:latin typeface="+mn-lt"/>
                <a:ea typeface="+mn-ea"/>
              </a:endParaRPr>
            </a:p>
          </p:txBody>
        </p:sp>
      </p:grpSp>
      <p:sp>
        <p:nvSpPr>
          <p:cNvPr id="23569" name="Freeform 79"/>
          <p:cNvSpPr>
            <a:spLocks noEditPoints="1"/>
          </p:cNvSpPr>
          <p:nvPr/>
        </p:nvSpPr>
        <p:spPr bwMode="auto">
          <a:xfrm>
            <a:off x="7904163" y="4114800"/>
            <a:ext cx="357187" cy="404813"/>
          </a:xfrm>
          <a:custGeom>
            <a:avLst/>
            <a:gdLst>
              <a:gd name="T0" fmla="*/ 304146 w 67"/>
              <a:gd name="T1" fmla="*/ 38280 h 106"/>
              <a:gd name="T2" fmla="*/ 330825 w 67"/>
              <a:gd name="T3" fmla="*/ 195227 h 106"/>
              <a:gd name="T4" fmla="*/ 272131 w 67"/>
              <a:gd name="T5" fmla="*/ 252646 h 106"/>
              <a:gd name="T6" fmla="*/ 293474 w 67"/>
              <a:gd name="T7" fmla="*/ 248818 h 106"/>
              <a:gd name="T8" fmla="*/ 304146 w 67"/>
              <a:gd name="T9" fmla="*/ 279442 h 106"/>
              <a:gd name="T10" fmla="*/ 298810 w 67"/>
              <a:gd name="T11" fmla="*/ 306238 h 106"/>
              <a:gd name="T12" fmla="*/ 304146 w 67"/>
              <a:gd name="T13" fmla="*/ 329206 h 106"/>
              <a:gd name="T14" fmla="*/ 293474 w 67"/>
              <a:gd name="T15" fmla="*/ 356001 h 106"/>
              <a:gd name="T16" fmla="*/ 80038 w 67"/>
              <a:gd name="T17" fmla="*/ 371313 h 106"/>
              <a:gd name="T18" fmla="*/ 64031 w 67"/>
              <a:gd name="T19" fmla="*/ 363657 h 106"/>
              <a:gd name="T20" fmla="*/ 64031 w 67"/>
              <a:gd name="T21" fmla="*/ 317722 h 106"/>
              <a:gd name="T22" fmla="*/ 64031 w 67"/>
              <a:gd name="T23" fmla="*/ 313894 h 106"/>
              <a:gd name="T24" fmla="*/ 64031 w 67"/>
              <a:gd name="T25" fmla="*/ 271786 h 106"/>
              <a:gd name="T26" fmla="*/ 80038 w 67"/>
              <a:gd name="T27" fmla="*/ 264130 h 106"/>
              <a:gd name="T28" fmla="*/ 85374 w 67"/>
              <a:gd name="T29" fmla="*/ 241162 h 106"/>
              <a:gd name="T30" fmla="*/ 0 w 67"/>
              <a:gd name="T31" fmla="*/ 130151 h 106"/>
              <a:gd name="T32" fmla="*/ 176085 w 67"/>
              <a:gd name="T33" fmla="*/ 0 h 106"/>
              <a:gd name="T34" fmla="*/ 149405 w 67"/>
              <a:gd name="T35" fmla="*/ 156947 h 106"/>
              <a:gd name="T36" fmla="*/ 160077 w 67"/>
              <a:gd name="T37" fmla="*/ 149291 h 106"/>
              <a:gd name="T38" fmla="*/ 176085 w 67"/>
              <a:gd name="T39" fmla="*/ 156947 h 106"/>
              <a:gd name="T40" fmla="*/ 192092 w 67"/>
              <a:gd name="T41" fmla="*/ 149291 h 106"/>
              <a:gd name="T42" fmla="*/ 208100 w 67"/>
              <a:gd name="T43" fmla="*/ 156947 h 106"/>
              <a:gd name="T44" fmla="*/ 229443 w 67"/>
              <a:gd name="T45" fmla="*/ 145463 h 106"/>
              <a:gd name="T46" fmla="*/ 208100 w 67"/>
              <a:gd name="T47" fmla="*/ 199055 h 106"/>
              <a:gd name="T48" fmla="*/ 234779 w 67"/>
              <a:gd name="T49" fmla="*/ 252646 h 106"/>
              <a:gd name="T50" fmla="*/ 234779 w 67"/>
              <a:gd name="T51" fmla="*/ 222022 h 106"/>
              <a:gd name="T52" fmla="*/ 298810 w 67"/>
              <a:gd name="T53" fmla="*/ 179915 h 106"/>
              <a:gd name="T54" fmla="*/ 277467 w 67"/>
              <a:gd name="T55" fmla="*/ 57420 h 106"/>
              <a:gd name="T56" fmla="*/ 80038 w 67"/>
              <a:gd name="T57" fmla="*/ 57420 h 106"/>
              <a:gd name="T58" fmla="*/ 58695 w 67"/>
              <a:gd name="T59" fmla="*/ 183743 h 106"/>
              <a:gd name="T60" fmla="*/ 122726 w 67"/>
              <a:gd name="T61" fmla="*/ 225850 h 106"/>
              <a:gd name="T62" fmla="*/ 122726 w 67"/>
              <a:gd name="T63" fmla="*/ 256474 h 106"/>
              <a:gd name="T64" fmla="*/ 154741 w 67"/>
              <a:gd name="T65" fmla="*/ 199055 h 106"/>
              <a:gd name="T66" fmla="*/ 133397 w 67"/>
              <a:gd name="T67" fmla="*/ 145463 h 106"/>
              <a:gd name="T68" fmla="*/ 213436 w 67"/>
              <a:gd name="T69" fmla="*/ 164603 h 106"/>
              <a:gd name="T70" fmla="*/ 192092 w 67"/>
              <a:gd name="T71" fmla="*/ 160775 h 106"/>
              <a:gd name="T72" fmla="*/ 160077 w 67"/>
              <a:gd name="T73" fmla="*/ 160775 h 106"/>
              <a:gd name="T74" fmla="*/ 144069 w 67"/>
              <a:gd name="T75" fmla="*/ 160775 h 106"/>
              <a:gd name="T76" fmla="*/ 170749 w 67"/>
              <a:gd name="T77" fmla="*/ 195227 h 106"/>
              <a:gd name="T78" fmla="*/ 170749 w 67"/>
              <a:gd name="T79" fmla="*/ 256474 h 106"/>
              <a:gd name="T80" fmla="*/ 186756 w 67"/>
              <a:gd name="T81" fmla="*/ 195227 h 106"/>
              <a:gd name="T82" fmla="*/ 186756 w 67"/>
              <a:gd name="T83" fmla="*/ 191399 h 106"/>
              <a:gd name="T84" fmla="*/ 229443 w 67"/>
              <a:gd name="T85" fmla="*/ 367485 h 106"/>
              <a:gd name="T86" fmla="*/ 181420 w 67"/>
              <a:gd name="T87" fmla="*/ 405765 h 106"/>
              <a:gd name="T88" fmla="*/ 229443 w 67"/>
              <a:gd name="T89" fmla="*/ 367485 h 106"/>
              <a:gd name="T90" fmla="*/ 90710 w 67"/>
              <a:gd name="T91" fmla="*/ 336862 h 106"/>
              <a:gd name="T92" fmla="*/ 90710 w 67"/>
              <a:gd name="T93" fmla="*/ 344517 h 106"/>
              <a:gd name="T94" fmla="*/ 266795 w 67"/>
              <a:gd name="T95" fmla="*/ 329206 h 106"/>
              <a:gd name="T96" fmla="*/ 266795 w 67"/>
              <a:gd name="T97" fmla="*/ 279442 h 106"/>
              <a:gd name="T98" fmla="*/ 90710 w 67"/>
              <a:gd name="T99" fmla="*/ 294754 h 106"/>
              <a:gd name="T100" fmla="*/ 266795 w 67"/>
              <a:gd name="T101" fmla="*/ 283270 h 106"/>
              <a:gd name="T102" fmla="*/ 266795 w 67"/>
              <a:gd name="T103" fmla="*/ 279442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w="9525">
            <a:noFill/>
            <a:round/>
          </a:ln>
        </p:spPr>
        <p:txBody>
          <a:bodyPr lIns="45708" tIns="22854" rIns="45708" bIns="22854"/>
          <a:lstStyle/>
          <a:p>
            <a:endParaRPr lang="zh-CN" altLang="en-US"/>
          </a:p>
        </p:txBody>
      </p:sp>
      <p:sp>
        <p:nvSpPr>
          <p:cNvPr id="208" name="Freeform 81"/>
          <p:cNvSpPr/>
          <p:nvPr/>
        </p:nvSpPr>
        <p:spPr bwMode="auto">
          <a:xfrm>
            <a:off x="10641013" y="3205163"/>
            <a:ext cx="450850" cy="296862"/>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3"/>
          </a:solidFill>
          <a:ln>
            <a:noFill/>
          </a:ln>
        </p:spPr>
        <p:txBody>
          <a:bodyPr lIns="45708" tIns="22854" rIns="45708" bIns="22854"/>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900">
              <a:solidFill>
                <a:prstClr val="black"/>
              </a:solidFill>
            </a:endParaRPr>
          </a:p>
        </p:txBody>
      </p:sp>
      <p:sp>
        <p:nvSpPr>
          <p:cNvPr id="212" name="矩形 211"/>
          <p:cNvSpPr/>
          <p:nvPr/>
        </p:nvSpPr>
        <p:spPr>
          <a:xfrm>
            <a:off x="6607175" y="4529138"/>
            <a:ext cx="3084513" cy="522287"/>
          </a:xfrm>
          <a:prstGeom prst="rect">
            <a:avLst/>
          </a:prstGeom>
        </p:spPr>
        <p:txBody>
          <a:bodyPr>
            <a:spAutoFit/>
          </a:bodyPr>
          <a:lstStyle/>
          <a:p>
            <a:pPr algn="ctr" fontAlgn="auto">
              <a:spcBef>
                <a:spcPts val="0"/>
              </a:spcBef>
              <a:spcAft>
                <a:spcPts val="0"/>
              </a:spcAft>
              <a:defRPr/>
            </a:pPr>
            <a:r>
              <a:rPr lang="zh-CN" altLang="en-US" sz="1400" b="1" dirty="0">
                <a:latin typeface="+mn-ea"/>
                <a:ea typeface="+mn-ea"/>
                <a:cs typeface="+mn-ea"/>
                <a:sym typeface="+mn-ea"/>
              </a:rPr>
              <a:t>2000-2001  </a:t>
            </a:r>
          </a:p>
          <a:p>
            <a:pPr algn="ctr" fontAlgn="auto">
              <a:spcBef>
                <a:spcPts val="0"/>
              </a:spcBef>
              <a:spcAft>
                <a:spcPts val="0"/>
              </a:spcAft>
              <a:defRPr/>
            </a:pPr>
            <a:r>
              <a:rPr lang="zh-CN" altLang="en-US" sz="1400" b="1" dirty="0">
                <a:latin typeface="+mn-ea"/>
                <a:ea typeface="+mn-ea"/>
                <a:cs typeface="+mn-ea"/>
                <a:sym typeface="+mn-ea"/>
              </a:rPr>
              <a:t>内蒙古大学经济管理学院教师</a:t>
            </a:r>
          </a:p>
        </p:txBody>
      </p:sp>
      <p:sp>
        <p:nvSpPr>
          <p:cNvPr id="214" name="矩形 213"/>
          <p:cNvSpPr/>
          <p:nvPr/>
        </p:nvSpPr>
        <p:spPr>
          <a:xfrm>
            <a:off x="9432925" y="3595688"/>
            <a:ext cx="2879725" cy="736600"/>
          </a:xfrm>
          <a:prstGeom prst="rect">
            <a:avLst/>
          </a:prstGeom>
        </p:spPr>
        <p:txBody>
          <a:bodyPr>
            <a:spAutoFit/>
          </a:bodyPr>
          <a:lstStyle/>
          <a:p>
            <a:pPr algn="ctr" fontAlgn="auto">
              <a:spcBef>
                <a:spcPts val="0"/>
              </a:spcBef>
              <a:spcAft>
                <a:spcPts val="0"/>
              </a:spcAft>
              <a:defRPr/>
            </a:pPr>
            <a:r>
              <a:rPr lang="zh-CN" altLang="en-US" sz="1400" b="1" dirty="0">
                <a:latin typeface="+mn-ea"/>
                <a:ea typeface="+mn-ea"/>
                <a:cs typeface="+mn-ea"/>
                <a:sym typeface="+mn-ea"/>
              </a:rPr>
              <a:t>2017年至今  </a:t>
            </a:r>
          </a:p>
          <a:p>
            <a:pPr algn="ctr" fontAlgn="auto">
              <a:spcBef>
                <a:spcPts val="0"/>
              </a:spcBef>
              <a:spcAft>
                <a:spcPts val="0"/>
              </a:spcAft>
              <a:defRPr/>
            </a:pPr>
            <a:r>
              <a:rPr lang="zh-CN" altLang="en-US" sz="1400" b="1" dirty="0">
                <a:latin typeface="+mn-ea"/>
                <a:ea typeface="+mn-ea"/>
                <a:cs typeface="+mn-ea"/>
                <a:sym typeface="+mn-ea"/>
              </a:rPr>
              <a:t>上海电子信息职业技术学院</a:t>
            </a:r>
          </a:p>
          <a:p>
            <a:pPr algn="ctr" fontAlgn="auto">
              <a:spcBef>
                <a:spcPts val="0"/>
              </a:spcBef>
              <a:spcAft>
                <a:spcPts val="0"/>
              </a:spcAft>
              <a:defRPr/>
            </a:pPr>
            <a:r>
              <a:rPr lang="zh-CN" altLang="en-US" sz="1400" b="1" dirty="0">
                <a:latin typeface="+mn-ea"/>
                <a:ea typeface="+mn-ea"/>
                <a:cs typeface="+mn-ea"/>
                <a:sym typeface="+mn-ea"/>
              </a:rPr>
              <a:t>副院长、教授</a:t>
            </a:r>
          </a:p>
        </p:txBody>
      </p:sp>
      <p:sp>
        <p:nvSpPr>
          <p:cNvPr id="23573" name="Shape 50"/>
          <p:cNvSpPr/>
          <p:nvPr/>
        </p:nvSpPr>
        <p:spPr bwMode="auto">
          <a:xfrm>
            <a:off x="9775825" y="5378450"/>
            <a:ext cx="344488" cy="374650"/>
          </a:xfrm>
          <a:custGeom>
            <a:avLst/>
            <a:gdLst>
              <a:gd name="T0" fmla="*/ 111443090 w 21600"/>
              <a:gd name="T1" fmla="*/ 93467463 h 21600"/>
              <a:gd name="T2" fmla="*/ 111443090 w 21600"/>
              <a:gd name="T3" fmla="*/ 93467463 h 21600"/>
              <a:gd name="T4" fmla="*/ 111443090 w 21600"/>
              <a:gd name="T5" fmla="*/ 93467463 h 21600"/>
              <a:gd name="T6" fmla="*/ 111443090 w 21600"/>
              <a:gd name="T7" fmla="*/ 93467463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rgbClr val="25557B"/>
          </a:solidFill>
          <a:ln w="9525">
            <a:noFill/>
            <a:round/>
          </a:ln>
        </p:spPr>
        <p:txBody>
          <a:bodyPr lIns="0" tIns="0" rIns="0" bIns="0"/>
          <a:lstStyle/>
          <a:p>
            <a:endParaRPr lang="zh-CN" altLang="en-US"/>
          </a:p>
        </p:txBody>
      </p:sp>
      <p:sp>
        <p:nvSpPr>
          <p:cNvPr id="3" name="矩形 2"/>
          <p:cNvSpPr/>
          <p:nvPr/>
        </p:nvSpPr>
        <p:spPr>
          <a:xfrm>
            <a:off x="8210550" y="5838825"/>
            <a:ext cx="3859213" cy="1120775"/>
          </a:xfrm>
          <a:prstGeom prst="rect">
            <a:avLst/>
          </a:prstGeom>
        </p:spPr>
        <p:txBody>
          <a:bodyPr>
            <a:spAutoFit/>
          </a:bodyPr>
          <a:lstStyle/>
          <a:p>
            <a:pPr algn="ctr" fontAlgn="auto">
              <a:spcBef>
                <a:spcPts val="0"/>
              </a:spcBef>
              <a:spcAft>
                <a:spcPts val="0"/>
              </a:spcAft>
              <a:defRPr/>
            </a:pPr>
            <a:r>
              <a:rPr lang="zh-CN" altLang="en-US" sz="1400" b="1" dirty="0">
                <a:latin typeface="+mn-ea"/>
                <a:ea typeface="+mn-ea"/>
                <a:cs typeface="+mn-ea"/>
                <a:sym typeface="+mn-ea"/>
              </a:rPr>
              <a:t>2001-2017  </a:t>
            </a:r>
          </a:p>
          <a:p>
            <a:pPr algn="ctr" fontAlgn="auto">
              <a:spcBef>
                <a:spcPts val="0"/>
              </a:spcBef>
              <a:spcAft>
                <a:spcPts val="0"/>
              </a:spcAft>
              <a:defRPr/>
            </a:pPr>
            <a:r>
              <a:rPr lang="zh-CN" altLang="en-US" sz="1400" b="1" dirty="0">
                <a:latin typeface="+mn-ea"/>
                <a:ea typeface="+mn-ea"/>
                <a:cs typeface="+mn-ea"/>
                <a:sym typeface="+mn-ea"/>
              </a:rPr>
              <a:t>上海建峰职业技术学院(上海城建职业学院)</a:t>
            </a:r>
          </a:p>
          <a:p>
            <a:pPr algn="ctr" fontAlgn="auto">
              <a:spcBef>
                <a:spcPts val="0"/>
              </a:spcBef>
              <a:spcAft>
                <a:spcPts val="0"/>
              </a:spcAft>
              <a:defRPr/>
            </a:pPr>
            <a:r>
              <a:rPr lang="zh-CN" altLang="en-US" sz="1400" b="1" dirty="0">
                <a:latin typeface="+mn-ea"/>
                <a:ea typeface="+mn-ea"/>
                <a:cs typeface="+mn-ea"/>
                <a:sym typeface="+mn-ea"/>
              </a:rPr>
              <a:t>外经外贸系（外语系）教师、主任；教务处长（科研处长）、院长助理；副院长、副教授</a:t>
            </a:r>
          </a:p>
          <a:p>
            <a:pPr algn="ctr" fontAlgn="auto">
              <a:spcBef>
                <a:spcPts val="0"/>
              </a:spcBef>
              <a:spcAft>
                <a:spcPts val="0"/>
              </a:spcAft>
              <a:defRPr/>
            </a:pPr>
            <a:endParaRPr lang="zh-CN" altLang="en-US" sz="1100" dirty="0">
              <a:latin typeface="方正兰亭准黑_GBK" panose="02000000000000000000" pitchFamily="2" charset="-122"/>
              <a:ea typeface="方正兰亭准黑_GBK" panose="02000000000000000000" pitchFamily="2" charset="-122"/>
            </a:endParaRPr>
          </a:p>
        </p:txBody>
      </p:sp>
      <p:sp>
        <p:nvSpPr>
          <p:cNvPr id="2" name="矩形 1"/>
          <p:cNvSpPr/>
          <p:nvPr/>
        </p:nvSpPr>
        <p:spPr>
          <a:xfrm>
            <a:off x="5243513" y="6430963"/>
            <a:ext cx="106362"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sp>
        <p:nvSpPr>
          <p:cNvPr id="5" name="矩形 4"/>
          <p:cNvSpPr/>
          <p:nvPr/>
        </p:nvSpPr>
        <p:spPr>
          <a:xfrm>
            <a:off x="7431088" y="6403975"/>
            <a:ext cx="106362" cy="196850"/>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nvGrpSpPr>
          <p:cNvPr id="23577" name="组合 5"/>
          <p:cNvGrpSpPr/>
          <p:nvPr/>
        </p:nvGrpSpPr>
        <p:grpSpPr bwMode="auto">
          <a:xfrm>
            <a:off x="3379788" y="3832225"/>
            <a:ext cx="4000500" cy="2243138"/>
            <a:chOff x="-92550" y="3789751"/>
            <a:chExt cx="4000500" cy="2243138"/>
          </a:xfrm>
        </p:grpSpPr>
        <p:grpSp>
          <p:nvGrpSpPr>
            <p:cNvPr id="23578" name="Group 35"/>
            <p:cNvGrpSpPr/>
            <p:nvPr/>
          </p:nvGrpSpPr>
          <p:grpSpPr bwMode="auto">
            <a:xfrm>
              <a:off x="461639" y="4679759"/>
              <a:ext cx="1241025" cy="266767"/>
              <a:chOff x="769938" y="2456536"/>
              <a:chExt cx="1613466" cy="345642"/>
            </a:xfrm>
          </p:grpSpPr>
          <p:sp>
            <p:nvSpPr>
              <p:cNvPr id="8" name="Notched Right Arrow 32"/>
              <p:cNvSpPr/>
              <p:nvPr/>
            </p:nvSpPr>
            <p:spPr>
              <a:xfrm>
                <a:off x="769740" y="2457287"/>
                <a:ext cx="1613986" cy="345555"/>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18" name="Oval 34"/>
              <p:cNvSpPr>
                <a:spLocks noChangeAspect="1"/>
              </p:cNvSpPr>
              <p:nvPr/>
            </p:nvSpPr>
            <p:spPr>
              <a:xfrm>
                <a:off x="1481794" y="2535449"/>
                <a:ext cx="189881" cy="189233"/>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grpSp>
          <p:nvGrpSpPr>
            <p:cNvPr id="23579" name="Group 40"/>
            <p:cNvGrpSpPr/>
            <p:nvPr/>
          </p:nvGrpSpPr>
          <p:grpSpPr bwMode="auto">
            <a:xfrm>
              <a:off x="2067317" y="4715270"/>
              <a:ext cx="1241025" cy="266767"/>
              <a:chOff x="769938" y="2456536"/>
              <a:chExt cx="1613466" cy="345642"/>
            </a:xfrm>
          </p:grpSpPr>
          <p:sp>
            <p:nvSpPr>
              <p:cNvPr id="28" name="Notched Right Arrow 41"/>
              <p:cNvSpPr/>
              <p:nvPr/>
            </p:nvSpPr>
            <p:spPr>
              <a:xfrm>
                <a:off x="770874" y="2456528"/>
                <a:ext cx="1611923" cy="345555"/>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a:solidFill>
                    <a:srgbClr val="FFFFFF"/>
                  </a:solidFill>
                  <a:ea typeface="宋体" panose="02010600030101010101" pitchFamily="2" charset="-122"/>
                </a:endParaRPr>
              </a:p>
            </p:txBody>
          </p:sp>
          <p:sp>
            <p:nvSpPr>
              <p:cNvPr id="29" name="Oval 42"/>
              <p:cNvSpPr>
                <a:spLocks noChangeAspect="1"/>
              </p:cNvSpPr>
              <p:nvPr/>
            </p:nvSpPr>
            <p:spPr>
              <a:xfrm>
                <a:off x="1482927" y="2534690"/>
                <a:ext cx="187816" cy="189233"/>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3500" b="1">
                  <a:solidFill>
                    <a:srgbClr val="2F2F2F"/>
                  </a:solidFill>
                  <a:ea typeface="宋体" panose="02010600030101010101" pitchFamily="2" charset="-122"/>
                </a:endParaRPr>
              </a:p>
            </p:txBody>
          </p:sp>
        </p:grpSp>
        <p:sp>
          <p:nvSpPr>
            <p:cNvPr id="23580" name="TextBox 129"/>
            <p:cNvSpPr txBox="1">
              <a:spLocks noChangeArrowheads="1"/>
            </p:cNvSpPr>
            <p:nvPr/>
          </p:nvSpPr>
          <p:spPr bwMode="auto">
            <a:xfrm>
              <a:off x="-92550" y="5172506"/>
              <a:ext cx="2370338" cy="835660"/>
            </a:xfrm>
            <a:prstGeom prst="rect">
              <a:avLst/>
            </a:prstGeom>
            <a:noFill/>
            <a:ln w="9525">
              <a:noFill/>
              <a:miter lim="800000"/>
            </a:ln>
          </p:spPr>
          <p:txBody>
            <a:bodyPr lIns="0" tIns="0" rIns="0" bIns="0" anchor="ctr">
              <a:spAutoFit/>
            </a:bodyPr>
            <a:lstStyle/>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2012-2013  </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上海市高校教师</a:t>
              </a:r>
            </a:p>
            <a:p>
              <a:pPr algn="ctr">
                <a:spcBef>
                  <a:spcPct val="20000"/>
                </a:spcBef>
              </a:pPr>
              <a:r>
                <a:rPr lang="en-US" altLang="zh-CN" sz="1600" b="1">
                  <a:solidFill>
                    <a:schemeClr val="accent1"/>
                  </a:solidFill>
                  <a:latin typeface="微软雅黑" panose="020B0503020204020204" pitchFamily="34" charset="-122"/>
                  <a:ea typeface="微软雅黑" panose="020B0503020204020204" pitchFamily="34" charset="-122"/>
                </a:rPr>
                <a:t>产学研见习计划</a:t>
              </a:r>
            </a:p>
          </p:txBody>
        </p:sp>
        <p:sp>
          <p:nvSpPr>
            <p:cNvPr id="31" name="TextBox 131"/>
            <p:cNvSpPr txBox="1"/>
            <p:nvPr/>
          </p:nvSpPr>
          <p:spPr>
            <a:xfrm>
              <a:off x="1925162" y="5245489"/>
              <a:ext cx="1982788" cy="787400"/>
            </a:xfrm>
            <a:prstGeom prst="rect">
              <a:avLst/>
            </a:prstGeom>
            <a:noFill/>
          </p:spPr>
          <p:txBody>
            <a:bodyPr lIns="0" tIns="0" rIns="0" bIns="0" anchor="ctr">
              <a:spAutoFit/>
            </a:bodyPr>
            <a:lstStyle/>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2012-2016 </a:t>
              </a:r>
            </a:p>
            <a:p>
              <a:pPr algn="ctr" defTabSz="1218565" fontAlgn="auto">
                <a:spcBef>
                  <a:spcPct val="20000"/>
                </a:spcBef>
                <a:spcAft>
                  <a:spcPts val="0"/>
                </a:spcAft>
                <a:defRPr/>
              </a:pPr>
              <a:r>
                <a:rPr lang="en-US" altLang="zh-CN" sz="1600" b="1" dirty="0">
                  <a:solidFill>
                    <a:schemeClr val="accent3"/>
                  </a:solidFill>
                  <a:latin typeface="微软雅黑" panose="020B0503020204020204" pitchFamily="34" charset="-122"/>
                  <a:ea typeface="微软雅黑" panose="020B0503020204020204" pitchFamily="34" charset="-122"/>
                </a:rPr>
                <a:t> 上海社会科学院经济研究所   博士</a:t>
              </a:r>
            </a:p>
          </p:txBody>
        </p:sp>
        <p:cxnSp>
          <p:nvCxnSpPr>
            <p:cNvPr id="32" name="Straight Connector 74"/>
            <p:cNvCxnSpPr>
              <a:stCxn id="35" idx="7"/>
            </p:cNvCxnSpPr>
            <p:nvPr/>
          </p:nvCxnSpPr>
          <p:spPr>
            <a:xfrm flipH="1">
              <a:off x="1056800" y="4310451"/>
              <a:ext cx="9525" cy="506413"/>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85"/>
            <p:cNvCxnSpPr>
              <a:stCxn id="51" idx="7"/>
            </p:cNvCxnSpPr>
            <p:nvPr/>
          </p:nvCxnSpPr>
          <p:spPr>
            <a:xfrm flipH="1">
              <a:off x="2664937" y="4332676"/>
              <a:ext cx="9525" cy="506413"/>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3584" name="Group 68"/>
            <p:cNvGrpSpPr/>
            <p:nvPr/>
          </p:nvGrpSpPr>
          <p:grpSpPr bwMode="auto">
            <a:xfrm>
              <a:off x="850517" y="3789751"/>
              <a:ext cx="429896" cy="431369"/>
              <a:chOff x="1295010" y="1424373"/>
              <a:chExt cx="558911" cy="558911"/>
            </a:xfrm>
          </p:grpSpPr>
          <p:sp>
            <p:nvSpPr>
              <p:cNvPr id="35" name="Teardrop 64"/>
              <p:cNvSpPr/>
              <p:nvPr/>
            </p:nvSpPr>
            <p:spPr>
              <a:xfrm rot="8100000">
                <a:off x="1294890" y="1424373"/>
                <a:ext cx="559322" cy="55946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36" name="Freeform 116"/>
              <p:cNvSpPr>
                <a:spLocks noEditPoints="1"/>
              </p:cNvSpPr>
              <p:nvPr/>
            </p:nvSpPr>
            <p:spPr bwMode="auto">
              <a:xfrm>
                <a:off x="1420789" y="1576582"/>
                <a:ext cx="307525" cy="246825"/>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grpSp>
          <p:nvGrpSpPr>
            <p:cNvPr id="23585" name="Group 75"/>
            <p:cNvGrpSpPr/>
            <p:nvPr/>
          </p:nvGrpSpPr>
          <p:grpSpPr bwMode="auto">
            <a:xfrm>
              <a:off x="2458342" y="3812590"/>
              <a:ext cx="429896" cy="431369"/>
              <a:chOff x="4279638" y="1408107"/>
              <a:chExt cx="558911" cy="558912"/>
            </a:xfrm>
          </p:grpSpPr>
          <p:sp>
            <p:nvSpPr>
              <p:cNvPr id="51" name="Teardrop 87"/>
              <p:cNvSpPr/>
              <p:nvPr/>
            </p:nvSpPr>
            <p:spPr>
              <a:xfrm rot="8100000">
                <a:off x="4279924" y="1407311"/>
                <a:ext cx="559323" cy="5594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555" dirty="0"/>
              </a:p>
            </p:txBody>
          </p:sp>
          <p:sp>
            <p:nvSpPr>
              <p:cNvPr id="52" name="Freeform 15"/>
              <p:cNvSpPr>
                <a:spLocks noEditPoints="1"/>
              </p:cNvSpPr>
              <p:nvPr/>
            </p:nvSpPr>
            <p:spPr bwMode="auto">
              <a:xfrm>
                <a:off x="4434719" y="1598602"/>
                <a:ext cx="266245" cy="199516"/>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lIns="121888" tIns="60944" rIns="121888" bIns="60944"/>
              <a:lstStyle/>
              <a:p>
                <a:pPr fontAlgn="auto">
                  <a:spcBef>
                    <a:spcPts val="0"/>
                  </a:spcBef>
                  <a:spcAft>
                    <a:spcPts val="0"/>
                  </a:spcAft>
                  <a:defRPr/>
                </a:pPr>
                <a:endParaRPr lang="en-US" sz="3555">
                  <a:latin typeface="+mn-lt"/>
                  <a:ea typeface="+mn-ea"/>
                </a:endParaRPr>
              </a:p>
            </p:txBody>
          </p:sp>
        </p:grpSp>
        <p:sp>
          <p:nvSpPr>
            <p:cNvPr id="53" name="矩形 52"/>
            <p:cNvSpPr/>
            <p:nvPr/>
          </p:nvSpPr>
          <p:spPr>
            <a:xfrm>
              <a:off x="1888650" y="3956439"/>
              <a:ext cx="106362" cy="195262"/>
            </a:xfrm>
            <a:prstGeom prst="rect">
              <a:avLst/>
            </a:prstGeom>
          </p:spPr>
          <p:txBody>
            <a:bodyPr wrap="none">
              <a:spAutoFit/>
            </a:bodyPr>
            <a:lstStyle/>
            <a:p>
              <a:pPr fontAlgn="auto">
                <a:spcBef>
                  <a:spcPts val="0"/>
                </a:spcBef>
                <a:spcAft>
                  <a:spcPts val="0"/>
                </a:spcAft>
                <a:defRPr/>
              </a:pPr>
              <a:endParaRPr lang="zh-CN" altLang="en-US" sz="1600" b="1" dirty="0">
                <a:solidFill>
                  <a:schemeClr val="tx1">
                    <a:lumMod val="60000"/>
                    <a:lumOff val="40000"/>
                  </a:schemeClr>
                </a:solidFill>
                <a:latin typeface="方正兰亭中粗黑_GBK" panose="02000000000000000000" pitchFamily="2" charset="-122"/>
                <a:ea typeface="方正兰亭中粗黑_GBK" panose="02000000000000000000" pitchFamily="2" charset="-122"/>
              </a:endParaRPr>
            </a:p>
          </p:txBody>
        </p:sp>
      </p:grpSp>
    </p:spTree>
  </p:cSld>
  <p:clrMapOvr>
    <a:masterClrMapping/>
  </p:clrMapOvr>
  <p:transition spd="slow" advTm="2000">
    <p:wedg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332"/>
</p:tagLst>
</file>

<file path=ppt/theme/theme1.xml><?xml version="1.0" encoding="utf-8"?>
<a:theme xmlns:a="http://schemas.openxmlformats.org/drawingml/2006/main" name="Office 主题">
  <a:themeElements>
    <a:clrScheme name="自定义 46-淡雅蓝">
      <a:dk1>
        <a:srgbClr val="000000"/>
      </a:dk1>
      <a:lt1>
        <a:sysClr val="window" lastClr="FFFFFF"/>
      </a:lt1>
      <a:dk2>
        <a:srgbClr val="3F3F3F"/>
      </a:dk2>
      <a:lt2>
        <a:srgbClr val="FCFCFC"/>
      </a:lt2>
      <a:accent1>
        <a:srgbClr val="375D81"/>
      </a:accent1>
      <a:accent2>
        <a:srgbClr val="FDC006"/>
      </a:accent2>
      <a:accent3>
        <a:srgbClr val="659A2A"/>
      </a:accent3>
      <a:accent4>
        <a:srgbClr val="659A2A"/>
      </a:accent4>
      <a:accent5>
        <a:srgbClr val="659A2A"/>
      </a:accent5>
      <a:accent6>
        <a:srgbClr val="659A2A"/>
      </a:accent6>
      <a:hlink>
        <a:srgbClr val="0000FF"/>
      </a:hlink>
      <a:folHlink>
        <a:srgbClr val="800080"/>
      </a:folHlink>
    </a:clrScheme>
    <a:fontScheme name="自定义 6">
      <a:majorFont>
        <a:latin typeface="Arial"/>
        <a:ea typeface="微软雅黑 Light"/>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7388</Words>
  <Application>Microsoft Office PowerPoint</Application>
  <PresentationFormat>自定义</PresentationFormat>
  <Paragraphs>1327</Paragraphs>
  <Slides>51</Slides>
  <Notes>50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51</vt:i4>
      </vt:variant>
    </vt:vector>
  </HeadingPairs>
  <TitlesOfParts>
    <vt:vector size="67" baseType="lpstr">
      <vt:lpstr>Arial</vt:lpstr>
      <vt:lpstr>宋体</vt:lpstr>
      <vt:lpstr>华文新魏</vt:lpstr>
      <vt:lpstr>华文中宋</vt:lpstr>
      <vt:lpstr>微软雅黑 Light</vt:lpstr>
      <vt:lpstr>华文细黑</vt:lpstr>
      <vt:lpstr>Impact</vt:lpstr>
      <vt:lpstr>Times New Roman</vt:lpstr>
      <vt:lpstr>Lifeline JL</vt:lpstr>
      <vt:lpstr>微软雅黑</vt:lpstr>
      <vt:lpstr>Open Sans</vt:lpstr>
      <vt:lpstr>方正兰亭中粗黑_GBK</vt:lpstr>
      <vt:lpstr>方正兰亭准黑_GBK</vt:lpstr>
      <vt:lpstr>方正韵动中黑简体</vt:lpstr>
      <vt:lpstr>Calibri</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3332</dc:title>
  <dc:creator/>
  <cp:lastModifiedBy/>
  <cp:revision>39</cp:revision>
  <dcterms:created xsi:type="dcterms:W3CDTF">2017-02-25T06:35:00Z</dcterms:created>
  <dcterms:modified xsi:type="dcterms:W3CDTF">2019-06-28T00:44:03Z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2052-11.1.0.8799</vt:lpwstr>
  </property>
</Properties>
</file>